
<file path=[Content_Types].xml><?xml version="1.0" encoding="utf-8"?>
<Types xmlns="http://schemas.openxmlformats.org/package/2006/content-types">
  <Default Extension="emf" ContentType="image/x-emf"/>
  <Default Extension="fntdata" ContentType="application/x-fontdata"/>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85" r:id="rId1"/>
  </p:sldMasterIdLst>
  <p:notesMasterIdLst>
    <p:notesMasterId r:id="rId51"/>
  </p:notesMasterIdLst>
  <p:sldIdLst>
    <p:sldId id="362" r:id="rId2"/>
    <p:sldId id="360" r:id="rId3"/>
    <p:sldId id="318" r:id="rId4"/>
    <p:sldId id="312" r:id="rId5"/>
    <p:sldId id="313" r:id="rId6"/>
    <p:sldId id="320" r:id="rId7"/>
    <p:sldId id="321" r:id="rId8"/>
    <p:sldId id="314" r:id="rId9"/>
    <p:sldId id="316" r:id="rId10"/>
    <p:sldId id="315" r:id="rId11"/>
    <p:sldId id="317" r:id="rId12"/>
    <p:sldId id="319" r:id="rId13"/>
    <p:sldId id="322" r:id="rId14"/>
    <p:sldId id="329" r:id="rId15"/>
    <p:sldId id="323" r:id="rId16"/>
    <p:sldId id="324" r:id="rId17"/>
    <p:sldId id="325" r:id="rId18"/>
    <p:sldId id="326" r:id="rId19"/>
    <p:sldId id="331" r:id="rId20"/>
    <p:sldId id="332" r:id="rId21"/>
    <p:sldId id="328" r:id="rId22"/>
    <p:sldId id="330" r:id="rId23"/>
    <p:sldId id="336" r:id="rId24"/>
    <p:sldId id="333" r:id="rId25"/>
    <p:sldId id="335" r:id="rId26"/>
    <p:sldId id="340" r:id="rId27"/>
    <p:sldId id="341" r:id="rId28"/>
    <p:sldId id="342" r:id="rId29"/>
    <p:sldId id="343" r:id="rId30"/>
    <p:sldId id="344" r:id="rId31"/>
    <p:sldId id="349" r:id="rId32"/>
    <p:sldId id="345" r:id="rId33"/>
    <p:sldId id="347" r:id="rId34"/>
    <p:sldId id="348" r:id="rId35"/>
    <p:sldId id="350" r:id="rId36"/>
    <p:sldId id="351" r:id="rId37"/>
    <p:sldId id="352" r:id="rId38"/>
    <p:sldId id="353" r:id="rId39"/>
    <p:sldId id="364" r:id="rId40"/>
    <p:sldId id="365" r:id="rId41"/>
    <p:sldId id="366" r:id="rId42"/>
    <p:sldId id="354" r:id="rId43"/>
    <p:sldId id="357" r:id="rId44"/>
    <p:sldId id="355" r:id="rId45"/>
    <p:sldId id="356" r:id="rId46"/>
    <p:sldId id="358" r:id="rId47"/>
    <p:sldId id="359" r:id="rId48"/>
    <p:sldId id="363" r:id="rId49"/>
    <p:sldId id="367" r:id="rId50"/>
  </p:sldIdLst>
  <p:sldSz cx="9144000" cy="5143500" type="screen16x9"/>
  <p:notesSz cx="6858000" cy="9144000"/>
  <p:embeddedFontLst>
    <p:embeddedFont>
      <p:font typeface="Cambria Math" panose="02040503050406030204" pitchFamily="18" charset="0"/>
      <p:regular r:id="rId52"/>
    </p:embeddedFont>
    <p:embeddedFont>
      <p:font typeface="Candara" panose="020E0502030303020204" pitchFamily="34" charset="0"/>
      <p:regular r:id="rId53"/>
      <p:bold r:id="rId54"/>
      <p:italic r:id="rId55"/>
      <p:boldItalic r:id="rId56"/>
    </p:embeddedFont>
    <p:embeddedFont>
      <p:font typeface="Chivo" panose="020B0503030202020804" pitchFamily="34" charset="77"/>
      <p:regular r:id="rId57"/>
      <p:bold r:id="rId58"/>
      <p:italic r:id="rId59"/>
      <p:boldItalic r:id="rId60"/>
    </p:embeddedFont>
    <p:embeddedFont>
      <p:font typeface="Chivo Light" panose="020B0303030202020804" pitchFamily="34" charset="77"/>
      <p:regular r:id="rId61"/>
      <p:bold r:id="rId62"/>
      <p:italic r:id="rId63"/>
      <p:boldItalic r:id="rId64"/>
    </p:embeddedFont>
    <p:embeddedFont>
      <p:font typeface="Commissioner" pitchFamily="2" charset="0"/>
      <p:regular r:id="rId65"/>
      <p:bold r:id="rId66"/>
    </p:embeddedFont>
    <p:embeddedFont>
      <p:font typeface="Golos Text" panose="020B0503020202020204" pitchFamily="34" charset="0"/>
      <p:regular r:id="rId67"/>
      <p:bold r:id="rId68"/>
    </p:embeddedFont>
    <p:embeddedFont>
      <p:font typeface="Golos Text SemiBold" panose="020B0503020202020204" pitchFamily="34" charset="0"/>
      <p:regular r:id="rId69"/>
      <p:bold r:id="rId7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FF"/>
    <a:srgbClr val="09FE02"/>
    <a:srgbClr val="942A5D"/>
    <a:srgbClr val="9CDF57"/>
    <a:srgbClr val="F86DAD"/>
    <a:srgbClr val="7CB246"/>
    <a:srgbClr val="B75080"/>
    <a:srgbClr val="878887"/>
    <a:srgbClr val="733350"/>
    <a:srgbClr val="642C4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8E35E28-964E-4D9B-990F-428344E8716E}">
  <a:tblStyle styleId="{18E35E28-964E-4D9B-990F-428344E8716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342"/>
    <p:restoredTop sz="93836"/>
  </p:normalViewPr>
  <p:slideViewPr>
    <p:cSldViewPr snapToGrid="0">
      <p:cViewPr varScale="1">
        <p:scale>
          <a:sx n="177" d="100"/>
          <a:sy n="177" d="100"/>
        </p:scale>
        <p:origin x="184" y="608"/>
      </p:cViewPr>
      <p:guideLst/>
    </p:cSldViewPr>
  </p:slideViewPr>
  <p:notesTextViewPr>
    <p:cViewPr>
      <p:scale>
        <a:sx n="35" d="100"/>
        <a:sy n="35"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12.fntdata"/><Relationship Id="rId68" Type="http://schemas.openxmlformats.org/officeDocument/2006/relationships/font" Target="fonts/font17.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2.fntdata"/><Relationship Id="rId58" Type="http://schemas.openxmlformats.org/officeDocument/2006/relationships/font" Target="fonts/font7.fntdata"/><Relationship Id="rId66" Type="http://schemas.openxmlformats.org/officeDocument/2006/relationships/font" Target="fonts/font15.fntdata"/><Relationship Id="rId74"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font" Target="fonts/font10.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5.fntdata"/><Relationship Id="rId64" Type="http://schemas.openxmlformats.org/officeDocument/2006/relationships/font" Target="fonts/font13.fntdata"/><Relationship Id="rId69" Type="http://schemas.openxmlformats.org/officeDocument/2006/relationships/font" Target="fonts/font18.fntdata"/><Relationship Id="rId8" Type="http://schemas.openxmlformats.org/officeDocument/2006/relationships/slide" Target="slides/slide7.xml"/><Relationship Id="rId51" Type="http://schemas.openxmlformats.org/officeDocument/2006/relationships/notesMaster" Target="notesMasters/notesMaster1.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8.fntdata"/><Relationship Id="rId67" Type="http://schemas.openxmlformats.org/officeDocument/2006/relationships/font" Target="fonts/font16.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3.fntdata"/><Relationship Id="rId62" Type="http://schemas.openxmlformats.org/officeDocument/2006/relationships/font" Target="fonts/font11.fntdata"/><Relationship Id="rId70" Type="http://schemas.openxmlformats.org/officeDocument/2006/relationships/font" Target="fonts/font19.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6.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1.fntdata"/><Relationship Id="rId60" Type="http://schemas.openxmlformats.org/officeDocument/2006/relationships/font" Target="fonts/font9.fntdata"/><Relationship Id="rId65" Type="http://schemas.openxmlformats.org/officeDocument/2006/relationships/font" Target="fonts/font14.fntdata"/><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font" Target="fonts/font4.fntdata"/><Relationship Id="rId7" Type="http://schemas.openxmlformats.org/officeDocument/2006/relationships/slide" Target="slides/slide6.xml"/><Relationship Id="rId7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a:extLst>
            <a:ext uri="{FF2B5EF4-FFF2-40B4-BE49-F238E27FC236}">
              <a16:creationId xmlns:a16="http://schemas.microsoft.com/office/drawing/2014/main" id="{F571ECB1-C03B-1134-03D9-4A4D92511276}"/>
            </a:ext>
          </a:extLst>
        </p:cNvPr>
        <p:cNvGrpSpPr/>
        <p:nvPr/>
      </p:nvGrpSpPr>
      <p:grpSpPr>
        <a:xfrm>
          <a:off x="0" y="0"/>
          <a:ext cx="0" cy="0"/>
          <a:chOff x="0" y="0"/>
          <a:chExt cx="0" cy="0"/>
        </a:xfrm>
      </p:grpSpPr>
      <p:sp>
        <p:nvSpPr>
          <p:cNvPr id="287" name="Google Shape;287;g2747bfd1ede_0_44:notes">
            <a:extLst>
              <a:ext uri="{FF2B5EF4-FFF2-40B4-BE49-F238E27FC236}">
                <a16:creationId xmlns:a16="http://schemas.microsoft.com/office/drawing/2014/main" id="{8207A023-AAED-A12C-7FB4-D2B5A914CE5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 name="Google Shape;288;g2747bfd1ede_0_44:notes">
            <a:extLst>
              <a:ext uri="{FF2B5EF4-FFF2-40B4-BE49-F238E27FC236}">
                <a16:creationId xmlns:a16="http://schemas.microsoft.com/office/drawing/2014/main" id="{F38F455F-630D-A613-6FFA-9791D5DC274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nSpc>
                <a:spcPct val="115000"/>
              </a:lnSpc>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Hello everyone. Today I’m here to present my project entitled high-throughput in silico characterization of astrocyte-neuron cell cultures. </a:t>
            </a:r>
          </a:p>
          <a:p>
            <a:pPr>
              <a:lnSpc>
                <a:spcPct val="115000"/>
              </a:lnSpc>
            </a:pPr>
            <a:endParaRPr lang="en-PT"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This project was conducted under the supervision of Prof. Rui Henriques and is introductory to my Master thesis which I'll conduct at the Helmholtz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Zentrum</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München at the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Götz</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Lab from the Institute of Stem Cell Research, under the supervision of Dr. Thomas Distler and Dr. Giacomo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Masserdotti</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endParaRPr lang="en-PT"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37718396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g275584fc2f6_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3" name="Google Shape;393;g275584fc2f6_1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395452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g13e1fc50fc5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3" name="Google Shape;353;g13e1fc50fc5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dirty="0">
                <a:effectLst/>
                <a:latin typeface="Calibri" panose="020F0502020204030204" pitchFamily="34" charset="0"/>
                <a:ea typeface="Calibri" panose="020F0502020204030204" pitchFamily="34" charset="0"/>
                <a:cs typeface="Times New Roman" panose="02020603050405020304" pitchFamily="18" charset="0"/>
              </a:rPr>
              <a:t>Machine learning is a branch of artificial intelligence, which deploys several approaches to automatically detect patterns within data. Machine learning is great at learning predictors and descriptors for simple data, such as multivariate data, however, in more complex data domains it usually underperforms. In these scenarios, deep learning is a better approach, since they are representation-based methods that can automatically uncover data representations necessary for each learning task. </a:t>
            </a:r>
            <a:endParaRPr dirty="0"/>
          </a:p>
        </p:txBody>
      </p:sp>
    </p:spTree>
    <p:extLst>
      <p:ext uri="{BB962C8B-B14F-4D97-AF65-F5344CB8AC3E}">
        <p14:creationId xmlns:p14="http://schemas.microsoft.com/office/powerpoint/2010/main" val="1525757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3"/>
        <p:cNvGrpSpPr/>
        <p:nvPr/>
      </p:nvGrpSpPr>
      <p:grpSpPr>
        <a:xfrm>
          <a:off x="0" y="0"/>
          <a:ext cx="0" cy="0"/>
          <a:chOff x="0" y="0"/>
          <a:chExt cx="0" cy="0"/>
        </a:xfrm>
      </p:grpSpPr>
      <p:sp>
        <p:nvSpPr>
          <p:cNvPr id="574" name="Google Shape;574;g13e1fc50fc5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5" name="Google Shape;575;g13e1fc50fc5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sz="1800" kern="100" dirty="0">
                <a:effectLst/>
                <a:latin typeface="Calibri" panose="020F0502020204030204" pitchFamily="34" charset="0"/>
                <a:ea typeface="Calibri" panose="020F0502020204030204" pitchFamily="34" charset="0"/>
                <a:cs typeface="Times New Roman" panose="02020603050405020304" pitchFamily="18" charset="0"/>
              </a:rPr>
              <a:t>But rewinding a little bit, learning tasks can be divided into supervised and unsupervised learning. While in supervised learning the expected output is known and the objective is to map a function from the observations to a target, in unsupervised learning, the output is unknown. This way, supervised learning is mostly used for predictors and unsupervised learning in descriptors.</a:t>
            </a:r>
            <a:endParaRPr lang="en-PT" sz="18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800" kern="100" dirty="0">
                <a:effectLst/>
                <a:latin typeface="Calibri" panose="020F0502020204030204" pitchFamily="34" charset="0"/>
                <a:ea typeface="Calibri" panose="020F0502020204030204" pitchFamily="34" charset="0"/>
                <a:cs typeface="Times New Roman" panose="02020603050405020304" pitchFamily="18" charset="0"/>
              </a:rPr>
              <a:t>On the other hand, machine learning problems can be casted as classification or regression problems. As the names suggest, classification problems aim to predict a categorical output, while regression problems predict a numerical output. </a:t>
            </a:r>
            <a:endParaRPr lang="en-PT"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1963502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3"/>
        <p:cNvGrpSpPr/>
        <p:nvPr/>
      </p:nvGrpSpPr>
      <p:grpSpPr>
        <a:xfrm>
          <a:off x="0" y="0"/>
          <a:ext cx="0" cy="0"/>
          <a:chOff x="0" y="0"/>
          <a:chExt cx="0" cy="0"/>
        </a:xfrm>
      </p:grpSpPr>
      <p:sp>
        <p:nvSpPr>
          <p:cNvPr id="574" name="Google Shape;574;g13e1fc50fc5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5" name="Google Shape;575;g13e1fc50fc5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737313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3"/>
        <p:cNvGrpSpPr/>
        <p:nvPr/>
      </p:nvGrpSpPr>
      <p:grpSpPr>
        <a:xfrm>
          <a:off x="0" y="0"/>
          <a:ext cx="0" cy="0"/>
          <a:chOff x="0" y="0"/>
          <a:chExt cx="0" cy="0"/>
        </a:xfrm>
      </p:grpSpPr>
      <p:sp>
        <p:nvSpPr>
          <p:cNvPr id="574" name="Google Shape;574;g13e1fc50fc5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5" name="Google Shape;575;g13e1fc50fc5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179260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p:cNvGrpSpPr/>
        <p:nvPr/>
      </p:nvGrpSpPr>
      <p:grpSpPr>
        <a:xfrm>
          <a:off x="0" y="0"/>
          <a:ext cx="0" cy="0"/>
          <a:chOff x="0" y="0"/>
          <a:chExt cx="0" cy="0"/>
        </a:xfrm>
      </p:grpSpPr>
      <p:sp>
        <p:nvSpPr>
          <p:cNvPr id="519" name="Google Shape;519;g23167f2aa41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0" name="Google Shape;520;g23167f2aa41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So, at the core of deep learning models are artificial neural networks, which are computational models inspired by the structure and functioning of the brain and use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perceptrons</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as their basic units. They possess the ability to effectively model both regression and classification problems by learning network weights that minimize a loss function, associated with the error between the estimation and the targets. Thus, deep learning models are supervised learning approaches.</a:t>
            </a:r>
            <a:endParaRPr lang="en-PT"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12070066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11d0e38a952_0_3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11d0e38a952_0_3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nSpc>
                <a:spcPct val="115000"/>
              </a:lnSpc>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But, training a robust deep learning network requires a substantial amount of annotated data. In the field of biology this is particularly challenging because data collection is typically labor-intensive and costly. This way, data augmentation, transfer learning and fine-tuning  are valuable tools to improve the model’s efficiency.</a:t>
            </a:r>
          </a:p>
          <a:p>
            <a:pPr>
              <a:lnSpc>
                <a:spcPct val="115000"/>
              </a:lnSpc>
            </a:pPr>
            <a:endParaRPr lang="en-PT"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On the one hand, data augmentation is used to create synthetic data from the original dataset with relatively simple transformations, such as translation, rotation, scaling, cropping, noise injection, etc. </a:t>
            </a:r>
          </a:p>
          <a:p>
            <a:pPr>
              <a:lnSpc>
                <a:spcPct val="115000"/>
              </a:lnSpc>
            </a:pPr>
            <a:endParaRPr lang="en-PT"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On the other hand, transfer learning is a technique which takes advantage of a pre-trained model to learn a new task faster and with lower amount of data. The traditional transfer learning typically preserves the first layers of a previously trained model and trains the predictor layers with the problem-specific features.</a:t>
            </a:r>
          </a:p>
          <a:p>
            <a:pPr>
              <a:lnSpc>
                <a:spcPct val="115000"/>
              </a:lnSpc>
            </a:pPr>
            <a:endParaRPr lang="en-PT"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Fine-tuning is a form of transfer learning. Instead of fixing the weight values of the pretrained model, it unfreezes some of the layers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phasedly</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to make them adaptable to the dataset.</a:t>
            </a:r>
            <a:endParaRPr lang="en-PT"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9802235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g131ff7c0f5b_0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9" name="Google Shape;359;g131ff7c0f5b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nSpc>
                <a:spcPct val="115000"/>
              </a:lnSpc>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In deep learning, there exist diverse architectures designed to respond to specific problem domains. In this project, we will be working with image processing, thus convolutional neural networks are the most suitable architecture.</a:t>
            </a:r>
            <a:endParaRPr lang="en-PT"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endParaRPr lang="en-PT"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Convolutional neural networks employ convolution functions to draw relations in data. Multiple convolutional-polling layers allow to discern complex feature relations and predict an output. </a:t>
            </a:r>
            <a:endParaRPr lang="en-PT"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41647927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g131ff7c0f5b_0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9" name="Google Shape;359;g131ff7c0f5b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730731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g131ff7c0f5b_0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9" name="Google Shape;359;g131ff7c0f5b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193205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1336d459b97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1336d459b97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3401858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g131ff7c0f5b_0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9" name="Google Shape;359;g131ff7c0f5b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This way, CNNs are characterized by their sparse interactions, parameter sharing and equivariance to translation.</a:t>
            </a:r>
            <a:endParaRPr lang="en-PT"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30511219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1336d459b97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1336d459b97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5171732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p:cNvGrpSpPr/>
        <p:nvPr/>
      </p:nvGrpSpPr>
      <p:grpSpPr>
        <a:xfrm>
          <a:off x="0" y="0"/>
          <a:ext cx="0" cy="0"/>
          <a:chOff x="0" y="0"/>
          <a:chExt cx="0" cy="0"/>
        </a:xfrm>
      </p:grpSpPr>
      <p:sp>
        <p:nvSpPr>
          <p:cNvPr id="519" name="Google Shape;519;g23167f2aa41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0" name="Google Shape;520;g23167f2aa41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In this project I’ve conducted a thorough literature review over the most used CNN architectures for image classification, object detection, image segmentation and </a:t>
            </a:r>
            <a:r>
              <a:rPr lang="en-US" sz="1800" i="1" kern="100" dirty="0">
                <a:effectLst/>
                <a:latin typeface="Calibri" panose="020F0502020204030204" pitchFamily="34" charset="0"/>
                <a:ea typeface="Calibri" panose="020F0502020204030204" pitchFamily="34" charset="0"/>
                <a:cs typeface="Times New Roman" panose="02020603050405020304" pitchFamily="18" charset="0"/>
              </a:rPr>
              <a:t>in silico </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staining.</a:t>
            </a:r>
            <a:endParaRPr lang="en-PT"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382322612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p:cNvGrpSpPr/>
        <p:nvPr/>
      </p:nvGrpSpPr>
      <p:grpSpPr>
        <a:xfrm>
          <a:off x="0" y="0"/>
          <a:ext cx="0" cy="0"/>
          <a:chOff x="0" y="0"/>
          <a:chExt cx="0" cy="0"/>
        </a:xfrm>
      </p:grpSpPr>
      <p:sp>
        <p:nvSpPr>
          <p:cNvPr id="519" name="Google Shape;519;g23167f2aa41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0" name="Google Shape;520;g23167f2aa41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In </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image classification</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tasks, the goal is to assign a target label to each observation. </a:t>
            </a:r>
            <a:endParaRPr dirty="0"/>
          </a:p>
        </p:txBody>
      </p:sp>
    </p:spTree>
    <p:extLst>
      <p:ext uri="{BB962C8B-B14F-4D97-AF65-F5344CB8AC3E}">
        <p14:creationId xmlns:p14="http://schemas.microsoft.com/office/powerpoint/2010/main" val="287774086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p:cNvGrpSpPr/>
        <p:nvPr/>
      </p:nvGrpSpPr>
      <p:grpSpPr>
        <a:xfrm>
          <a:off x="0" y="0"/>
          <a:ext cx="0" cy="0"/>
          <a:chOff x="0" y="0"/>
          <a:chExt cx="0" cy="0"/>
        </a:xfrm>
      </p:grpSpPr>
      <p:sp>
        <p:nvSpPr>
          <p:cNvPr id="519" name="Google Shape;519;g23167f2aa41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0" name="Google Shape;520;g23167f2aa41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6910069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p:cNvGrpSpPr/>
        <p:nvPr/>
      </p:nvGrpSpPr>
      <p:grpSpPr>
        <a:xfrm>
          <a:off x="0" y="0"/>
          <a:ext cx="0" cy="0"/>
          <a:chOff x="0" y="0"/>
          <a:chExt cx="0" cy="0"/>
        </a:xfrm>
      </p:grpSpPr>
      <p:sp>
        <p:nvSpPr>
          <p:cNvPr id="519" name="Google Shape;519;g23167f2aa41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0" name="Google Shape;520;g23167f2aa41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VGG and </a:t>
            </a:r>
            <a:r>
              <a:rPr lang="en-US" sz="1100" kern="100" dirty="0" err="1">
                <a:effectLst/>
                <a:latin typeface="Calibri" panose="020F0502020204030204" pitchFamily="34" charset="0"/>
                <a:ea typeface="Calibri" panose="020F0502020204030204" pitchFamily="34" charset="0"/>
                <a:cs typeface="Times New Roman" panose="02020603050405020304" pitchFamily="18" charset="0"/>
              </a:rPr>
              <a:t>ResNets</a:t>
            </a: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 were singled as the two pioneer architectures for image classification. Nevertheless, they have also been successfully adapted for other computer vision tasks such as object detection and image segmentation.</a:t>
            </a:r>
            <a:endParaRPr lang="en-PT"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318869094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p:cNvGrpSpPr/>
        <p:nvPr/>
      </p:nvGrpSpPr>
      <p:grpSpPr>
        <a:xfrm>
          <a:off x="0" y="0"/>
          <a:ext cx="0" cy="0"/>
          <a:chOff x="0" y="0"/>
          <a:chExt cx="0" cy="0"/>
        </a:xfrm>
      </p:grpSpPr>
      <p:sp>
        <p:nvSpPr>
          <p:cNvPr id="519" name="Google Shape;519;g23167f2aa41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0" name="Google Shape;520;g23167f2aa41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On the other hand, </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object detection</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is the task of pinpointing objects within an image using bounding boxes and assigning corresponding labels. R-CNNs and YOLO networks are the most popular approaches due to their stable performance and coherent results across multiple validated datasets.</a:t>
            </a:r>
            <a:endParaRPr lang="en-PT"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18753527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p:cNvGrpSpPr/>
        <p:nvPr/>
      </p:nvGrpSpPr>
      <p:grpSpPr>
        <a:xfrm>
          <a:off x="0" y="0"/>
          <a:ext cx="0" cy="0"/>
          <a:chOff x="0" y="0"/>
          <a:chExt cx="0" cy="0"/>
        </a:xfrm>
      </p:grpSpPr>
      <p:sp>
        <p:nvSpPr>
          <p:cNvPr id="519" name="Google Shape;519;g23167f2aa41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0" name="Google Shape;520;g23167f2aa41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nSpc>
                <a:spcPct val="115000"/>
              </a:lnSpc>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R-CNNs are region proposal algorithms combined with CNNs. This approach involves three distinct modules. The first module generates region proposals, and it is followed by a large CNN to extract feature vectors. The last module does object classification using class-specific linear SVMs.</a:t>
            </a:r>
          </a:p>
          <a:p>
            <a:pPr>
              <a:lnSpc>
                <a:spcPct val="115000"/>
              </a:lnSpc>
            </a:pPr>
            <a:endParaRPr lang="en-PT"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Faster R-CNN, is a later improvement of R-CNN and consists of two networks that can be optimized end-to-end with higher efficiency. </a:t>
            </a:r>
            <a:endParaRPr lang="en-PT"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246260311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p:cNvGrpSpPr/>
        <p:nvPr/>
      </p:nvGrpSpPr>
      <p:grpSpPr>
        <a:xfrm>
          <a:off x="0" y="0"/>
          <a:ext cx="0" cy="0"/>
          <a:chOff x="0" y="0"/>
          <a:chExt cx="0" cy="0"/>
        </a:xfrm>
      </p:grpSpPr>
      <p:sp>
        <p:nvSpPr>
          <p:cNvPr id="519" name="Google Shape;519;g23167f2aa41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0" name="Google Shape;520;g23167f2aa41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YOLO on the other hand, frames object detection as a regression problem. It looks at the whole image at the same time allowing real-time object detection. There are already available new versions of the originally proposed. In particular, I found that YOLOv5 and YOLOv8 have been used in the literature for tasks similar to the ones I aim to employ.</a:t>
            </a:r>
            <a:endParaRPr lang="en-PT"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343685053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p:cNvGrpSpPr/>
        <p:nvPr/>
      </p:nvGrpSpPr>
      <p:grpSpPr>
        <a:xfrm>
          <a:off x="0" y="0"/>
          <a:ext cx="0" cy="0"/>
          <a:chOff x="0" y="0"/>
          <a:chExt cx="0" cy="0"/>
        </a:xfrm>
      </p:grpSpPr>
      <p:sp>
        <p:nvSpPr>
          <p:cNvPr id="519" name="Google Shape;519;g23167f2aa41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0" name="Google Shape;520;g23167f2aa41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nSpc>
                <a:spcPct val="115000"/>
              </a:lnSpc>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Moving to </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image segmentation...</a:t>
            </a:r>
            <a:endParaRPr dirty="0"/>
          </a:p>
        </p:txBody>
      </p:sp>
    </p:spTree>
    <p:extLst>
      <p:ext uri="{BB962C8B-B14F-4D97-AF65-F5344CB8AC3E}">
        <p14:creationId xmlns:p14="http://schemas.microsoft.com/office/powerpoint/2010/main" val="33821971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6"/>
        <p:cNvGrpSpPr/>
        <p:nvPr/>
      </p:nvGrpSpPr>
      <p:grpSpPr>
        <a:xfrm>
          <a:off x="0" y="0"/>
          <a:ext cx="0" cy="0"/>
          <a:chOff x="0" y="0"/>
          <a:chExt cx="0" cy="0"/>
        </a:xfrm>
      </p:grpSpPr>
      <p:sp>
        <p:nvSpPr>
          <p:cNvPr id="677" name="Google Shape;677;g27741609241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8" name="Google Shape;678;g27741609241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nSpc>
                <a:spcPct val="115000"/>
              </a:lnSpc>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The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Götz</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Lab efforts, which I will integrate starting on March, are focused on elucidating the key mechanisms of neurogenesis in the developing and adult brain. In particular, they have pioneered the approach to generate new neurons by direct reprogramming from glial cells which has now become a world-wide very active field of research for novel therapeutic approaches to brain repair. </a:t>
            </a:r>
            <a:endParaRPr lang="en-PT"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endParaRPr lang="en-PT"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In this project we draw attention to astrocytes cell cultures. </a:t>
            </a:r>
            <a:endParaRPr lang="en-PT"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4540438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p:cNvGrpSpPr/>
        <p:nvPr/>
      </p:nvGrpSpPr>
      <p:grpSpPr>
        <a:xfrm>
          <a:off x="0" y="0"/>
          <a:ext cx="0" cy="0"/>
          <a:chOff x="0" y="0"/>
          <a:chExt cx="0" cy="0"/>
        </a:xfrm>
      </p:grpSpPr>
      <p:sp>
        <p:nvSpPr>
          <p:cNvPr id="519" name="Google Shape;519;g23167f2aa41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0" name="Google Shape;520;g23167f2aa41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nSpc>
                <a:spcPct val="115000"/>
              </a:lnSpc>
            </a:pP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 its purpose is to perform pixel-wise classification, discerning objects from the background. It can be casted into 2 different tasks.</a:t>
            </a:r>
            <a:endParaRPr lang="en-PT" sz="11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Semantic segmentation simply aims to distinguish background from objects categories. Deep lab and </a:t>
            </a:r>
            <a:r>
              <a:rPr lang="en-US" sz="1100" kern="100" dirty="0" err="1">
                <a:effectLst/>
                <a:latin typeface="Calibri" panose="020F0502020204030204" pitchFamily="34" charset="0"/>
                <a:ea typeface="Calibri" panose="020F0502020204030204" pitchFamily="34" charset="0"/>
                <a:cs typeface="Times New Roman" panose="02020603050405020304" pitchFamily="18" charset="0"/>
              </a:rPr>
              <a:t>SegNet</a:t>
            </a: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 are based on </a:t>
            </a:r>
            <a:r>
              <a:rPr lang="en-US" sz="1100" kern="100" dirty="0" err="1">
                <a:effectLst/>
                <a:latin typeface="Calibri" panose="020F0502020204030204" pitchFamily="34" charset="0"/>
                <a:ea typeface="Calibri" panose="020F0502020204030204" pitchFamily="34" charset="0"/>
                <a:cs typeface="Times New Roman" panose="02020603050405020304" pitchFamily="18" charset="0"/>
              </a:rPr>
              <a:t>ResNets</a:t>
            </a: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 and VGG architectures and perform this task. However, in this work we are mostly concerned with instance segmentation task as to delineate each instance of the image separately.</a:t>
            </a:r>
            <a:endParaRPr lang="en-PT"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96774641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p:cNvGrpSpPr/>
        <p:nvPr/>
      </p:nvGrpSpPr>
      <p:grpSpPr>
        <a:xfrm>
          <a:off x="0" y="0"/>
          <a:ext cx="0" cy="0"/>
          <a:chOff x="0" y="0"/>
          <a:chExt cx="0" cy="0"/>
        </a:xfrm>
      </p:grpSpPr>
      <p:sp>
        <p:nvSpPr>
          <p:cNvPr id="519" name="Google Shape;519;g23167f2aa41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0" name="Google Shape;520;g23167f2aa41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nSpc>
                <a:spcPct val="115000"/>
              </a:lnSpc>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For this, U-Nets are acknowledged to be one of the best approaches. The traditional U-net has a two-dimensional fully convolutional architecture, consisting of an encoder, followed by a decoder. It is very efficient at training due to few training parameters and yields very precise segmentations.</a:t>
            </a:r>
            <a:endParaRPr lang="en-PT"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It served as a template for multiple segmentation deep networks, including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StarDist</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and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Cellpose</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which I have employed in this work.</a:t>
            </a:r>
            <a:endParaRPr lang="en-PT"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126755406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p:cNvGrpSpPr/>
        <p:nvPr/>
      </p:nvGrpSpPr>
      <p:grpSpPr>
        <a:xfrm>
          <a:off x="0" y="0"/>
          <a:ext cx="0" cy="0"/>
          <a:chOff x="0" y="0"/>
          <a:chExt cx="0" cy="0"/>
        </a:xfrm>
      </p:grpSpPr>
      <p:sp>
        <p:nvSpPr>
          <p:cNvPr id="519" name="Google Shape;519;g23167f2aa41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0" name="Google Shape;520;g23167f2aa41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Stardist</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works by approximating each cell instance to a star-convex polygon.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Cellpose</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on the other hand generates topological maps to segment cell nuclei or cytoplasm instances. Additionally, Mask R-CNN takes a different approach from the previous and it starts by determining the objects’ bounding boxes by employing the Faster R-CNN algorithm, and then distinguishes the background from the foreground.</a:t>
            </a:r>
            <a:endParaRPr lang="en-PT"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44648163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p:cNvGrpSpPr/>
        <p:nvPr/>
      </p:nvGrpSpPr>
      <p:grpSpPr>
        <a:xfrm>
          <a:off x="0" y="0"/>
          <a:ext cx="0" cy="0"/>
          <a:chOff x="0" y="0"/>
          <a:chExt cx="0" cy="0"/>
        </a:xfrm>
      </p:grpSpPr>
      <p:sp>
        <p:nvSpPr>
          <p:cNvPr id="519" name="Google Shape;519;g23167f2aa41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0" name="Google Shape;520;g23167f2aa41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nSpc>
                <a:spcPct val="115000"/>
              </a:lnSpc>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Finally, </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in silico staining</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represents a pixel-wise regression task that aims to predict fluorescent markers from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unlabelled</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biological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images.Fluorescent</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labelling is time-consuming and can hazardous for the cells, thus this approach is a valuable tool to improve image acquisition and processing.</a:t>
            </a:r>
          </a:p>
          <a:p>
            <a:pPr>
              <a:lnSpc>
                <a:spcPct val="115000"/>
              </a:lnSpc>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Bright2Nuc is a network developed by Carsten Marr Lab from the Helmholtz Munich that was designed to predict cell nuclei staining of 3D stem cell cultures from z-stack brightfield images acquired with confocal microscopy. </a:t>
            </a:r>
          </a:p>
          <a:p>
            <a:pPr>
              <a:lnSpc>
                <a:spcPct val="115000"/>
              </a:lnSpc>
            </a:pPr>
            <a:endParaRPr lang="en-PT"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This network was built upon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InstantDL</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which is pipeline developed by the same group and empowered with classification, segmentation and pixel-wise regression algorithms. Moreover I will base my own pipeline on this one.</a:t>
            </a:r>
            <a:endParaRPr lang="en-PT"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410362630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g275584fc2f6_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3" name="Google Shape;393;g275584fc2f6_1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1694680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3"/>
        <p:cNvGrpSpPr/>
        <p:nvPr/>
      </p:nvGrpSpPr>
      <p:grpSpPr>
        <a:xfrm>
          <a:off x="0" y="0"/>
          <a:ext cx="0" cy="0"/>
          <a:chOff x="0" y="0"/>
          <a:chExt cx="0" cy="0"/>
        </a:xfrm>
      </p:grpSpPr>
      <p:sp>
        <p:nvSpPr>
          <p:cNvPr id="504" name="Google Shape;504;g23167f2aa41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5" name="Google Shape;505;g23167f2aa41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nSpc>
                <a:spcPct val="115000"/>
              </a:lnSpc>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As already stated, the final objective of this project is to build an </a:t>
            </a:r>
            <a:r>
              <a:rPr lang="en-US" sz="1800" i="1" kern="100" dirty="0">
                <a:effectLst/>
                <a:latin typeface="Calibri" panose="020F0502020204030204" pitchFamily="34" charset="0"/>
                <a:ea typeface="Calibri" panose="020F0502020204030204" pitchFamily="34" charset="0"/>
                <a:cs typeface="Times New Roman" panose="02020603050405020304" pitchFamily="18" charset="0"/>
              </a:rPr>
              <a:t>in silico</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characterization pipeline for astrocyte cultures, with potential to characterize astrocyte-neuron co-cultures.</a:t>
            </a:r>
            <a:endParaRPr lang="en-PT"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To start off, I will just focus on the nuclei quantification and astrocyte classification tasks, leaving cell-cell interactions and in silico staining approaches for later. </a:t>
            </a:r>
            <a:endParaRPr lang="en-PT"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395370055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0"/>
        <p:cNvGrpSpPr/>
        <p:nvPr/>
      </p:nvGrpSpPr>
      <p:grpSpPr>
        <a:xfrm>
          <a:off x="0" y="0"/>
          <a:ext cx="0" cy="0"/>
          <a:chOff x="0" y="0"/>
          <a:chExt cx="0" cy="0"/>
        </a:xfrm>
      </p:grpSpPr>
      <p:sp>
        <p:nvSpPr>
          <p:cNvPr id="561" name="Google Shape;561;g131ff7c0f5b_0_2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2" name="Google Shape;562;g131ff7c0f5b_0_2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The dataset kindly provided by Dr. Thomas Distler and Dr. Giacomo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Masserdotti</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consisted of 21 3D z-stacks of confocal microscopy of murine-derived astrocyte cultures embedded in 3D hydrogels and marked for GFAP and DAPI.</a:t>
            </a:r>
            <a:endParaRPr lang="en-PT"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398796545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nSpc>
                <a:spcPct val="115000"/>
              </a:lnSpc>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So, for the nuclei quantification my proposal is to segment each nuclei instance thus obtaining the total number of cells in the culture. Is important to note that the final objective is to perform 3D characterization, however, in this project I have attempted to do a 2d characterization due to its simplicity and to gain a better insight of our dataset and the feasibility of the proposal. </a:t>
            </a:r>
            <a:endParaRPr lang="en-PT"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This way, I’ve designed an automated preprocessing pipeline using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fiji</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python package and generated 4 auxiliary datasets, both of 2d projections and 3d stacks, containing the DAPI or DAPI and GFAP markers.</a:t>
            </a:r>
          </a:p>
          <a:p>
            <a:pPr>
              <a:lnSpc>
                <a:spcPct val="115000"/>
              </a:lnSpc>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Fiji is widely used processing software for biological images, allowing for image transformations, </a:t>
            </a:r>
            <a:endParaRPr lang="en-PT"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PT" dirty="0"/>
          </a:p>
        </p:txBody>
      </p:sp>
    </p:spTree>
    <p:extLst>
      <p:ext uri="{BB962C8B-B14F-4D97-AF65-F5344CB8AC3E}">
        <p14:creationId xmlns:p14="http://schemas.microsoft.com/office/powerpoint/2010/main" val="73047509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6549EA-9130-AF2F-1668-D4494ED4C2C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B0D6783-F00D-3D9A-3416-83CFCBD5D152}"/>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92640DC0-7991-FAF2-4DB9-B86FDD909634}"/>
              </a:ext>
            </a:extLst>
          </p:cNvPr>
          <p:cNvSpPr>
            <a:spLocks noGrp="1"/>
          </p:cNvSpPr>
          <p:nvPr>
            <p:ph type="body" idx="1"/>
          </p:nvPr>
        </p:nvSpPr>
        <p:spPr/>
        <p:txBody>
          <a:bodyPr/>
          <a:lstStyle/>
          <a:p>
            <a:pPr>
              <a:lnSpc>
                <a:spcPct val="115000"/>
              </a:lnSpc>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For the 2D nuclei segmentation approach, I’ve used the 2D nuclei dataset that I have manually annotated and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InstantDL</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pipeline, specifically Mask R-CNN algorithm with several fine-tuned models. </a:t>
            </a:r>
            <a:endParaRPr lang="en-PT"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The results were validated using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Cellpose</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2d and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stardist</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2d algorithms, and these metrics were used to evaluate the models’ performance.</a:t>
            </a:r>
            <a:endParaRPr lang="en-PT"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GB" dirty="0"/>
          </a:p>
        </p:txBody>
      </p:sp>
    </p:spTree>
    <p:extLst>
      <p:ext uri="{BB962C8B-B14F-4D97-AF65-F5344CB8AC3E}">
        <p14:creationId xmlns:p14="http://schemas.microsoft.com/office/powerpoint/2010/main" val="89146574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A0892E-37B5-2596-2FB1-6E7726C8B99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0A00F04-105E-4D43-BC0D-A5B7E3F49F07}"/>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16BC7DFE-5D32-A444-72D4-C4AC41CA7F4B}"/>
              </a:ext>
            </a:extLst>
          </p:cNvPr>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For the 3D nuclei quantification, I plan on using the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stardist</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3d algorithm and validating the results using u-net 3d and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cellpose</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3d.</a:t>
            </a:r>
            <a:endParaRPr lang="en-PT"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GB" dirty="0"/>
          </a:p>
        </p:txBody>
      </p:sp>
    </p:spTree>
    <p:extLst>
      <p:ext uri="{BB962C8B-B14F-4D97-AF65-F5344CB8AC3E}">
        <p14:creationId xmlns:p14="http://schemas.microsoft.com/office/powerpoint/2010/main" val="20194256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143df0acb8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143df0acb8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nSpc>
                <a:spcPct val="115000"/>
              </a:lnSpc>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These cells are abundant in the central nervous system and are renowned for multiple metabolic, structural, homeostatic functions in the brain, in addition to being a neural cell precursor through a process of dedifferentiation. This way, there arises a compelling need to thoroughly understand their underlying mechanisms to unravel the mechanisms underpinning neurogenesis itself. </a:t>
            </a:r>
            <a:endParaRPr lang="en-PT"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endParaRPr lang="en-PT"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This necessity has been established by several laboratories, in which the main focuses rely on the detection, segmentation, morphological analysis, spatial profiling, cell-cell contacts, and classification of astrocyte and astrocyte-neuron cultures. </a:t>
            </a:r>
            <a:endParaRPr lang="en-PT"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endParaRPr lang="en-PT"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Manual techniques are often hampered by the increasing complexity of the datasets, thus pushing the incorporation of high-throughput automated analysis into modern laboratories. However, automatizing the astrocytes characterization is also currently limited: firstly, due to the scarcity of annotated data; and secondly due to their morphological complexity, heterogeneity as a cell population, emphasized by laboratory-specific experimental conditions.</a:t>
            </a:r>
            <a:endParaRPr lang="en-PT"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396885188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270924551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11024738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80957053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3"/>
        <p:cNvGrpSpPr/>
        <p:nvPr/>
      </p:nvGrpSpPr>
      <p:grpSpPr>
        <a:xfrm>
          <a:off x="0" y="0"/>
          <a:ext cx="0" cy="0"/>
          <a:chOff x="0" y="0"/>
          <a:chExt cx="0" cy="0"/>
        </a:xfrm>
      </p:grpSpPr>
      <p:sp>
        <p:nvSpPr>
          <p:cNvPr id="504" name="Google Shape;504;g23167f2aa41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5" name="Google Shape;505;g23167f2aa41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As for the astrocyte classification tasks, I’m dividing the problem into three stages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attemptively</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always using 3D images. I aim to harness YOLOv8 and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StarDist</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3D for these tasks. Ultimately, the models’ efficiency will be assessed using the accuracy, the mean AP and the mean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IoU</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as suggested by previous works.</a:t>
            </a:r>
            <a:endParaRPr lang="en-PT"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385904366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7"/>
        <p:cNvGrpSpPr/>
        <p:nvPr/>
      </p:nvGrpSpPr>
      <p:grpSpPr>
        <a:xfrm>
          <a:off x="0" y="0"/>
          <a:ext cx="0" cy="0"/>
          <a:chOff x="0" y="0"/>
          <a:chExt cx="0" cy="0"/>
        </a:xfrm>
      </p:grpSpPr>
      <p:sp>
        <p:nvSpPr>
          <p:cNvPr id="4778" name="Google Shape;4778;g11d2026ec69_0_6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9" name="Google Shape;4779;g11d2026ec69_0_6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In this project I’ve laid a structured problem definition and solid groundwork for the forthcoming efforts. In addition, I have also accomplished to elaborate a detailed solution proposal. My future endeavors will focus on pursuing the elaboration of the characterization pipeline and start the laboratory work with the cultivation of astrocyte cultures.</a:t>
            </a:r>
            <a:endParaRPr lang="en-PT"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292139741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a:extLst>
            <a:ext uri="{FF2B5EF4-FFF2-40B4-BE49-F238E27FC236}">
              <a16:creationId xmlns:a16="http://schemas.microsoft.com/office/drawing/2014/main" id="{A7183FC6-CCA4-71A2-4147-D0AA9FE696C6}"/>
            </a:ext>
          </a:extLst>
        </p:cNvPr>
        <p:cNvGrpSpPr/>
        <p:nvPr/>
      </p:nvGrpSpPr>
      <p:grpSpPr>
        <a:xfrm>
          <a:off x="0" y="0"/>
          <a:ext cx="0" cy="0"/>
          <a:chOff x="0" y="0"/>
          <a:chExt cx="0" cy="0"/>
        </a:xfrm>
      </p:grpSpPr>
      <p:sp>
        <p:nvSpPr>
          <p:cNvPr id="497" name="Google Shape;497;g224b22db110_0_0:notes">
            <a:extLst>
              <a:ext uri="{FF2B5EF4-FFF2-40B4-BE49-F238E27FC236}">
                <a16:creationId xmlns:a16="http://schemas.microsoft.com/office/drawing/2014/main" id="{AC7A8480-DA29-8534-43D7-BE1701F3C91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8" name="Google Shape;498;g224b22db110_0_0:notes">
            <a:extLst>
              <a:ext uri="{FF2B5EF4-FFF2-40B4-BE49-F238E27FC236}">
                <a16:creationId xmlns:a16="http://schemas.microsoft.com/office/drawing/2014/main" id="{2CD24919-6371-B619-3FB6-84F3B55BF9E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3544216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a:extLst>
            <a:ext uri="{FF2B5EF4-FFF2-40B4-BE49-F238E27FC236}">
              <a16:creationId xmlns:a16="http://schemas.microsoft.com/office/drawing/2014/main" id="{1DE31EA3-99EC-2404-B004-04CC9C0DF71E}"/>
            </a:ext>
          </a:extLst>
        </p:cNvPr>
        <p:cNvGrpSpPr/>
        <p:nvPr/>
      </p:nvGrpSpPr>
      <p:grpSpPr>
        <a:xfrm>
          <a:off x="0" y="0"/>
          <a:ext cx="0" cy="0"/>
          <a:chOff x="0" y="0"/>
          <a:chExt cx="0" cy="0"/>
        </a:xfrm>
      </p:grpSpPr>
      <p:sp>
        <p:nvSpPr>
          <p:cNvPr id="287" name="Google Shape;287;g2747bfd1ede_0_44:notes">
            <a:extLst>
              <a:ext uri="{FF2B5EF4-FFF2-40B4-BE49-F238E27FC236}">
                <a16:creationId xmlns:a16="http://schemas.microsoft.com/office/drawing/2014/main" id="{F9ACE1A7-2167-5C11-A411-39F1C55E9A1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 name="Google Shape;288;g2747bfd1ede_0_44:notes">
            <a:extLst>
              <a:ext uri="{FF2B5EF4-FFF2-40B4-BE49-F238E27FC236}">
                <a16:creationId xmlns:a16="http://schemas.microsoft.com/office/drawing/2014/main" id="{D42B9B5B-F3CD-15C4-8D14-69F387E1B34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060710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143df0acb8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143df0acb8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8116605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143df0acb8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143df0acb8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3295462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3"/>
        <p:cNvGrpSpPr/>
        <p:nvPr/>
      </p:nvGrpSpPr>
      <p:grpSpPr>
        <a:xfrm>
          <a:off x="0" y="0"/>
          <a:ext cx="0" cy="0"/>
          <a:chOff x="0" y="0"/>
          <a:chExt cx="0" cy="0"/>
        </a:xfrm>
      </p:grpSpPr>
      <p:sp>
        <p:nvSpPr>
          <p:cNvPr id="504" name="Google Shape;504;g23167f2aa41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5" name="Google Shape;505;g23167f2aa41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nSpc>
                <a:spcPct val="115000"/>
              </a:lnSpc>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The objectives for my Master thesis are divided into three parts. Firstly, I will develop an</a:t>
            </a:r>
            <a:r>
              <a:rPr lang="en-US" sz="1800" i="1" kern="100" dirty="0">
                <a:effectLst/>
                <a:latin typeface="Calibri" panose="020F0502020204030204" pitchFamily="34" charset="0"/>
                <a:ea typeface="Calibri" panose="020F0502020204030204" pitchFamily="34" charset="0"/>
                <a:cs typeface="Times New Roman" panose="02020603050405020304" pitchFamily="18" charset="0"/>
              </a:rPr>
              <a:t> in silico </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pipeline to characterize astrocyte cultures. Our primary goals will be to perform nuclei quantification, astrocyte identification, and classification of astrocytes based on morphological features and multinucleated state. In addition, we will also potentially aim to characterize cell-cell interactions and perform </a:t>
            </a:r>
            <a:r>
              <a:rPr lang="en-US" sz="1800" i="1" kern="100" dirty="0">
                <a:effectLst/>
                <a:latin typeface="Calibri" panose="020F0502020204030204" pitchFamily="34" charset="0"/>
                <a:ea typeface="Calibri" panose="020F0502020204030204" pitchFamily="34" charset="0"/>
                <a:cs typeface="Times New Roman" panose="02020603050405020304" pitchFamily="18" charset="0"/>
              </a:rPr>
              <a:t>in silico </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staining of transmitted-light microscopy images.</a:t>
            </a:r>
            <a:endParaRPr lang="en-PT"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The project I have conducted in the last semester focused mainly in exploring the fundamental concepts required to perform this characterization and exploring the tools available to do so. </a:t>
            </a:r>
            <a:endParaRPr lang="en-PT"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endParaRPr lang="en-PT"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For the Master thesis itself, this work will be pursued and additionally I’ll also start the wet-lab experiments involving the cultivation of murine-derived astrocytes in 3D hydrogels. The final goal will be to establish a high-throughput confocal microscopy platform to streamline the acquisition of images of our cultures and characterize them automatically with our deep learning pipeline, thus accomplishing a high-throughput in silico characterization of astrocyte-neuron cell cultures.</a:t>
            </a:r>
            <a:endParaRPr lang="en-PT"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29948931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3"/>
        <p:cNvGrpSpPr/>
        <p:nvPr/>
      </p:nvGrpSpPr>
      <p:grpSpPr>
        <a:xfrm>
          <a:off x="0" y="0"/>
          <a:ext cx="0" cy="0"/>
          <a:chOff x="0" y="0"/>
          <a:chExt cx="0" cy="0"/>
        </a:xfrm>
      </p:grpSpPr>
      <p:sp>
        <p:nvSpPr>
          <p:cNvPr id="504" name="Google Shape;504;g23167f2aa41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5" name="Google Shape;505;g23167f2aa41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84831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3"/>
        <p:cNvGrpSpPr/>
        <p:nvPr/>
      </p:nvGrpSpPr>
      <p:grpSpPr>
        <a:xfrm>
          <a:off x="0" y="0"/>
          <a:ext cx="0" cy="0"/>
          <a:chOff x="0" y="0"/>
          <a:chExt cx="0" cy="0"/>
        </a:xfrm>
      </p:grpSpPr>
      <p:sp>
        <p:nvSpPr>
          <p:cNvPr id="504" name="Google Shape;504;g23167f2aa41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5" name="Google Shape;505;g23167f2aa41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124178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13225" y="1332200"/>
            <a:ext cx="5004900" cy="1902000"/>
          </a:xfrm>
          <a:prstGeom prst="rect">
            <a:avLst/>
          </a:prstGeom>
        </p:spPr>
        <p:txBody>
          <a:bodyPr spcFirstLastPara="1" wrap="square" lIns="91425" tIns="91425" rIns="91425" bIns="91425" anchor="t" anchorCtr="0">
            <a:noAutofit/>
          </a:bodyPr>
          <a:lstStyle>
            <a:lvl1pPr lvl="0" algn="l">
              <a:spcBef>
                <a:spcPts val="0"/>
              </a:spcBef>
              <a:spcAft>
                <a:spcPts val="0"/>
              </a:spcAft>
              <a:buSzPts val="4700"/>
              <a:buNone/>
              <a:defRPr sz="3600"/>
            </a:lvl1pPr>
            <a:lvl2pPr lvl="1" algn="l">
              <a:spcBef>
                <a:spcPts val="0"/>
              </a:spcBef>
              <a:spcAft>
                <a:spcPts val="0"/>
              </a:spcAft>
              <a:buSzPts val="4700"/>
              <a:buNone/>
              <a:defRPr sz="4700"/>
            </a:lvl2pPr>
            <a:lvl3pPr lvl="2" algn="l">
              <a:spcBef>
                <a:spcPts val="0"/>
              </a:spcBef>
              <a:spcAft>
                <a:spcPts val="0"/>
              </a:spcAft>
              <a:buSzPts val="4700"/>
              <a:buNone/>
              <a:defRPr sz="4700"/>
            </a:lvl3pPr>
            <a:lvl4pPr lvl="3" algn="l">
              <a:spcBef>
                <a:spcPts val="0"/>
              </a:spcBef>
              <a:spcAft>
                <a:spcPts val="0"/>
              </a:spcAft>
              <a:buSzPts val="4700"/>
              <a:buNone/>
              <a:defRPr sz="4700"/>
            </a:lvl4pPr>
            <a:lvl5pPr lvl="4" algn="l">
              <a:spcBef>
                <a:spcPts val="0"/>
              </a:spcBef>
              <a:spcAft>
                <a:spcPts val="0"/>
              </a:spcAft>
              <a:buSzPts val="4700"/>
              <a:buNone/>
              <a:defRPr sz="4700"/>
            </a:lvl5pPr>
            <a:lvl6pPr lvl="5" algn="l">
              <a:spcBef>
                <a:spcPts val="0"/>
              </a:spcBef>
              <a:spcAft>
                <a:spcPts val="0"/>
              </a:spcAft>
              <a:buSzPts val="4700"/>
              <a:buNone/>
              <a:defRPr sz="4700"/>
            </a:lvl6pPr>
            <a:lvl7pPr lvl="6" algn="l">
              <a:spcBef>
                <a:spcPts val="0"/>
              </a:spcBef>
              <a:spcAft>
                <a:spcPts val="0"/>
              </a:spcAft>
              <a:buSzPts val="4700"/>
              <a:buNone/>
              <a:defRPr sz="4700"/>
            </a:lvl7pPr>
            <a:lvl8pPr lvl="7" algn="l">
              <a:spcBef>
                <a:spcPts val="0"/>
              </a:spcBef>
              <a:spcAft>
                <a:spcPts val="0"/>
              </a:spcAft>
              <a:buSzPts val="4700"/>
              <a:buNone/>
              <a:defRPr sz="4700"/>
            </a:lvl8pPr>
            <a:lvl9pPr lvl="8" algn="l">
              <a:spcBef>
                <a:spcPts val="0"/>
              </a:spcBef>
              <a:spcAft>
                <a:spcPts val="0"/>
              </a:spcAft>
              <a:buSzPts val="4700"/>
              <a:buNone/>
              <a:defRPr sz="4700"/>
            </a:lvl9pPr>
          </a:lstStyle>
          <a:p>
            <a:endParaRPr/>
          </a:p>
        </p:txBody>
      </p:sp>
      <p:sp>
        <p:nvSpPr>
          <p:cNvPr id="10" name="Google Shape;10;p2"/>
          <p:cNvSpPr txBox="1">
            <a:spLocks noGrp="1"/>
          </p:cNvSpPr>
          <p:nvPr>
            <p:ph type="subTitle" idx="1"/>
          </p:nvPr>
        </p:nvSpPr>
        <p:spPr>
          <a:xfrm>
            <a:off x="713225" y="3315975"/>
            <a:ext cx="5004900" cy="423300"/>
          </a:xfrm>
          <a:prstGeom prst="rect">
            <a:avLst/>
          </a:prstGeom>
        </p:spPr>
        <p:txBody>
          <a:bodyPr spcFirstLastPara="1" wrap="square" lIns="91425" tIns="91425" rIns="91425" bIns="91425" anchor="t" anchorCtr="0">
            <a:noAutofit/>
          </a:bodyPr>
          <a:lstStyle>
            <a:lvl1pPr lvl="0">
              <a:lnSpc>
                <a:spcPct val="115000"/>
              </a:lnSpc>
              <a:spcBef>
                <a:spcPts val="0"/>
              </a:spcBef>
              <a:spcAft>
                <a:spcPts val="0"/>
              </a:spcAft>
              <a:buSzPts val="1850"/>
              <a:buNone/>
              <a:defRPr sz="1550"/>
            </a:lvl1pPr>
            <a:lvl2pPr lvl="1">
              <a:lnSpc>
                <a:spcPct val="115000"/>
              </a:lnSpc>
              <a:spcBef>
                <a:spcPts val="0"/>
              </a:spcBef>
              <a:spcAft>
                <a:spcPts val="0"/>
              </a:spcAft>
              <a:buSzPts val="1850"/>
              <a:buNone/>
              <a:defRPr sz="1850"/>
            </a:lvl2pPr>
            <a:lvl3pPr lvl="2">
              <a:lnSpc>
                <a:spcPct val="115000"/>
              </a:lnSpc>
              <a:spcBef>
                <a:spcPts val="0"/>
              </a:spcBef>
              <a:spcAft>
                <a:spcPts val="0"/>
              </a:spcAft>
              <a:buSzPts val="1850"/>
              <a:buNone/>
              <a:defRPr sz="1850"/>
            </a:lvl3pPr>
            <a:lvl4pPr lvl="3">
              <a:lnSpc>
                <a:spcPct val="115000"/>
              </a:lnSpc>
              <a:spcBef>
                <a:spcPts val="0"/>
              </a:spcBef>
              <a:spcAft>
                <a:spcPts val="0"/>
              </a:spcAft>
              <a:buSzPts val="1850"/>
              <a:buNone/>
              <a:defRPr sz="1850"/>
            </a:lvl4pPr>
            <a:lvl5pPr lvl="4">
              <a:lnSpc>
                <a:spcPct val="115000"/>
              </a:lnSpc>
              <a:spcBef>
                <a:spcPts val="0"/>
              </a:spcBef>
              <a:spcAft>
                <a:spcPts val="0"/>
              </a:spcAft>
              <a:buSzPts val="1850"/>
              <a:buNone/>
              <a:defRPr sz="1850"/>
            </a:lvl5pPr>
            <a:lvl6pPr lvl="5">
              <a:lnSpc>
                <a:spcPct val="115000"/>
              </a:lnSpc>
              <a:spcBef>
                <a:spcPts val="0"/>
              </a:spcBef>
              <a:spcAft>
                <a:spcPts val="0"/>
              </a:spcAft>
              <a:buSzPts val="1850"/>
              <a:buNone/>
              <a:defRPr sz="1850"/>
            </a:lvl6pPr>
            <a:lvl7pPr lvl="6">
              <a:lnSpc>
                <a:spcPct val="115000"/>
              </a:lnSpc>
              <a:spcBef>
                <a:spcPts val="0"/>
              </a:spcBef>
              <a:spcAft>
                <a:spcPts val="0"/>
              </a:spcAft>
              <a:buSzPts val="1850"/>
              <a:buNone/>
              <a:defRPr sz="1850"/>
            </a:lvl7pPr>
            <a:lvl8pPr lvl="7">
              <a:lnSpc>
                <a:spcPct val="115000"/>
              </a:lnSpc>
              <a:spcBef>
                <a:spcPts val="0"/>
              </a:spcBef>
              <a:spcAft>
                <a:spcPts val="0"/>
              </a:spcAft>
              <a:buSzPts val="1850"/>
              <a:buNone/>
              <a:defRPr sz="1850"/>
            </a:lvl8pPr>
            <a:lvl9pPr lvl="8">
              <a:lnSpc>
                <a:spcPct val="115000"/>
              </a:lnSpc>
              <a:spcBef>
                <a:spcPts val="0"/>
              </a:spcBef>
              <a:spcAft>
                <a:spcPts val="0"/>
              </a:spcAft>
              <a:buSzPts val="1850"/>
              <a:buNone/>
              <a:defRPr sz="1850"/>
            </a:lvl9pPr>
          </a:lstStyle>
          <a:p>
            <a:endParaRPr/>
          </a:p>
        </p:txBody>
      </p:sp>
      <p:sp>
        <p:nvSpPr>
          <p:cNvPr id="11" name="Google Shape;11;p2"/>
          <p:cNvSpPr/>
          <p:nvPr/>
        </p:nvSpPr>
        <p:spPr>
          <a:xfrm>
            <a:off x="8291100" y="0"/>
            <a:ext cx="8529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 name="Google Shape;12;p2"/>
          <p:cNvGrpSpPr/>
          <p:nvPr/>
        </p:nvGrpSpPr>
        <p:grpSpPr>
          <a:xfrm>
            <a:off x="-55375" y="539500"/>
            <a:ext cx="9199350" cy="4604000"/>
            <a:chOff x="-55375" y="539500"/>
            <a:chExt cx="9199350" cy="4604000"/>
          </a:xfrm>
        </p:grpSpPr>
        <p:cxnSp>
          <p:nvCxnSpPr>
            <p:cNvPr id="13" name="Google Shape;13;p2"/>
            <p:cNvCxnSpPr/>
            <p:nvPr/>
          </p:nvCxnSpPr>
          <p:spPr>
            <a:xfrm>
              <a:off x="-55375" y="4608575"/>
              <a:ext cx="4870800" cy="0"/>
            </a:xfrm>
            <a:prstGeom prst="straightConnector1">
              <a:avLst/>
            </a:prstGeom>
            <a:noFill/>
            <a:ln w="9525" cap="flat" cmpd="sng">
              <a:solidFill>
                <a:schemeClr val="dk1"/>
              </a:solidFill>
              <a:prstDash val="solid"/>
              <a:round/>
              <a:headEnd type="none" w="med" len="med"/>
              <a:tailEnd type="none" w="med" len="med"/>
            </a:ln>
          </p:spPr>
        </p:cxnSp>
        <p:cxnSp>
          <p:nvCxnSpPr>
            <p:cNvPr id="14" name="Google Shape;14;p2"/>
            <p:cNvCxnSpPr/>
            <p:nvPr/>
          </p:nvCxnSpPr>
          <p:spPr>
            <a:xfrm>
              <a:off x="4751675" y="539500"/>
              <a:ext cx="4392300" cy="0"/>
            </a:xfrm>
            <a:prstGeom prst="straightConnector1">
              <a:avLst/>
            </a:prstGeom>
            <a:noFill/>
            <a:ln w="9525" cap="flat" cmpd="sng">
              <a:solidFill>
                <a:schemeClr val="dk1"/>
              </a:solidFill>
              <a:prstDash val="solid"/>
              <a:round/>
              <a:headEnd type="none" w="med" len="med"/>
              <a:tailEnd type="none" w="med" len="med"/>
            </a:ln>
          </p:spPr>
        </p:cxnSp>
        <p:cxnSp>
          <p:nvCxnSpPr>
            <p:cNvPr id="15" name="Google Shape;15;p2"/>
            <p:cNvCxnSpPr/>
            <p:nvPr/>
          </p:nvCxnSpPr>
          <p:spPr>
            <a:xfrm rot="10800000">
              <a:off x="8430775" y="805200"/>
              <a:ext cx="0" cy="4338300"/>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ext 2">
  <p:cSld name="CUSTOM_2_1_1_1_1_1">
    <p:spTree>
      <p:nvGrpSpPr>
        <p:cNvPr id="1" name="Shape 148"/>
        <p:cNvGrpSpPr/>
        <p:nvPr/>
      </p:nvGrpSpPr>
      <p:grpSpPr>
        <a:xfrm>
          <a:off x="0" y="0"/>
          <a:ext cx="0" cy="0"/>
          <a:chOff x="0" y="0"/>
          <a:chExt cx="0" cy="0"/>
        </a:xfrm>
      </p:grpSpPr>
      <p:sp>
        <p:nvSpPr>
          <p:cNvPr id="149" name="Google Shape;149;p22"/>
          <p:cNvSpPr txBox="1">
            <a:spLocks noGrp="1"/>
          </p:cNvSpPr>
          <p:nvPr>
            <p:ph type="title"/>
          </p:nvPr>
        </p:nvSpPr>
        <p:spPr>
          <a:xfrm>
            <a:off x="948325" y="1409875"/>
            <a:ext cx="4863300" cy="6618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1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a:endParaRPr/>
          </a:p>
        </p:txBody>
      </p:sp>
      <p:sp>
        <p:nvSpPr>
          <p:cNvPr id="150" name="Google Shape;150;p22"/>
          <p:cNvSpPr txBox="1">
            <a:spLocks noGrp="1"/>
          </p:cNvSpPr>
          <p:nvPr>
            <p:ph type="subTitle" idx="1"/>
          </p:nvPr>
        </p:nvSpPr>
        <p:spPr>
          <a:xfrm>
            <a:off x="948325" y="2172700"/>
            <a:ext cx="4863300" cy="15198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Clr>
                <a:schemeClr val="dk2"/>
              </a:buClr>
              <a:buSzPts val="1400"/>
              <a:buChar char="■"/>
              <a:defRPr/>
            </a:lvl1pPr>
            <a:lvl2pPr lvl="1" algn="ctr" rtl="0">
              <a:lnSpc>
                <a:spcPct val="115000"/>
              </a:lnSpc>
              <a:spcBef>
                <a:spcPts val="0"/>
              </a:spcBef>
              <a:spcAft>
                <a:spcPts val="0"/>
              </a:spcAft>
              <a:buSzPts val="1400"/>
              <a:buChar char="○"/>
              <a:defRPr/>
            </a:lvl2pPr>
            <a:lvl3pPr lvl="2" algn="ctr" rtl="0">
              <a:lnSpc>
                <a:spcPct val="115000"/>
              </a:lnSpc>
              <a:spcBef>
                <a:spcPts val="0"/>
              </a:spcBef>
              <a:spcAft>
                <a:spcPts val="0"/>
              </a:spcAft>
              <a:buSzPts val="1400"/>
              <a:buChar char="■"/>
              <a:defRPr/>
            </a:lvl3pPr>
            <a:lvl4pPr lvl="3" algn="ctr" rtl="0">
              <a:lnSpc>
                <a:spcPct val="115000"/>
              </a:lnSpc>
              <a:spcBef>
                <a:spcPts val="0"/>
              </a:spcBef>
              <a:spcAft>
                <a:spcPts val="0"/>
              </a:spcAft>
              <a:buSzPts val="1400"/>
              <a:buChar char="●"/>
              <a:defRPr/>
            </a:lvl4pPr>
            <a:lvl5pPr lvl="4" algn="ctr" rtl="0">
              <a:lnSpc>
                <a:spcPct val="115000"/>
              </a:lnSpc>
              <a:spcBef>
                <a:spcPts val="0"/>
              </a:spcBef>
              <a:spcAft>
                <a:spcPts val="0"/>
              </a:spcAft>
              <a:buSzPts val="1400"/>
              <a:buChar char="○"/>
              <a:defRPr/>
            </a:lvl5pPr>
            <a:lvl6pPr lvl="5" algn="ctr" rtl="0">
              <a:lnSpc>
                <a:spcPct val="115000"/>
              </a:lnSpc>
              <a:spcBef>
                <a:spcPts val="0"/>
              </a:spcBef>
              <a:spcAft>
                <a:spcPts val="0"/>
              </a:spcAft>
              <a:buSzPts val="1400"/>
              <a:buChar char="■"/>
              <a:defRPr/>
            </a:lvl6pPr>
            <a:lvl7pPr lvl="6" algn="ctr" rtl="0">
              <a:lnSpc>
                <a:spcPct val="115000"/>
              </a:lnSpc>
              <a:spcBef>
                <a:spcPts val="0"/>
              </a:spcBef>
              <a:spcAft>
                <a:spcPts val="0"/>
              </a:spcAft>
              <a:buSzPts val="1400"/>
              <a:buChar char="●"/>
              <a:defRPr/>
            </a:lvl7pPr>
            <a:lvl8pPr lvl="7" algn="ctr" rtl="0">
              <a:lnSpc>
                <a:spcPct val="115000"/>
              </a:lnSpc>
              <a:spcBef>
                <a:spcPts val="0"/>
              </a:spcBef>
              <a:spcAft>
                <a:spcPts val="0"/>
              </a:spcAft>
              <a:buSzPts val="1400"/>
              <a:buChar char="○"/>
              <a:defRPr/>
            </a:lvl8pPr>
            <a:lvl9pPr lvl="8" algn="ctr" rtl="0">
              <a:lnSpc>
                <a:spcPct val="115000"/>
              </a:lnSpc>
              <a:spcBef>
                <a:spcPts val="0"/>
              </a:spcBef>
              <a:spcAft>
                <a:spcPts val="0"/>
              </a:spcAft>
              <a:buSzPts val="1400"/>
              <a:buChar char="■"/>
              <a:defRPr/>
            </a:lvl9pPr>
          </a:lstStyle>
          <a:p>
            <a:endParaRPr/>
          </a:p>
        </p:txBody>
      </p:sp>
      <p:sp>
        <p:nvSpPr>
          <p:cNvPr id="151" name="Google Shape;151;p22"/>
          <p:cNvSpPr/>
          <p:nvPr/>
        </p:nvSpPr>
        <p:spPr>
          <a:xfrm rot="10800000" flipH="1">
            <a:off x="8291100" y="0"/>
            <a:ext cx="8529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2" name="Google Shape;152;p22"/>
          <p:cNvGrpSpPr/>
          <p:nvPr/>
        </p:nvGrpSpPr>
        <p:grpSpPr>
          <a:xfrm rot="10800000" flipH="1">
            <a:off x="-55375" y="0"/>
            <a:ext cx="9199250" cy="4604000"/>
            <a:chOff x="-55375" y="539500"/>
            <a:chExt cx="9199250" cy="4604000"/>
          </a:xfrm>
        </p:grpSpPr>
        <p:cxnSp>
          <p:nvCxnSpPr>
            <p:cNvPr id="153" name="Google Shape;153;p22"/>
            <p:cNvCxnSpPr/>
            <p:nvPr/>
          </p:nvCxnSpPr>
          <p:spPr>
            <a:xfrm>
              <a:off x="-55375" y="4608575"/>
              <a:ext cx="4571700" cy="0"/>
            </a:xfrm>
            <a:prstGeom prst="straightConnector1">
              <a:avLst/>
            </a:prstGeom>
            <a:noFill/>
            <a:ln w="9525" cap="flat" cmpd="sng">
              <a:solidFill>
                <a:schemeClr val="dk1"/>
              </a:solidFill>
              <a:prstDash val="solid"/>
              <a:round/>
              <a:headEnd type="none" w="med" len="med"/>
              <a:tailEnd type="none" w="med" len="med"/>
            </a:ln>
          </p:spPr>
        </p:cxnSp>
        <p:cxnSp>
          <p:nvCxnSpPr>
            <p:cNvPr id="154" name="Google Shape;154;p22"/>
            <p:cNvCxnSpPr/>
            <p:nvPr/>
          </p:nvCxnSpPr>
          <p:spPr>
            <a:xfrm>
              <a:off x="4585075" y="539500"/>
              <a:ext cx="4558800" cy="0"/>
            </a:xfrm>
            <a:prstGeom prst="straightConnector1">
              <a:avLst/>
            </a:prstGeom>
            <a:noFill/>
            <a:ln w="9525" cap="flat" cmpd="sng">
              <a:solidFill>
                <a:schemeClr val="dk1"/>
              </a:solidFill>
              <a:prstDash val="solid"/>
              <a:round/>
              <a:headEnd type="none" w="med" len="med"/>
              <a:tailEnd type="none" w="med" len="med"/>
            </a:ln>
          </p:spPr>
        </p:cxnSp>
        <p:cxnSp>
          <p:nvCxnSpPr>
            <p:cNvPr id="155" name="Google Shape;155;p22"/>
            <p:cNvCxnSpPr/>
            <p:nvPr/>
          </p:nvCxnSpPr>
          <p:spPr>
            <a:xfrm rot="10800000">
              <a:off x="8430775" y="805200"/>
              <a:ext cx="0" cy="4338300"/>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ext 3">
  <p:cSld name="CUSTOM_2_1_1_1_1_1_1">
    <p:spTree>
      <p:nvGrpSpPr>
        <p:cNvPr id="1" name="Shape 156"/>
        <p:cNvGrpSpPr/>
        <p:nvPr/>
      </p:nvGrpSpPr>
      <p:grpSpPr>
        <a:xfrm>
          <a:off x="0" y="0"/>
          <a:ext cx="0" cy="0"/>
          <a:chOff x="0" y="0"/>
          <a:chExt cx="0" cy="0"/>
        </a:xfrm>
      </p:grpSpPr>
      <p:sp>
        <p:nvSpPr>
          <p:cNvPr id="157" name="Google Shape;157;p23"/>
          <p:cNvSpPr txBox="1">
            <a:spLocks noGrp="1"/>
          </p:cNvSpPr>
          <p:nvPr>
            <p:ph type="title"/>
          </p:nvPr>
        </p:nvSpPr>
        <p:spPr>
          <a:xfrm>
            <a:off x="1262175" y="1405950"/>
            <a:ext cx="2630100" cy="11391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1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a:endParaRPr/>
          </a:p>
        </p:txBody>
      </p:sp>
      <p:sp>
        <p:nvSpPr>
          <p:cNvPr id="158" name="Google Shape;158;p23"/>
          <p:cNvSpPr txBox="1">
            <a:spLocks noGrp="1"/>
          </p:cNvSpPr>
          <p:nvPr>
            <p:ph type="subTitle" idx="1"/>
          </p:nvPr>
        </p:nvSpPr>
        <p:spPr>
          <a:xfrm>
            <a:off x="1262175" y="2545038"/>
            <a:ext cx="2630100" cy="11436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159" name="Google Shape;159;p23"/>
          <p:cNvSpPr/>
          <p:nvPr/>
        </p:nvSpPr>
        <p:spPr>
          <a:xfrm rot="10800000">
            <a:off x="125" y="0"/>
            <a:ext cx="7167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0" name="Google Shape;160;p23"/>
          <p:cNvGrpSpPr/>
          <p:nvPr/>
        </p:nvGrpSpPr>
        <p:grpSpPr>
          <a:xfrm rot="10800000">
            <a:off x="0" y="363100"/>
            <a:ext cx="8860200" cy="4780400"/>
            <a:chOff x="283800" y="0"/>
            <a:chExt cx="8860200" cy="4780400"/>
          </a:xfrm>
        </p:grpSpPr>
        <p:cxnSp>
          <p:nvCxnSpPr>
            <p:cNvPr id="161" name="Google Shape;161;p23"/>
            <p:cNvCxnSpPr/>
            <p:nvPr/>
          </p:nvCxnSpPr>
          <p:spPr>
            <a:xfrm>
              <a:off x="4273200" y="4780400"/>
              <a:ext cx="4870800" cy="0"/>
            </a:xfrm>
            <a:prstGeom prst="straightConnector1">
              <a:avLst/>
            </a:prstGeom>
            <a:noFill/>
            <a:ln w="9525" cap="flat" cmpd="sng">
              <a:solidFill>
                <a:schemeClr val="dk1"/>
              </a:solidFill>
              <a:prstDash val="solid"/>
              <a:round/>
              <a:headEnd type="none" w="med" len="med"/>
              <a:tailEnd type="none" w="med" len="med"/>
            </a:ln>
          </p:spPr>
        </p:cxnSp>
        <p:cxnSp>
          <p:nvCxnSpPr>
            <p:cNvPr id="162" name="Google Shape;162;p23"/>
            <p:cNvCxnSpPr/>
            <p:nvPr/>
          </p:nvCxnSpPr>
          <p:spPr>
            <a:xfrm rot="10800000">
              <a:off x="283800" y="0"/>
              <a:ext cx="0" cy="4131000"/>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wo columns 2">
  <p:cSld name="CUSTOM_3_1">
    <p:spTree>
      <p:nvGrpSpPr>
        <p:cNvPr id="1" name="Shape 182"/>
        <p:cNvGrpSpPr/>
        <p:nvPr/>
      </p:nvGrpSpPr>
      <p:grpSpPr>
        <a:xfrm>
          <a:off x="0" y="0"/>
          <a:ext cx="0" cy="0"/>
          <a:chOff x="0" y="0"/>
          <a:chExt cx="0" cy="0"/>
        </a:xfrm>
      </p:grpSpPr>
      <p:sp>
        <p:nvSpPr>
          <p:cNvPr id="183" name="Google Shape;183;p26"/>
          <p:cNvSpPr txBox="1">
            <a:spLocks noGrp="1"/>
          </p:cNvSpPr>
          <p:nvPr>
            <p:ph type="title"/>
          </p:nvPr>
        </p:nvSpPr>
        <p:spPr>
          <a:xfrm>
            <a:off x="713225" y="470650"/>
            <a:ext cx="7717500" cy="549900"/>
          </a:xfrm>
          <a:prstGeom prst="rect">
            <a:avLst/>
          </a:prstGeom>
        </p:spPr>
        <p:txBody>
          <a:bodyPr spcFirstLastPara="1" wrap="square" lIns="91425" tIns="91425" rIns="91425" bIns="91425" anchor="t" anchorCtr="0">
            <a:noAutofit/>
          </a:bodyPr>
          <a:lstStyle>
            <a:lvl1pPr lvl="0" rtl="0">
              <a:spcBef>
                <a:spcPts val="0"/>
              </a:spcBef>
              <a:spcAft>
                <a:spcPts val="0"/>
              </a:spcAft>
              <a:buSzPts val="31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a:endParaRPr/>
          </a:p>
        </p:txBody>
      </p:sp>
      <p:sp>
        <p:nvSpPr>
          <p:cNvPr id="184" name="Google Shape;184;p26"/>
          <p:cNvSpPr txBox="1">
            <a:spLocks noGrp="1"/>
          </p:cNvSpPr>
          <p:nvPr>
            <p:ph type="subTitle" idx="1"/>
          </p:nvPr>
        </p:nvSpPr>
        <p:spPr>
          <a:xfrm>
            <a:off x="1106875" y="1964500"/>
            <a:ext cx="3200400" cy="18870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185" name="Google Shape;185;p26"/>
          <p:cNvSpPr txBox="1">
            <a:spLocks noGrp="1"/>
          </p:cNvSpPr>
          <p:nvPr>
            <p:ph type="subTitle" idx="2"/>
          </p:nvPr>
        </p:nvSpPr>
        <p:spPr>
          <a:xfrm>
            <a:off x="4836725" y="1964500"/>
            <a:ext cx="3200400" cy="18870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186" name="Google Shape;186;p26"/>
          <p:cNvSpPr/>
          <p:nvPr/>
        </p:nvSpPr>
        <p:spPr>
          <a:xfrm rot="10800000">
            <a:off x="8860200" y="-26"/>
            <a:ext cx="2838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7" name="Google Shape;187;p26"/>
          <p:cNvGrpSpPr/>
          <p:nvPr/>
        </p:nvGrpSpPr>
        <p:grpSpPr>
          <a:xfrm rot="10800000">
            <a:off x="-125" y="267450"/>
            <a:ext cx="9002225" cy="4876050"/>
            <a:chOff x="141900" y="-26"/>
            <a:chExt cx="9002225" cy="4876050"/>
          </a:xfrm>
        </p:grpSpPr>
        <p:cxnSp>
          <p:nvCxnSpPr>
            <p:cNvPr id="188" name="Google Shape;188;p26"/>
            <p:cNvCxnSpPr/>
            <p:nvPr/>
          </p:nvCxnSpPr>
          <p:spPr>
            <a:xfrm>
              <a:off x="7404125" y="4876024"/>
              <a:ext cx="1740000" cy="0"/>
            </a:xfrm>
            <a:prstGeom prst="straightConnector1">
              <a:avLst/>
            </a:prstGeom>
            <a:noFill/>
            <a:ln w="9525" cap="flat" cmpd="sng">
              <a:solidFill>
                <a:schemeClr val="dk1"/>
              </a:solidFill>
              <a:prstDash val="solid"/>
              <a:round/>
              <a:headEnd type="none" w="med" len="med"/>
              <a:tailEnd type="none" w="med" len="med"/>
            </a:ln>
          </p:spPr>
        </p:cxnSp>
        <p:cxnSp>
          <p:nvCxnSpPr>
            <p:cNvPr id="189" name="Google Shape;189;p26"/>
            <p:cNvCxnSpPr/>
            <p:nvPr/>
          </p:nvCxnSpPr>
          <p:spPr>
            <a:xfrm rot="10800000">
              <a:off x="141900" y="-26"/>
              <a:ext cx="0" cy="3958500"/>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hree columns">
  <p:cSld name="CUSTOM_4">
    <p:spTree>
      <p:nvGrpSpPr>
        <p:cNvPr id="1" name="Shape 190"/>
        <p:cNvGrpSpPr/>
        <p:nvPr/>
      </p:nvGrpSpPr>
      <p:grpSpPr>
        <a:xfrm>
          <a:off x="0" y="0"/>
          <a:ext cx="0" cy="0"/>
          <a:chOff x="0" y="0"/>
          <a:chExt cx="0" cy="0"/>
        </a:xfrm>
      </p:grpSpPr>
      <p:sp>
        <p:nvSpPr>
          <p:cNvPr id="191" name="Google Shape;191;p27"/>
          <p:cNvSpPr txBox="1">
            <a:spLocks noGrp="1"/>
          </p:cNvSpPr>
          <p:nvPr>
            <p:ph type="title"/>
          </p:nvPr>
        </p:nvSpPr>
        <p:spPr>
          <a:xfrm>
            <a:off x="713225" y="470650"/>
            <a:ext cx="7717500" cy="549900"/>
          </a:xfrm>
          <a:prstGeom prst="rect">
            <a:avLst/>
          </a:prstGeom>
        </p:spPr>
        <p:txBody>
          <a:bodyPr spcFirstLastPara="1" wrap="square" lIns="91425" tIns="91425" rIns="91425" bIns="91425" anchor="t" anchorCtr="0">
            <a:noAutofit/>
          </a:bodyPr>
          <a:lstStyle>
            <a:lvl1pPr lvl="0">
              <a:spcBef>
                <a:spcPts val="0"/>
              </a:spcBef>
              <a:spcAft>
                <a:spcPts val="0"/>
              </a:spcAft>
              <a:buSzPts val="3100"/>
              <a:buNone/>
              <a:defRPr/>
            </a:lvl1pPr>
            <a:lvl2pPr lvl="1">
              <a:spcBef>
                <a:spcPts val="0"/>
              </a:spcBef>
              <a:spcAft>
                <a:spcPts val="0"/>
              </a:spcAft>
              <a:buSzPts val="3100"/>
              <a:buNone/>
              <a:defRPr/>
            </a:lvl2pPr>
            <a:lvl3pPr lvl="2">
              <a:spcBef>
                <a:spcPts val="0"/>
              </a:spcBef>
              <a:spcAft>
                <a:spcPts val="0"/>
              </a:spcAft>
              <a:buSzPts val="3100"/>
              <a:buNone/>
              <a:defRPr/>
            </a:lvl3pPr>
            <a:lvl4pPr lvl="3">
              <a:spcBef>
                <a:spcPts val="0"/>
              </a:spcBef>
              <a:spcAft>
                <a:spcPts val="0"/>
              </a:spcAft>
              <a:buSzPts val="3100"/>
              <a:buNone/>
              <a:defRPr/>
            </a:lvl4pPr>
            <a:lvl5pPr lvl="4">
              <a:spcBef>
                <a:spcPts val="0"/>
              </a:spcBef>
              <a:spcAft>
                <a:spcPts val="0"/>
              </a:spcAft>
              <a:buSzPts val="3100"/>
              <a:buNone/>
              <a:defRPr/>
            </a:lvl5pPr>
            <a:lvl6pPr lvl="5">
              <a:spcBef>
                <a:spcPts val="0"/>
              </a:spcBef>
              <a:spcAft>
                <a:spcPts val="0"/>
              </a:spcAft>
              <a:buSzPts val="3100"/>
              <a:buNone/>
              <a:defRPr/>
            </a:lvl6pPr>
            <a:lvl7pPr lvl="6">
              <a:spcBef>
                <a:spcPts val="0"/>
              </a:spcBef>
              <a:spcAft>
                <a:spcPts val="0"/>
              </a:spcAft>
              <a:buSzPts val="3100"/>
              <a:buNone/>
              <a:defRPr/>
            </a:lvl7pPr>
            <a:lvl8pPr lvl="7">
              <a:spcBef>
                <a:spcPts val="0"/>
              </a:spcBef>
              <a:spcAft>
                <a:spcPts val="0"/>
              </a:spcAft>
              <a:buSzPts val="3100"/>
              <a:buNone/>
              <a:defRPr/>
            </a:lvl8pPr>
            <a:lvl9pPr lvl="8">
              <a:spcBef>
                <a:spcPts val="0"/>
              </a:spcBef>
              <a:spcAft>
                <a:spcPts val="0"/>
              </a:spcAft>
              <a:buSzPts val="3100"/>
              <a:buNone/>
              <a:defRPr/>
            </a:lvl9pPr>
          </a:lstStyle>
          <a:p>
            <a:endParaRPr/>
          </a:p>
        </p:txBody>
      </p:sp>
      <p:sp>
        <p:nvSpPr>
          <p:cNvPr id="192" name="Google Shape;192;p27"/>
          <p:cNvSpPr txBox="1">
            <a:spLocks noGrp="1"/>
          </p:cNvSpPr>
          <p:nvPr>
            <p:ph type="subTitle" idx="1"/>
          </p:nvPr>
        </p:nvSpPr>
        <p:spPr>
          <a:xfrm>
            <a:off x="713263" y="3406527"/>
            <a:ext cx="2400300" cy="8958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193" name="Google Shape;193;p27"/>
          <p:cNvSpPr txBox="1">
            <a:spLocks noGrp="1"/>
          </p:cNvSpPr>
          <p:nvPr>
            <p:ph type="subTitle" idx="2"/>
          </p:nvPr>
        </p:nvSpPr>
        <p:spPr>
          <a:xfrm>
            <a:off x="713263" y="2785375"/>
            <a:ext cx="2400300" cy="554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Golos Text SemiBold"/>
              <a:buNone/>
              <a:defRPr sz="2200">
                <a:latin typeface="Golos Text"/>
                <a:ea typeface="Golos Text"/>
                <a:cs typeface="Golos Text"/>
                <a:sym typeface="Golos Text"/>
              </a:defRPr>
            </a:lvl1pPr>
            <a:lvl2pPr lvl="1"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2pPr>
            <a:lvl3pPr lvl="2"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3pPr>
            <a:lvl4pPr lvl="3"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4pPr>
            <a:lvl5pPr lvl="4"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5pPr>
            <a:lvl6pPr lvl="5"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6pPr>
            <a:lvl7pPr lvl="6"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7pPr>
            <a:lvl8pPr lvl="7"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8pPr>
            <a:lvl9pPr lvl="8"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9pPr>
          </a:lstStyle>
          <a:p>
            <a:endParaRPr/>
          </a:p>
        </p:txBody>
      </p:sp>
      <p:sp>
        <p:nvSpPr>
          <p:cNvPr id="194" name="Google Shape;194;p27"/>
          <p:cNvSpPr txBox="1">
            <a:spLocks noGrp="1"/>
          </p:cNvSpPr>
          <p:nvPr>
            <p:ph type="subTitle" idx="3"/>
          </p:nvPr>
        </p:nvSpPr>
        <p:spPr>
          <a:xfrm>
            <a:off x="6030438" y="3406527"/>
            <a:ext cx="2400300" cy="8958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195" name="Google Shape;195;p27"/>
          <p:cNvSpPr txBox="1">
            <a:spLocks noGrp="1"/>
          </p:cNvSpPr>
          <p:nvPr>
            <p:ph type="subTitle" idx="4"/>
          </p:nvPr>
        </p:nvSpPr>
        <p:spPr>
          <a:xfrm>
            <a:off x="6030438" y="2782400"/>
            <a:ext cx="2400300" cy="554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Golos Text SemiBold"/>
              <a:buNone/>
              <a:defRPr sz="2200">
                <a:latin typeface="Golos Text"/>
                <a:ea typeface="Golos Text"/>
                <a:cs typeface="Golos Text"/>
                <a:sym typeface="Golos Text"/>
              </a:defRPr>
            </a:lvl1pPr>
            <a:lvl2pPr lvl="1"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2pPr>
            <a:lvl3pPr lvl="2"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3pPr>
            <a:lvl4pPr lvl="3"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4pPr>
            <a:lvl5pPr lvl="4"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5pPr>
            <a:lvl6pPr lvl="5"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6pPr>
            <a:lvl7pPr lvl="6"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7pPr>
            <a:lvl8pPr lvl="7"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8pPr>
            <a:lvl9pPr lvl="8"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9pPr>
          </a:lstStyle>
          <a:p>
            <a:endParaRPr/>
          </a:p>
        </p:txBody>
      </p:sp>
      <p:sp>
        <p:nvSpPr>
          <p:cNvPr id="196" name="Google Shape;196;p27"/>
          <p:cNvSpPr txBox="1">
            <a:spLocks noGrp="1"/>
          </p:cNvSpPr>
          <p:nvPr>
            <p:ph type="subTitle" idx="5"/>
          </p:nvPr>
        </p:nvSpPr>
        <p:spPr>
          <a:xfrm>
            <a:off x="3371850" y="3406527"/>
            <a:ext cx="2400300" cy="8958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197" name="Google Shape;197;p27"/>
          <p:cNvSpPr txBox="1">
            <a:spLocks noGrp="1"/>
          </p:cNvSpPr>
          <p:nvPr>
            <p:ph type="subTitle" idx="6"/>
          </p:nvPr>
        </p:nvSpPr>
        <p:spPr>
          <a:xfrm>
            <a:off x="3371850" y="2782400"/>
            <a:ext cx="2400300" cy="554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Golos Text SemiBold"/>
              <a:buNone/>
              <a:defRPr sz="2200">
                <a:latin typeface="Golos Text"/>
                <a:ea typeface="Golos Text"/>
                <a:cs typeface="Golos Text"/>
                <a:sym typeface="Golos Text"/>
              </a:defRPr>
            </a:lvl1pPr>
            <a:lvl2pPr lvl="1"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2pPr>
            <a:lvl3pPr lvl="2"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3pPr>
            <a:lvl4pPr lvl="3"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4pPr>
            <a:lvl5pPr lvl="4"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5pPr>
            <a:lvl6pPr lvl="5"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6pPr>
            <a:lvl7pPr lvl="6"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7pPr>
            <a:lvl8pPr lvl="7"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8pPr>
            <a:lvl9pPr lvl="8"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five columns">
  <p:cSld name="CUSTOM_6_1">
    <p:spTree>
      <p:nvGrpSpPr>
        <p:cNvPr id="1" name="Shape 222"/>
        <p:cNvGrpSpPr/>
        <p:nvPr/>
      </p:nvGrpSpPr>
      <p:grpSpPr>
        <a:xfrm>
          <a:off x="0" y="0"/>
          <a:ext cx="0" cy="0"/>
          <a:chOff x="0" y="0"/>
          <a:chExt cx="0" cy="0"/>
        </a:xfrm>
      </p:grpSpPr>
      <p:sp>
        <p:nvSpPr>
          <p:cNvPr id="223" name="Google Shape;223;p30"/>
          <p:cNvSpPr txBox="1">
            <a:spLocks noGrp="1"/>
          </p:cNvSpPr>
          <p:nvPr>
            <p:ph type="title"/>
          </p:nvPr>
        </p:nvSpPr>
        <p:spPr>
          <a:xfrm>
            <a:off x="713225" y="470650"/>
            <a:ext cx="7717500" cy="549900"/>
          </a:xfrm>
          <a:prstGeom prst="rect">
            <a:avLst/>
          </a:prstGeom>
        </p:spPr>
        <p:txBody>
          <a:bodyPr spcFirstLastPara="1" wrap="square" lIns="91425" tIns="91425" rIns="91425" bIns="91425" anchor="t" anchorCtr="0">
            <a:noAutofit/>
          </a:bodyPr>
          <a:lstStyle>
            <a:lvl1pPr lvl="0" rtl="0">
              <a:spcBef>
                <a:spcPts val="0"/>
              </a:spcBef>
              <a:spcAft>
                <a:spcPts val="0"/>
              </a:spcAft>
              <a:buSzPts val="31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a:endParaRPr/>
          </a:p>
        </p:txBody>
      </p:sp>
      <p:sp>
        <p:nvSpPr>
          <p:cNvPr id="224" name="Google Shape;224;p30"/>
          <p:cNvSpPr txBox="1">
            <a:spLocks noGrp="1"/>
          </p:cNvSpPr>
          <p:nvPr>
            <p:ph type="subTitle" idx="1"/>
          </p:nvPr>
        </p:nvSpPr>
        <p:spPr>
          <a:xfrm>
            <a:off x="713250" y="3515601"/>
            <a:ext cx="2400300" cy="8958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225" name="Google Shape;225;p30"/>
          <p:cNvSpPr txBox="1">
            <a:spLocks noGrp="1"/>
          </p:cNvSpPr>
          <p:nvPr>
            <p:ph type="subTitle" idx="2"/>
          </p:nvPr>
        </p:nvSpPr>
        <p:spPr>
          <a:xfrm>
            <a:off x="713250" y="3040799"/>
            <a:ext cx="2400300" cy="523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Golos Text SemiBold"/>
              <a:buNone/>
              <a:defRPr sz="2200">
                <a:latin typeface="Golos Text"/>
                <a:ea typeface="Golos Text"/>
                <a:cs typeface="Golos Text"/>
                <a:sym typeface="Golos Text"/>
              </a:defRPr>
            </a:lvl1pPr>
            <a:lvl2pPr lvl="1"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2pPr>
            <a:lvl3pPr lvl="2"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3pPr>
            <a:lvl4pPr lvl="3"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4pPr>
            <a:lvl5pPr lvl="4"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5pPr>
            <a:lvl6pPr lvl="5"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6pPr>
            <a:lvl7pPr lvl="6"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7pPr>
            <a:lvl8pPr lvl="7"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8pPr>
            <a:lvl9pPr lvl="8"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9pPr>
          </a:lstStyle>
          <a:p>
            <a:endParaRPr/>
          </a:p>
        </p:txBody>
      </p:sp>
      <p:sp>
        <p:nvSpPr>
          <p:cNvPr id="226" name="Google Shape;226;p30"/>
          <p:cNvSpPr txBox="1">
            <a:spLocks noGrp="1"/>
          </p:cNvSpPr>
          <p:nvPr>
            <p:ph type="subTitle" idx="3"/>
          </p:nvPr>
        </p:nvSpPr>
        <p:spPr>
          <a:xfrm>
            <a:off x="6030450" y="3515601"/>
            <a:ext cx="2400300" cy="8958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227" name="Google Shape;227;p30"/>
          <p:cNvSpPr txBox="1">
            <a:spLocks noGrp="1"/>
          </p:cNvSpPr>
          <p:nvPr>
            <p:ph type="subTitle" idx="4"/>
          </p:nvPr>
        </p:nvSpPr>
        <p:spPr>
          <a:xfrm>
            <a:off x="6030450" y="3040799"/>
            <a:ext cx="2400300" cy="523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Golos Text SemiBold"/>
              <a:buNone/>
              <a:defRPr sz="2200">
                <a:latin typeface="Golos Text"/>
                <a:ea typeface="Golos Text"/>
                <a:cs typeface="Golos Text"/>
                <a:sym typeface="Golos Text"/>
              </a:defRPr>
            </a:lvl1pPr>
            <a:lvl2pPr lvl="1"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2pPr>
            <a:lvl3pPr lvl="2"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3pPr>
            <a:lvl4pPr lvl="3"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4pPr>
            <a:lvl5pPr lvl="4"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5pPr>
            <a:lvl6pPr lvl="5"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6pPr>
            <a:lvl7pPr lvl="6"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7pPr>
            <a:lvl8pPr lvl="7"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8pPr>
            <a:lvl9pPr lvl="8"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9pPr>
          </a:lstStyle>
          <a:p>
            <a:endParaRPr/>
          </a:p>
        </p:txBody>
      </p:sp>
      <p:sp>
        <p:nvSpPr>
          <p:cNvPr id="228" name="Google Shape;228;p30"/>
          <p:cNvSpPr txBox="1">
            <a:spLocks noGrp="1"/>
          </p:cNvSpPr>
          <p:nvPr>
            <p:ph type="subTitle" idx="5"/>
          </p:nvPr>
        </p:nvSpPr>
        <p:spPr>
          <a:xfrm>
            <a:off x="3371850" y="3515601"/>
            <a:ext cx="2400300" cy="8958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229" name="Google Shape;229;p30"/>
          <p:cNvSpPr txBox="1">
            <a:spLocks noGrp="1"/>
          </p:cNvSpPr>
          <p:nvPr>
            <p:ph type="subTitle" idx="6"/>
          </p:nvPr>
        </p:nvSpPr>
        <p:spPr>
          <a:xfrm>
            <a:off x="3371850" y="3040799"/>
            <a:ext cx="2400300" cy="523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Golos Text SemiBold"/>
              <a:buNone/>
              <a:defRPr sz="2200">
                <a:latin typeface="Golos Text"/>
                <a:ea typeface="Golos Text"/>
                <a:cs typeface="Golos Text"/>
                <a:sym typeface="Golos Text"/>
              </a:defRPr>
            </a:lvl1pPr>
            <a:lvl2pPr lvl="1"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2pPr>
            <a:lvl3pPr lvl="2"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3pPr>
            <a:lvl4pPr lvl="3"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4pPr>
            <a:lvl5pPr lvl="4"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5pPr>
            <a:lvl6pPr lvl="5"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6pPr>
            <a:lvl7pPr lvl="6"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7pPr>
            <a:lvl8pPr lvl="7"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8pPr>
            <a:lvl9pPr lvl="8"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9pPr>
          </a:lstStyle>
          <a:p>
            <a:endParaRPr/>
          </a:p>
        </p:txBody>
      </p:sp>
      <p:sp>
        <p:nvSpPr>
          <p:cNvPr id="230" name="Google Shape;230;p30"/>
          <p:cNvSpPr txBox="1">
            <a:spLocks noGrp="1"/>
          </p:cNvSpPr>
          <p:nvPr>
            <p:ph type="subTitle" idx="7"/>
          </p:nvPr>
        </p:nvSpPr>
        <p:spPr>
          <a:xfrm>
            <a:off x="2042531" y="1850002"/>
            <a:ext cx="2400300" cy="8958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231" name="Google Shape;231;p30"/>
          <p:cNvSpPr txBox="1">
            <a:spLocks noGrp="1"/>
          </p:cNvSpPr>
          <p:nvPr>
            <p:ph type="subTitle" idx="8"/>
          </p:nvPr>
        </p:nvSpPr>
        <p:spPr>
          <a:xfrm>
            <a:off x="2042531" y="1375200"/>
            <a:ext cx="2400300" cy="523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Golos Text SemiBold"/>
              <a:buNone/>
              <a:defRPr sz="2200">
                <a:latin typeface="Golos Text"/>
                <a:ea typeface="Golos Text"/>
                <a:cs typeface="Golos Text"/>
                <a:sym typeface="Golos Text"/>
              </a:defRPr>
            </a:lvl1pPr>
            <a:lvl2pPr lvl="1"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2pPr>
            <a:lvl3pPr lvl="2"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3pPr>
            <a:lvl4pPr lvl="3"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4pPr>
            <a:lvl5pPr lvl="4"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5pPr>
            <a:lvl6pPr lvl="5"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6pPr>
            <a:lvl7pPr lvl="6"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7pPr>
            <a:lvl8pPr lvl="7"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8pPr>
            <a:lvl9pPr lvl="8"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9pPr>
          </a:lstStyle>
          <a:p>
            <a:endParaRPr/>
          </a:p>
        </p:txBody>
      </p:sp>
      <p:sp>
        <p:nvSpPr>
          <p:cNvPr id="232" name="Google Shape;232;p30"/>
          <p:cNvSpPr txBox="1">
            <a:spLocks noGrp="1"/>
          </p:cNvSpPr>
          <p:nvPr>
            <p:ph type="subTitle" idx="9"/>
          </p:nvPr>
        </p:nvSpPr>
        <p:spPr>
          <a:xfrm>
            <a:off x="4701169" y="1850002"/>
            <a:ext cx="2400300" cy="8958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233" name="Google Shape;233;p30"/>
          <p:cNvSpPr txBox="1">
            <a:spLocks noGrp="1"/>
          </p:cNvSpPr>
          <p:nvPr>
            <p:ph type="subTitle" idx="13"/>
          </p:nvPr>
        </p:nvSpPr>
        <p:spPr>
          <a:xfrm>
            <a:off x="4701169" y="1375200"/>
            <a:ext cx="2400300" cy="523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Golos Text SemiBold"/>
              <a:buNone/>
              <a:defRPr sz="2200">
                <a:latin typeface="Golos Text"/>
                <a:ea typeface="Golos Text"/>
                <a:cs typeface="Golos Text"/>
                <a:sym typeface="Golos Text"/>
              </a:defRPr>
            </a:lvl1pPr>
            <a:lvl2pPr lvl="1"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2pPr>
            <a:lvl3pPr lvl="2"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3pPr>
            <a:lvl4pPr lvl="3"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4pPr>
            <a:lvl5pPr lvl="4"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5pPr>
            <a:lvl6pPr lvl="5"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6pPr>
            <a:lvl7pPr lvl="6"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7pPr>
            <a:lvl8pPr lvl="7"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8pPr>
            <a:lvl9pPr lvl="8"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9pPr>
          </a:lstStyle>
          <a:p>
            <a:endParaRPr/>
          </a:p>
        </p:txBody>
      </p:sp>
      <p:sp>
        <p:nvSpPr>
          <p:cNvPr id="234" name="Google Shape;234;p30"/>
          <p:cNvSpPr/>
          <p:nvPr/>
        </p:nvSpPr>
        <p:spPr>
          <a:xfrm>
            <a:off x="0" y="4876025"/>
            <a:ext cx="8430600" cy="267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5" name="Google Shape;235;p30"/>
          <p:cNvGrpSpPr/>
          <p:nvPr/>
        </p:nvGrpSpPr>
        <p:grpSpPr>
          <a:xfrm flipH="1">
            <a:off x="283800" y="-4100"/>
            <a:ext cx="8576400" cy="5147625"/>
            <a:chOff x="283800" y="-4100"/>
            <a:chExt cx="8576400" cy="5147625"/>
          </a:xfrm>
        </p:grpSpPr>
        <p:cxnSp>
          <p:nvCxnSpPr>
            <p:cNvPr id="236" name="Google Shape;236;p30"/>
            <p:cNvCxnSpPr/>
            <p:nvPr/>
          </p:nvCxnSpPr>
          <p:spPr>
            <a:xfrm>
              <a:off x="8860200" y="2571925"/>
              <a:ext cx="0" cy="2571600"/>
            </a:xfrm>
            <a:prstGeom prst="straightConnector1">
              <a:avLst/>
            </a:prstGeom>
            <a:noFill/>
            <a:ln w="9525" cap="flat" cmpd="sng">
              <a:solidFill>
                <a:schemeClr val="dk1"/>
              </a:solidFill>
              <a:prstDash val="solid"/>
              <a:round/>
              <a:headEnd type="none" w="med" len="med"/>
              <a:tailEnd type="none" w="med" len="med"/>
            </a:ln>
          </p:spPr>
        </p:cxnSp>
        <p:cxnSp>
          <p:nvCxnSpPr>
            <p:cNvPr id="237" name="Google Shape;237;p30"/>
            <p:cNvCxnSpPr/>
            <p:nvPr/>
          </p:nvCxnSpPr>
          <p:spPr>
            <a:xfrm>
              <a:off x="283800" y="-4100"/>
              <a:ext cx="0" cy="2575800"/>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six columns">
  <p:cSld name="CUSTOM_7_1">
    <p:spTree>
      <p:nvGrpSpPr>
        <p:cNvPr id="1" name="Shape 238"/>
        <p:cNvGrpSpPr/>
        <p:nvPr/>
      </p:nvGrpSpPr>
      <p:grpSpPr>
        <a:xfrm>
          <a:off x="0" y="0"/>
          <a:ext cx="0" cy="0"/>
          <a:chOff x="0" y="0"/>
          <a:chExt cx="0" cy="0"/>
        </a:xfrm>
      </p:grpSpPr>
      <p:sp>
        <p:nvSpPr>
          <p:cNvPr id="239" name="Google Shape;239;p31"/>
          <p:cNvSpPr txBox="1">
            <a:spLocks noGrp="1"/>
          </p:cNvSpPr>
          <p:nvPr>
            <p:ph type="title"/>
          </p:nvPr>
        </p:nvSpPr>
        <p:spPr>
          <a:xfrm>
            <a:off x="713225" y="470650"/>
            <a:ext cx="7717500" cy="549900"/>
          </a:xfrm>
          <a:prstGeom prst="rect">
            <a:avLst/>
          </a:prstGeom>
        </p:spPr>
        <p:txBody>
          <a:bodyPr spcFirstLastPara="1" wrap="square" lIns="91425" tIns="91425" rIns="91425" bIns="91425" anchor="t" anchorCtr="0">
            <a:noAutofit/>
          </a:bodyPr>
          <a:lstStyle>
            <a:lvl1pPr lvl="0" rtl="0">
              <a:spcBef>
                <a:spcPts val="0"/>
              </a:spcBef>
              <a:spcAft>
                <a:spcPts val="0"/>
              </a:spcAft>
              <a:buSzPts val="31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a:endParaRPr/>
          </a:p>
        </p:txBody>
      </p:sp>
      <p:sp>
        <p:nvSpPr>
          <p:cNvPr id="240" name="Google Shape;240;p31"/>
          <p:cNvSpPr txBox="1">
            <a:spLocks noGrp="1"/>
          </p:cNvSpPr>
          <p:nvPr>
            <p:ph type="subTitle" idx="1"/>
          </p:nvPr>
        </p:nvSpPr>
        <p:spPr>
          <a:xfrm>
            <a:off x="713244" y="3515601"/>
            <a:ext cx="2400300" cy="8958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241" name="Google Shape;241;p31"/>
          <p:cNvSpPr txBox="1">
            <a:spLocks noGrp="1"/>
          </p:cNvSpPr>
          <p:nvPr>
            <p:ph type="subTitle" idx="2"/>
          </p:nvPr>
        </p:nvSpPr>
        <p:spPr>
          <a:xfrm>
            <a:off x="713244" y="3040799"/>
            <a:ext cx="2400300" cy="523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Golos Text SemiBold"/>
              <a:buNone/>
              <a:defRPr sz="2200">
                <a:latin typeface="Golos Text"/>
                <a:ea typeface="Golos Text"/>
                <a:cs typeface="Golos Text"/>
                <a:sym typeface="Golos Text"/>
              </a:defRPr>
            </a:lvl1pPr>
            <a:lvl2pPr lvl="1"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2pPr>
            <a:lvl3pPr lvl="2"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3pPr>
            <a:lvl4pPr lvl="3"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4pPr>
            <a:lvl5pPr lvl="4"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5pPr>
            <a:lvl6pPr lvl="5"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6pPr>
            <a:lvl7pPr lvl="6"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7pPr>
            <a:lvl8pPr lvl="7"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8pPr>
            <a:lvl9pPr lvl="8"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9pPr>
          </a:lstStyle>
          <a:p>
            <a:endParaRPr/>
          </a:p>
        </p:txBody>
      </p:sp>
      <p:sp>
        <p:nvSpPr>
          <p:cNvPr id="242" name="Google Shape;242;p31"/>
          <p:cNvSpPr txBox="1">
            <a:spLocks noGrp="1"/>
          </p:cNvSpPr>
          <p:nvPr>
            <p:ph type="subTitle" idx="3"/>
          </p:nvPr>
        </p:nvSpPr>
        <p:spPr>
          <a:xfrm>
            <a:off x="6030456" y="3515601"/>
            <a:ext cx="2400300" cy="8958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243" name="Google Shape;243;p31"/>
          <p:cNvSpPr txBox="1">
            <a:spLocks noGrp="1"/>
          </p:cNvSpPr>
          <p:nvPr>
            <p:ph type="subTitle" idx="4"/>
          </p:nvPr>
        </p:nvSpPr>
        <p:spPr>
          <a:xfrm>
            <a:off x="6030456" y="3040799"/>
            <a:ext cx="2400300" cy="523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Golos Text SemiBold"/>
              <a:buNone/>
              <a:defRPr sz="2200">
                <a:latin typeface="Golos Text"/>
                <a:ea typeface="Golos Text"/>
                <a:cs typeface="Golos Text"/>
                <a:sym typeface="Golos Text"/>
              </a:defRPr>
            </a:lvl1pPr>
            <a:lvl2pPr lvl="1"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2pPr>
            <a:lvl3pPr lvl="2"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3pPr>
            <a:lvl4pPr lvl="3"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4pPr>
            <a:lvl5pPr lvl="4"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5pPr>
            <a:lvl6pPr lvl="5"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6pPr>
            <a:lvl7pPr lvl="6"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7pPr>
            <a:lvl8pPr lvl="7"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8pPr>
            <a:lvl9pPr lvl="8"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9pPr>
          </a:lstStyle>
          <a:p>
            <a:endParaRPr/>
          </a:p>
        </p:txBody>
      </p:sp>
      <p:sp>
        <p:nvSpPr>
          <p:cNvPr id="244" name="Google Shape;244;p31"/>
          <p:cNvSpPr txBox="1">
            <a:spLocks noGrp="1"/>
          </p:cNvSpPr>
          <p:nvPr>
            <p:ph type="subTitle" idx="5"/>
          </p:nvPr>
        </p:nvSpPr>
        <p:spPr>
          <a:xfrm>
            <a:off x="3371850" y="3515601"/>
            <a:ext cx="2400300" cy="8958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245" name="Google Shape;245;p31"/>
          <p:cNvSpPr txBox="1">
            <a:spLocks noGrp="1"/>
          </p:cNvSpPr>
          <p:nvPr>
            <p:ph type="subTitle" idx="6"/>
          </p:nvPr>
        </p:nvSpPr>
        <p:spPr>
          <a:xfrm>
            <a:off x="3371850" y="3040799"/>
            <a:ext cx="2400300" cy="523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Golos Text SemiBold"/>
              <a:buNone/>
              <a:defRPr sz="2200">
                <a:latin typeface="Golos Text"/>
                <a:ea typeface="Golos Text"/>
                <a:cs typeface="Golos Text"/>
                <a:sym typeface="Golos Text"/>
              </a:defRPr>
            </a:lvl1pPr>
            <a:lvl2pPr lvl="1"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2pPr>
            <a:lvl3pPr lvl="2"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3pPr>
            <a:lvl4pPr lvl="3"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4pPr>
            <a:lvl5pPr lvl="4"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5pPr>
            <a:lvl6pPr lvl="5"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6pPr>
            <a:lvl7pPr lvl="6"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7pPr>
            <a:lvl8pPr lvl="7"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8pPr>
            <a:lvl9pPr lvl="8"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9pPr>
          </a:lstStyle>
          <a:p>
            <a:endParaRPr/>
          </a:p>
        </p:txBody>
      </p:sp>
      <p:sp>
        <p:nvSpPr>
          <p:cNvPr id="246" name="Google Shape;246;p31"/>
          <p:cNvSpPr txBox="1">
            <a:spLocks noGrp="1"/>
          </p:cNvSpPr>
          <p:nvPr>
            <p:ph type="subTitle" idx="7"/>
          </p:nvPr>
        </p:nvSpPr>
        <p:spPr>
          <a:xfrm>
            <a:off x="713244" y="1850002"/>
            <a:ext cx="2400300" cy="8958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247" name="Google Shape;247;p31"/>
          <p:cNvSpPr txBox="1">
            <a:spLocks noGrp="1"/>
          </p:cNvSpPr>
          <p:nvPr>
            <p:ph type="subTitle" idx="8"/>
          </p:nvPr>
        </p:nvSpPr>
        <p:spPr>
          <a:xfrm>
            <a:off x="713244" y="1375200"/>
            <a:ext cx="2400300" cy="523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Golos Text SemiBold"/>
              <a:buNone/>
              <a:defRPr sz="2200">
                <a:latin typeface="Golos Text"/>
                <a:ea typeface="Golos Text"/>
                <a:cs typeface="Golos Text"/>
                <a:sym typeface="Golos Text"/>
              </a:defRPr>
            </a:lvl1pPr>
            <a:lvl2pPr lvl="1"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2pPr>
            <a:lvl3pPr lvl="2"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3pPr>
            <a:lvl4pPr lvl="3"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4pPr>
            <a:lvl5pPr lvl="4"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5pPr>
            <a:lvl6pPr lvl="5"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6pPr>
            <a:lvl7pPr lvl="6"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7pPr>
            <a:lvl8pPr lvl="7"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8pPr>
            <a:lvl9pPr lvl="8"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9pPr>
          </a:lstStyle>
          <a:p>
            <a:endParaRPr/>
          </a:p>
        </p:txBody>
      </p:sp>
      <p:sp>
        <p:nvSpPr>
          <p:cNvPr id="248" name="Google Shape;248;p31"/>
          <p:cNvSpPr txBox="1">
            <a:spLocks noGrp="1"/>
          </p:cNvSpPr>
          <p:nvPr>
            <p:ph type="subTitle" idx="9"/>
          </p:nvPr>
        </p:nvSpPr>
        <p:spPr>
          <a:xfrm>
            <a:off x="3371850" y="1850002"/>
            <a:ext cx="2400300" cy="8958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249" name="Google Shape;249;p31"/>
          <p:cNvSpPr txBox="1">
            <a:spLocks noGrp="1"/>
          </p:cNvSpPr>
          <p:nvPr>
            <p:ph type="subTitle" idx="13"/>
          </p:nvPr>
        </p:nvSpPr>
        <p:spPr>
          <a:xfrm>
            <a:off x="3371850" y="1375200"/>
            <a:ext cx="2400300" cy="523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Golos Text SemiBold"/>
              <a:buNone/>
              <a:defRPr sz="2200">
                <a:latin typeface="Golos Text"/>
                <a:ea typeface="Golos Text"/>
                <a:cs typeface="Golos Text"/>
                <a:sym typeface="Golos Text"/>
              </a:defRPr>
            </a:lvl1pPr>
            <a:lvl2pPr lvl="1"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2pPr>
            <a:lvl3pPr lvl="2"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3pPr>
            <a:lvl4pPr lvl="3"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4pPr>
            <a:lvl5pPr lvl="4"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5pPr>
            <a:lvl6pPr lvl="5"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6pPr>
            <a:lvl7pPr lvl="6"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7pPr>
            <a:lvl8pPr lvl="7"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8pPr>
            <a:lvl9pPr lvl="8"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9pPr>
          </a:lstStyle>
          <a:p>
            <a:endParaRPr/>
          </a:p>
        </p:txBody>
      </p:sp>
      <p:sp>
        <p:nvSpPr>
          <p:cNvPr id="250" name="Google Shape;250;p31"/>
          <p:cNvSpPr txBox="1">
            <a:spLocks noGrp="1"/>
          </p:cNvSpPr>
          <p:nvPr>
            <p:ph type="subTitle" idx="14"/>
          </p:nvPr>
        </p:nvSpPr>
        <p:spPr>
          <a:xfrm>
            <a:off x="6030456" y="1850002"/>
            <a:ext cx="2400300" cy="8958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251" name="Google Shape;251;p31"/>
          <p:cNvSpPr txBox="1">
            <a:spLocks noGrp="1"/>
          </p:cNvSpPr>
          <p:nvPr>
            <p:ph type="subTitle" idx="15"/>
          </p:nvPr>
        </p:nvSpPr>
        <p:spPr>
          <a:xfrm>
            <a:off x="6030456" y="1375200"/>
            <a:ext cx="2400300" cy="523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Golos Text SemiBold"/>
              <a:buNone/>
              <a:defRPr sz="2200">
                <a:latin typeface="Golos Text"/>
                <a:ea typeface="Golos Text"/>
                <a:cs typeface="Golos Text"/>
                <a:sym typeface="Golos Text"/>
              </a:defRPr>
            </a:lvl1pPr>
            <a:lvl2pPr lvl="1"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2pPr>
            <a:lvl3pPr lvl="2"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3pPr>
            <a:lvl4pPr lvl="3"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4pPr>
            <a:lvl5pPr lvl="4"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5pPr>
            <a:lvl6pPr lvl="5"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6pPr>
            <a:lvl7pPr lvl="6"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7pPr>
            <a:lvl8pPr lvl="7"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8pPr>
            <a:lvl9pPr lvl="8"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9pPr>
          </a:lstStyle>
          <a:p>
            <a:endParaRPr/>
          </a:p>
        </p:txBody>
      </p:sp>
      <p:sp>
        <p:nvSpPr>
          <p:cNvPr id="252" name="Google Shape;252;p31"/>
          <p:cNvSpPr/>
          <p:nvPr/>
        </p:nvSpPr>
        <p:spPr>
          <a:xfrm rot="10800000" flipH="1">
            <a:off x="25" y="-26"/>
            <a:ext cx="2838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3" name="Google Shape;253;p31"/>
          <p:cNvGrpSpPr/>
          <p:nvPr/>
        </p:nvGrpSpPr>
        <p:grpSpPr>
          <a:xfrm rot="10800000" flipH="1">
            <a:off x="141925" y="267450"/>
            <a:ext cx="9001950" cy="4876050"/>
            <a:chOff x="141900" y="-26"/>
            <a:chExt cx="9001950" cy="4876050"/>
          </a:xfrm>
        </p:grpSpPr>
        <p:cxnSp>
          <p:nvCxnSpPr>
            <p:cNvPr id="254" name="Google Shape;254;p31"/>
            <p:cNvCxnSpPr/>
            <p:nvPr/>
          </p:nvCxnSpPr>
          <p:spPr>
            <a:xfrm>
              <a:off x="7907850" y="4876024"/>
              <a:ext cx="1236000" cy="0"/>
            </a:xfrm>
            <a:prstGeom prst="straightConnector1">
              <a:avLst/>
            </a:prstGeom>
            <a:noFill/>
            <a:ln w="9525" cap="flat" cmpd="sng">
              <a:solidFill>
                <a:schemeClr val="dk1"/>
              </a:solidFill>
              <a:prstDash val="solid"/>
              <a:round/>
              <a:headEnd type="none" w="med" len="med"/>
              <a:tailEnd type="none" w="med" len="med"/>
            </a:ln>
          </p:spPr>
        </p:cxnSp>
        <p:cxnSp>
          <p:nvCxnSpPr>
            <p:cNvPr id="255" name="Google Shape;255;p31"/>
            <p:cNvCxnSpPr/>
            <p:nvPr/>
          </p:nvCxnSpPr>
          <p:spPr>
            <a:xfrm rot="10800000">
              <a:off x="141900" y="-26"/>
              <a:ext cx="0" cy="3958500"/>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264"/>
        <p:cNvGrpSpPr/>
        <p:nvPr/>
      </p:nvGrpSpPr>
      <p:grpSpPr>
        <a:xfrm>
          <a:off x="0" y="0"/>
          <a:ext cx="0" cy="0"/>
          <a:chOff x="0" y="0"/>
          <a:chExt cx="0" cy="0"/>
        </a:xfrm>
      </p:grpSpPr>
      <p:cxnSp>
        <p:nvCxnSpPr>
          <p:cNvPr id="265" name="Google Shape;265;p33"/>
          <p:cNvCxnSpPr/>
          <p:nvPr/>
        </p:nvCxnSpPr>
        <p:spPr>
          <a:xfrm rot="10800000">
            <a:off x="9002100" y="-100"/>
            <a:ext cx="0" cy="2652600"/>
          </a:xfrm>
          <a:prstGeom prst="straightConnector1">
            <a:avLst/>
          </a:prstGeom>
          <a:noFill/>
          <a:ln w="9525" cap="flat" cmpd="sng">
            <a:solidFill>
              <a:schemeClr val="dk1"/>
            </a:solidFill>
            <a:prstDash val="solid"/>
            <a:round/>
            <a:headEnd type="none" w="med" len="med"/>
            <a:tailEnd type="none" w="med" len="med"/>
          </a:ln>
        </p:spPr>
      </p:cxnSp>
      <p:sp>
        <p:nvSpPr>
          <p:cNvPr id="266" name="Google Shape;266;p33"/>
          <p:cNvSpPr/>
          <p:nvPr/>
        </p:nvSpPr>
        <p:spPr>
          <a:xfrm>
            <a:off x="8291100" y="0"/>
            <a:ext cx="8529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67" name="Google Shape;267;p33"/>
          <p:cNvCxnSpPr/>
          <p:nvPr/>
        </p:nvCxnSpPr>
        <p:spPr>
          <a:xfrm>
            <a:off x="4273200" y="4876025"/>
            <a:ext cx="4870800" cy="0"/>
          </a:xfrm>
          <a:prstGeom prst="straightConnector1">
            <a:avLst/>
          </a:prstGeom>
          <a:noFill/>
          <a:ln w="9525" cap="flat" cmpd="sng">
            <a:solidFill>
              <a:schemeClr val="dk1"/>
            </a:solidFill>
            <a:prstDash val="solid"/>
            <a:round/>
            <a:headEnd type="none" w="med" len="med"/>
            <a:tailEnd type="none" w="med" len="med"/>
          </a:ln>
        </p:spPr>
      </p:cxnSp>
      <p:cxnSp>
        <p:nvCxnSpPr>
          <p:cNvPr id="268" name="Google Shape;268;p33"/>
          <p:cNvCxnSpPr/>
          <p:nvPr/>
        </p:nvCxnSpPr>
        <p:spPr>
          <a:xfrm rot="10800000">
            <a:off x="711250" y="0"/>
            <a:ext cx="0" cy="413100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ackground 1">
  <p:cSld name="CUSTOM_10">
    <p:spTree>
      <p:nvGrpSpPr>
        <p:cNvPr id="1" name="Shape 269"/>
        <p:cNvGrpSpPr/>
        <p:nvPr/>
      </p:nvGrpSpPr>
      <p:grpSpPr>
        <a:xfrm>
          <a:off x="0" y="0"/>
          <a:ext cx="0" cy="0"/>
          <a:chOff x="0" y="0"/>
          <a:chExt cx="0" cy="0"/>
        </a:xfrm>
      </p:grpSpPr>
      <p:sp>
        <p:nvSpPr>
          <p:cNvPr id="270" name="Google Shape;270;p34"/>
          <p:cNvSpPr/>
          <p:nvPr/>
        </p:nvSpPr>
        <p:spPr>
          <a:xfrm rot="10800000">
            <a:off x="125" y="0"/>
            <a:ext cx="7167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1" name="Google Shape;271;p34"/>
          <p:cNvGrpSpPr/>
          <p:nvPr/>
        </p:nvGrpSpPr>
        <p:grpSpPr>
          <a:xfrm rot="10800000">
            <a:off x="0" y="363100"/>
            <a:ext cx="8860200" cy="4780400"/>
            <a:chOff x="283800" y="0"/>
            <a:chExt cx="8860200" cy="4780400"/>
          </a:xfrm>
        </p:grpSpPr>
        <p:cxnSp>
          <p:nvCxnSpPr>
            <p:cNvPr id="272" name="Google Shape;272;p34"/>
            <p:cNvCxnSpPr/>
            <p:nvPr/>
          </p:nvCxnSpPr>
          <p:spPr>
            <a:xfrm>
              <a:off x="4273200" y="4780400"/>
              <a:ext cx="4870800" cy="0"/>
            </a:xfrm>
            <a:prstGeom prst="straightConnector1">
              <a:avLst/>
            </a:prstGeom>
            <a:noFill/>
            <a:ln w="9525" cap="flat" cmpd="sng">
              <a:solidFill>
                <a:schemeClr val="dk1"/>
              </a:solidFill>
              <a:prstDash val="solid"/>
              <a:round/>
              <a:headEnd type="none" w="med" len="med"/>
              <a:tailEnd type="none" w="med" len="med"/>
            </a:ln>
          </p:spPr>
        </p:cxnSp>
        <p:cxnSp>
          <p:nvCxnSpPr>
            <p:cNvPr id="273" name="Google Shape;273;p34"/>
            <p:cNvCxnSpPr/>
            <p:nvPr/>
          </p:nvCxnSpPr>
          <p:spPr>
            <a:xfrm rot="10800000">
              <a:off x="283800" y="0"/>
              <a:ext cx="0" cy="4131000"/>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6"/>
        <p:cNvGrpSpPr/>
        <p:nvPr/>
      </p:nvGrpSpPr>
      <p:grpSpPr>
        <a:xfrm>
          <a:off x="0" y="0"/>
          <a:ext cx="0" cy="0"/>
          <a:chOff x="0" y="0"/>
          <a:chExt cx="0" cy="0"/>
        </a:xfrm>
      </p:grpSpPr>
      <p:sp>
        <p:nvSpPr>
          <p:cNvPr id="17" name="Google Shape;17;p3"/>
          <p:cNvSpPr txBox="1">
            <a:spLocks noGrp="1"/>
          </p:cNvSpPr>
          <p:nvPr>
            <p:ph type="title"/>
          </p:nvPr>
        </p:nvSpPr>
        <p:spPr>
          <a:xfrm>
            <a:off x="1512075" y="2036300"/>
            <a:ext cx="3205200" cy="1477500"/>
          </a:xfrm>
          <a:prstGeom prst="rect">
            <a:avLst/>
          </a:prstGeom>
        </p:spPr>
        <p:txBody>
          <a:bodyPr spcFirstLastPara="1" wrap="square" lIns="91425" tIns="91425" rIns="91425" bIns="91425" anchor="t" anchorCtr="0">
            <a:noAutofit/>
          </a:bodyPr>
          <a:lstStyle>
            <a:lvl1pPr lvl="0" algn="l">
              <a:spcBef>
                <a:spcPts val="0"/>
              </a:spcBef>
              <a:spcAft>
                <a:spcPts val="0"/>
              </a:spcAft>
              <a:buSzPts val="4500"/>
              <a:buNone/>
              <a:defRPr sz="4200"/>
            </a:lvl1pPr>
            <a:lvl2pPr lvl="1" algn="r">
              <a:spcBef>
                <a:spcPts val="0"/>
              </a:spcBef>
              <a:spcAft>
                <a:spcPts val="0"/>
              </a:spcAft>
              <a:buSzPts val="4500"/>
              <a:buNone/>
              <a:defRPr sz="4500"/>
            </a:lvl2pPr>
            <a:lvl3pPr lvl="2" algn="r">
              <a:spcBef>
                <a:spcPts val="0"/>
              </a:spcBef>
              <a:spcAft>
                <a:spcPts val="0"/>
              </a:spcAft>
              <a:buSzPts val="4500"/>
              <a:buNone/>
              <a:defRPr sz="4500"/>
            </a:lvl3pPr>
            <a:lvl4pPr lvl="3" algn="r">
              <a:spcBef>
                <a:spcPts val="0"/>
              </a:spcBef>
              <a:spcAft>
                <a:spcPts val="0"/>
              </a:spcAft>
              <a:buSzPts val="4500"/>
              <a:buNone/>
              <a:defRPr sz="4500"/>
            </a:lvl4pPr>
            <a:lvl5pPr lvl="4" algn="r">
              <a:spcBef>
                <a:spcPts val="0"/>
              </a:spcBef>
              <a:spcAft>
                <a:spcPts val="0"/>
              </a:spcAft>
              <a:buSzPts val="4500"/>
              <a:buNone/>
              <a:defRPr sz="4500"/>
            </a:lvl5pPr>
            <a:lvl6pPr lvl="5" algn="r">
              <a:spcBef>
                <a:spcPts val="0"/>
              </a:spcBef>
              <a:spcAft>
                <a:spcPts val="0"/>
              </a:spcAft>
              <a:buSzPts val="4500"/>
              <a:buNone/>
              <a:defRPr sz="4500"/>
            </a:lvl6pPr>
            <a:lvl7pPr lvl="6" algn="r">
              <a:spcBef>
                <a:spcPts val="0"/>
              </a:spcBef>
              <a:spcAft>
                <a:spcPts val="0"/>
              </a:spcAft>
              <a:buSzPts val="4500"/>
              <a:buNone/>
              <a:defRPr sz="4500"/>
            </a:lvl7pPr>
            <a:lvl8pPr lvl="7" algn="r">
              <a:spcBef>
                <a:spcPts val="0"/>
              </a:spcBef>
              <a:spcAft>
                <a:spcPts val="0"/>
              </a:spcAft>
              <a:buSzPts val="4500"/>
              <a:buNone/>
              <a:defRPr sz="4500"/>
            </a:lvl8pPr>
            <a:lvl9pPr lvl="8" algn="r">
              <a:spcBef>
                <a:spcPts val="0"/>
              </a:spcBef>
              <a:spcAft>
                <a:spcPts val="0"/>
              </a:spcAft>
              <a:buSzPts val="4500"/>
              <a:buNone/>
              <a:defRPr sz="4500"/>
            </a:lvl9pPr>
          </a:lstStyle>
          <a:p>
            <a:endParaRPr/>
          </a:p>
        </p:txBody>
      </p:sp>
      <p:sp>
        <p:nvSpPr>
          <p:cNvPr id="18" name="Google Shape;18;p3"/>
          <p:cNvSpPr txBox="1">
            <a:spLocks noGrp="1"/>
          </p:cNvSpPr>
          <p:nvPr>
            <p:ph type="title" idx="2" hasCustomPrompt="1"/>
          </p:nvPr>
        </p:nvSpPr>
        <p:spPr>
          <a:xfrm>
            <a:off x="1512075" y="1012500"/>
            <a:ext cx="1076100" cy="870000"/>
          </a:xfrm>
          <a:prstGeom prst="rect">
            <a:avLst/>
          </a:prstGeom>
          <a:noFill/>
        </p:spPr>
        <p:txBody>
          <a:bodyPr spcFirstLastPara="1" wrap="square" lIns="91425" tIns="91425" rIns="91425" bIns="91425" anchor="ctr" anchorCtr="0">
            <a:noAutofit/>
          </a:bodyPr>
          <a:lstStyle>
            <a:lvl1pPr lvl="0" algn="l" rtl="0">
              <a:spcBef>
                <a:spcPts val="0"/>
              </a:spcBef>
              <a:spcAft>
                <a:spcPts val="0"/>
              </a:spcAft>
              <a:buSzPts val="5300"/>
              <a:buNone/>
              <a:defRPr sz="4200"/>
            </a:lvl1pPr>
            <a:lvl2pPr lvl="1" algn="ctr" rtl="0">
              <a:spcBef>
                <a:spcPts val="0"/>
              </a:spcBef>
              <a:spcAft>
                <a:spcPts val="0"/>
              </a:spcAft>
              <a:buSzPts val="5300"/>
              <a:buNone/>
              <a:defRPr sz="5300"/>
            </a:lvl2pPr>
            <a:lvl3pPr lvl="2" algn="ctr" rtl="0">
              <a:spcBef>
                <a:spcPts val="0"/>
              </a:spcBef>
              <a:spcAft>
                <a:spcPts val="0"/>
              </a:spcAft>
              <a:buSzPts val="5300"/>
              <a:buNone/>
              <a:defRPr sz="5300"/>
            </a:lvl3pPr>
            <a:lvl4pPr lvl="3" algn="ctr" rtl="0">
              <a:spcBef>
                <a:spcPts val="0"/>
              </a:spcBef>
              <a:spcAft>
                <a:spcPts val="0"/>
              </a:spcAft>
              <a:buSzPts val="5300"/>
              <a:buNone/>
              <a:defRPr sz="5300"/>
            </a:lvl4pPr>
            <a:lvl5pPr lvl="4" algn="ctr" rtl="0">
              <a:spcBef>
                <a:spcPts val="0"/>
              </a:spcBef>
              <a:spcAft>
                <a:spcPts val="0"/>
              </a:spcAft>
              <a:buSzPts val="5300"/>
              <a:buNone/>
              <a:defRPr sz="5300"/>
            </a:lvl5pPr>
            <a:lvl6pPr lvl="5" algn="ctr" rtl="0">
              <a:spcBef>
                <a:spcPts val="0"/>
              </a:spcBef>
              <a:spcAft>
                <a:spcPts val="0"/>
              </a:spcAft>
              <a:buSzPts val="5300"/>
              <a:buNone/>
              <a:defRPr sz="5300"/>
            </a:lvl6pPr>
            <a:lvl7pPr lvl="6" algn="ctr" rtl="0">
              <a:spcBef>
                <a:spcPts val="0"/>
              </a:spcBef>
              <a:spcAft>
                <a:spcPts val="0"/>
              </a:spcAft>
              <a:buSzPts val="5300"/>
              <a:buNone/>
              <a:defRPr sz="5300"/>
            </a:lvl7pPr>
            <a:lvl8pPr lvl="7" algn="ctr" rtl="0">
              <a:spcBef>
                <a:spcPts val="0"/>
              </a:spcBef>
              <a:spcAft>
                <a:spcPts val="0"/>
              </a:spcAft>
              <a:buSzPts val="5300"/>
              <a:buNone/>
              <a:defRPr sz="5300"/>
            </a:lvl8pPr>
            <a:lvl9pPr lvl="8" algn="ctr" rtl="0">
              <a:spcBef>
                <a:spcPts val="0"/>
              </a:spcBef>
              <a:spcAft>
                <a:spcPts val="0"/>
              </a:spcAft>
              <a:buSzPts val="5300"/>
              <a:buNone/>
              <a:defRPr sz="5300"/>
            </a:lvl9pPr>
          </a:lstStyle>
          <a:p>
            <a:r>
              <a:t>xx%</a:t>
            </a:r>
          </a:p>
        </p:txBody>
      </p:sp>
      <p:sp>
        <p:nvSpPr>
          <p:cNvPr id="19" name="Google Shape;19;p3"/>
          <p:cNvSpPr txBox="1">
            <a:spLocks noGrp="1"/>
          </p:cNvSpPr>
          <p:nvPr>
            <p:ph type="subTitle" idx="1"/>
          </p:nvPr>
        </p:nvSpPr>
        <p:spPr>
          <a:xfrm>
            <a:off x="1512075" y="3573275"/>
            <a:ext cx="3205200" cy="6975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850"/>
              <a:buNone/>
              <a:defRPr sz="1550"/>
            </a:lvl1pPr>
            <a:lvl2pPr lvl="1" algn="r" rtl="0">
              <a:lnSpc>
                <a:spcPct val="115000"/>
              </a:lnSpc>
              <a:spcBef>
                <a:spcPts val="0"/>
              </a:spcBef>
              <a:spcAft>
                <a:spcPts val="0"/>
              </a:spcAft>
              <a:buSzPts val="1850"/>
              <a:buNone/>
              <a:defRPr sz="1850"/>
            </a:lvl2pPr>
            <a:lvl3pPr lvl="2" algn="r" rtl="0">
              <a:lnSpc>
                <a:spcPct val="115000"/>
              </a:lnSpc>
              <a:spcBef>
                <a:spcPts val="0"/>
              </a:spcBef>
              <a:spcAft>
                <a:spcPts val="0"/>
              </a:spcAft>
              <a:buSzPts val="1850"/>
              <a:buNone/>
              <a:defRPr sz="1850"/>
            </a:lvl3pPr>
            <a:lvl4pPr lvl="3" algn="r" rtl="0">
              <a:lnSpc>
                <a:spcPct val="115000"/>
              </a:lnSpc>
              <a:spcBef>
                <a:spcPts val="0"/>
              </a:spcBef>
              <a:spcAft>
                <a:spcPts val="0"/>
              </a:spcAft>
              <a:buSzPts val="1850"/>
              <a:buNone/>
              <a:defRPr sz="1850"/>
            </a:lvl4pPr>
            <a:lvl5pPr lvl="4" algn="r" rtl="0">
              <a:lnSpc>
                <a:spcPct val="115000"/>
              </a:lnSpc>
              <a:spcBef>
                <a:spcPts val="0"/>
              </a:spcBef>
              <a:spcAft>
                <a:spcPts val="0"/>
              </a:spcAft>
              <a:buSzPts val="1850"/>
              <a:buNone/>
              <a:defRPr sz="1850"/>
            </a:lvl5pPr>
            <a:lvl6pPr lvl="5" algn="r" rtl="0">
              <a:lnSpc>
                <a:spcPct val="115000"/>
              </a:lnSpc>
              <a:spcBef>
                <a:spcPts val="0"/>
              </a:spcBef>
              <a:spcAft>
                <a:spcPts val="0"/>
              </a:spcAft>
              <a:buSzPts val="1850"/>
              <a:buNone/>
              <a:defRPr sz="1850"/>
            </a:lvl6pPr>
            <a:lvl7pPr lvl="6" algn="r" rtl="0">
              <a:lnSpc>
                <a:spcPct val="115000"/>
              </a:lnSpc>
              <a:spcBef>
                <a:spcPts val="0"/>
              </a:spcBef>
              <a:spcAft>
                <a:spcPts val="0"/>
              </a:spcAft>
              <a:buSzPts val="1850"/>
              <a:buNone/>
              <a:defRPr sz="1850"/>
            </a:lvl7pPr>
            <a:lvl8pPr lvl="7" algn="r" rtl="0">
              <a:lnSpc>
                <a:spcPct val="115000"/>
              </a:lnSpc>
              <a:spcBef>
                <a:spcPts val="0"/>
              </a:spcBef>
              <a:spcAft>
                <a:spcPts val="0"/>
              </a:spcAft>
              <a:buSzPts val="1850"/>
              <a:buNone/>
              <a:defRPr sz="1850"/>
            </a:lvl8pPr>
            <a:lvl9pPr lvl="8" algn="r" rtl="0">
              <a:lnSpc>
                <a:spcPct val="115000"/>
              </a:lnSpc>
              <a:spcBef>
                <a:spcPts val="0"/>
              </a:spcBef>
              <a:spcAft>
                <a:spcPts val="0"/>
              </a:spcAft>
              <a:buSzPts val="1850"/>
              <a:buNone/>
              <a:defRPr sz="1850"/>
            </a:lvl9pPr>
          </a:lstStyle>
          <a:p>
            <a:endParaRPr/>
          </a:p>
        </p:txBody>
      </p:sp>
      <p:sp>
        <p:nvSpPr>
          <p:cNvPr id="20" name="Google Shape;20;p3"/>
          <p:cNvSpPr/>
          <p:nvPr/>
        </p:nvSpPr>
        <p:spPr>
          <a:xfrm>
            <a:off x="8291100" y="0"/>
            <a:ext cx="8529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1" name="Google Shape;21;p3"/>
          <p:cNvCxnSpPr/>
          <p:nvPr/>
        </p:nvCxnSpPr>
        <p:spPr>
          <a:xfrm>
            <a:off x="4273200" y="4876025"/>
            <a:ext cx="48708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2"/>
        <p:cNvGrpSpPr/>
        <p:nvPr/>
      </p:nvGrpSpPr>
      <p:grpSpPr>
        <a:xfrm>
          <a:off x="0" y="0"/>
          <a:ext cx="0" cy="0"/>
          <a:chOff x="0" y="0"/>
          <a:chExt cx="0" cy="0"/>
        </a:xfrm>
      </p:grpSpPr>
      <p:sp>
        <p:nvSpPr>
          <p:cNvPr id="23" name="Google Shape;23;p4"/>
          <p:cNvSpPr txBox="1">
            <a:spLocks noGrp="1"/>
          </p:cNvSpPr>
          <p:nvPr>
            <p:ph type="title"/>
          </p:nvPr>
        </p:nvSpPr>
        <p:spPr>
          <a:xfrm>
            <a:off x="713225" y="470650"/>
            <a:ext cx="7717500" cy="549900"/>
          </a:xfrm>
          <a:prstGeom prst="rect">
            <a:avLst/>
          </a:prstGeom>
        </p:spPr>
        <p:txBody>
          <a:bodyPr spcFirstLastPara="1" wrap="square" lIns="91425" tIns="91425" rIns="91425" bIns="91425" anchor="t" anchorCtr="0">
            <a:noAutofit/>
          </a:bodyPr>
          <a:lstStyle>
            <a:lvl1pPr lvl="0">
              <a:spcBef>
                <a:spcPts val="0"/>
              </a:spcBef>
              <a:spcAft>
                <a:spcPts val="0"/>
              </a:spcAft>
              <a:buSzPts val="3100"/>
              <a:buNone/>
              <a:defRPr/>
            </a:lvl1pPr>
            <a:lvl2pPr lvl="1">
              <a:spcBef>
                <a:spcPts val="0"/>
              </a:spcBef>
              <a:spcAft>
                <a:spcPts val="0"/>
              </a:spcAft>
              <a:buSzPts val="3100"/>
              <a:buNone/>
              <a:defRPr/>
            </a:lvl2pPr>
            <a:lvl3pPr lvl="2">
              <a:spcBef>
                <a:spcPts val="0"/>
              </a:spcBef>
              <a:spcAft>
                <a:spcPts val="0"/>
              </a:spcAft>
              <a:buSzPts val="3100"/>
              <a:buNone/>
              <a:defRPr/>
            </a:lvl3pPr>
            <a:lvl4pPr lvl="3">
              <a:spcBef>
                <a:spcPts val="0"/>
              </a:spcBef>
              <a:spcAft>
                <a:spcPts val="0"/>
              </a:spcAft>
              <a:buSzPts val="3100"/>
              <a:buNone/>
              <a:defRPr/>
            </a:lvl4pPr>
            <a:lvl5pPr lvl="4">
              <a:spcBef>
                <a:spcPts val="0"/>
              </a:spcBef>
              <a:spcAft>
                <a:spcPts val="0"/>
              </a:spcAft>
              <a:buSzPts val="3100"/>
              <a:buNone/>
              <a:defRPr/>
            </a:lvl5pPr>
            <a:lvl6pPr lvl="5">
              <a:spcBef>
                <a:spcPts val="0"/>
              </a:spcBef>
              <a:spcAft>
                <a:spcPts val="0"/>
              </a:spcAft>
              <a:buSzPts val="3100"/>
              <a:buNone/>
              <a:defRPr/>
            </a:lvl6pPr>
            <a:lvl7pPr lvl="6">
              <a:spcBef>
                <a:spcPts val="0"/>
              </a:spcBef>
              <a:spcAft>
                <a:spcPts val="0"/>
              </a:spcAft>
              <a:buSzPts val="3100"/>
              <a:buNone/>
              <a:defRPr/>
            </a:lvl7pPr>
            <a:lvl8pPr lvl="7">
              <a:spcBef>
                <a:spcPts val="0"/>
              </a:spcBef>
              <a:spcAft>
                <a:spcPts val="0"/>
              </a:spcAft>
              <a:buSzPts val="3100"/>
              <a:buNone/>
              <a:defRPr/>
            </a:lvl8pPr>
            <a:lvl9pPr lvl="8">
              <a:spcBef>
                <a:spcPts val="0"/>
              </a:spcBef>
              <a:spcAft>
                <a:spcPts val="0"/>
              </a:spcAft>
              <a:buSzPts val="3100"/>
              <a:buNone/>
              <a:defRPr/>
            </a:lvl9pPr>
          </a:lstStyle>
          <a:p>
            <a:endParaRPr/>
          </a:p>
        </p:txBody>
      </p:sp>
      <p:sp>
        <p:nvSpPr>
          <p:cNvPr id="24" name="Google Shape;24;p4"/>
          <p:cNvSpPr txBox="1">
            <a:spLocks noGrp="1"/>
          </p:cNvSpPr>
          <p:nvPr>
            <p:ph type="subTitle" idx="1"/>
          </p:nvPr>
        </p:nvSpPr>
        <p:spPr>
          <a:xfrm>
            <a:off x="713250" y="1217050"/>
            <a:ext cx="7717500" cy="4002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25" name="Google Shape;25;p4"/>
          <p:cNvSpPr/>
          <p:nvPr/>
        </p:nvSpPr>
        <p:spPr>
          <a:xfrm flipH="1">
            <a:off x="0" y="0"/>
            <a:ext cx="9144000" cy="267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 name="Google Shape;26;p4"/>
          <p:cNvGrpSpPr/>
          <p:nvPr/>
        </p:nvGrpSpPr>
        <p:grpSpPr>
          <a:xfrm>
            <a:off x="150" y="0"/>
            <a:ext cx="8860050" cy="4876025"/>
            <a:chOff x="150" y="0"/>
            <a:chExt cx="8860050" cy="4876025"/>
          </a:xfrm>
        </p:grpSpPr>
        <p:cxnSp>
          <p:nvCxnSpPr>
            <p:cNvPr id="27" name="Google Shape;27;p4"/>
            <p:cNvCxnSpPr/>
            <p:nvPr/>
          </p:nvCxnSpPr>
          <p:spPr>
            <a:xfrm>
              <a:off x="8860200" y="0"/>
              <a:ext cx="0" cy="2571600"/>
            </a:xfrm>
            <a:prstGeom prst="straightConnector1">
              <a:avLst/>
            </a:prstGeom>
            <a:noFill/>
            <a:ln w="9525" cap="flat" cmpd="sng">
              <a:solidFill>
                <a:schemeClr val="dk1"/>
              </a:solidFill>
              <a:prstDash val="solid"/>
              <a:round/>
              <a:headEnd type="none" w="med" len="med"/>
              <a:tailEnd type="none" w="med" len="med"/>
            </a:ln>
          </p:spPr>
        </p:cxnSp>
        <p:cxnSp>
          <p:nvCxnSpPr>
            <p:cNvPr id="28" name="Google Shape;28;p4"/>
            <p:cNvCxnSpPr/>
            <p:nvPr/>
          </p:nvCxnSpPr>
          <p:spPr>
            <a:xfrm rot="10800000">
              <a:off x="150" y="4876025"/>
              <a:ext cx="8444700" cy="0"/>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9"/>
        <p:cNvGrpSpPr/>
        <p:nvPr/>
      </p:nvGrpSpPr>
      <p:grpSpPr>
        <a:xfrm>
          <a:off x="0" y="0"/>
          <a:ext cx="0" cy="0"/>
          <a:chOff x="0" y="0"/>
          <a:chExt cx="0" cy="0"/>
        </a:xfrm>
      </p:grpSpPr>
      <p:sp>
        <p:nvSpPr>
          <p:cNvPr id="30" name="Google Shape;30;p5"/>
          <p:cNvSpPr txBox="1">
            <a:spLocks noGrp="1"/>
          </p:cNvSpPr>
          <p:nvPr>
            <p:ph type="title"/>
          </p:nvPr>
        </p:nvSpPr>
        <p:spPr>
          <a:xfrm>
            <a:off x="713225" y="470650"/>
            <a:ext cx="7717500" cy="549900"/>
          </a:xfrm>
          <a:prstGeom prst="rect">
            <a:avLst/>
          </a:prstGeom>
        </p:spPr>
        <p:txBody>
          <a:bodyPr spcFirstLastPara="1" wrap="square" lIns="91425" tIns="91425" rIns="91425" bIns="91425" anchor="t" anchorCtr="0">
            <a:noAutofit/>
          </a:bodyPr>
          <a:lstStyle>
            <a:lvl1pPr lvl="0">
              <a:spcBef>
                <a:spcPts val="0"/>
              </a:spcBef>
              <a:spcAft>
                <a:spcPts val="0"/>
              </a:spcAft>
              <a:buSzPts val="3100"/>
              <a:buNone/>
              <a:defRPr/>
            </a:lvl1pPr>
            <a:lvl2pPr lvl="1">
              <a:spcBef>
                <a:spcPts val="0"/>
              </a:spcBef>
              <a:spcAft>
                <a:spcPts val="0"/>
              </a:spcAft>
              <a:buSzPts val="3100"/>
              <a:buNone/>
              <a:defRPr/>
            </a:lvl2pPr>
            <a:lvl3pPr lvl="2">
              <a:spcBef>
                <a:spcPts val="0"/>
              </a:spcBef>
              <a:spcAft>
                <a:spcPts val="0"/>
              </a:spcAft>
              <a:buSzPts val="3100"/>
              <a:buNone/>
              <a:defRPr/>
            </a:lvl3pPr>
            <a:lvl4pPr lvl="3">
              <a:spcBef>
                <a:spcPts val="0"/>
              </a:spcBef>
              <a:spcAft>
                <a:spcPts val="0"/>
              </a:spcAft>
              <a:buSzPts val="3100"/>
              <a:buNone/>
              <a:defRPr/>
            </a:lvl4pPr>
            <a:lvl5pPr lvl="4">
              <a:spcBef>
                <a:spcPts val="0"/>
              </a:spcBef>
              <a:spcAft>
                <a:spcPts val="0"/>
              </a:spcAft>
              <a:buSzPts val="3100"/>
              <a:buNone/>
              <a:defRPr/>
            </a:lvl5pPr>
            <a:lvl6pPr lvl="5">
              <a:spcBef>
                <a:spcPts val="0"/>
              </a:spcBef>
              <a:spcAft>
                <a:spcPts val="0"/>
              </a:spcAft>
              <a:buSzPts val="3100"/>
              <a:buNone/>
              <a:defRPr/>
            </a:lvl6pPr>
            <a:lvl7pPr lvl="6">
              <a:spcBef>
                <a:spcPts val="0"/>
              </a:spcBef>
              <a:spcAft>
                <a:spcPts val="0"/>
              </a:spcAft>
              <a:buSzPts val="3100"/>
              <a:buNone/>
              <a:defRPr/>
            </a:lvl7pPr>
            <a:lvl8pPr lvl="7">
              <a:spcBef>
                <a:spcPts val="0"/>
              </a:spcBef>
              <a:spcAft>
                <a:spcPts val="0"/>
              </a:spcAft>
              <a:buSzPts val="3100"/>
              <a:buNone/>
              <a:defRPr/>
            </a:lvl8pPr>
            <a:lvl9pPr lvl="8">
              <a:spcBef>
                <a:spcPts val="0"/>
              </a:spcBef>
              <a:spcAft>
                <a:spcPts val="0"/>
              </a:spcAft>
              <a:buSzPts val="3100"/>
              <a:buNone/>
              <a:defRPr/>
            </a:lvl9pPr>
          </a:lstStyle>
          <a:p>
            <a:endParaRPr/>
          </a:p>
        </p:txBody>
      </p:sp>
      <p:sp>
        <p:nvSpPr>
          <p:cNvPr id="31" name="Google Shape;31;p5"/>
          <p:cNvSpPr txBox="1">
            <a:spLocks noGrp="1"/>
          </p:cNvSpPr>
          <p:nvPr>
            <p:ph type="subTitle" idx="1"/>
          </p:nvPr>
        </p:nvSpPr>
        <p:spPr>
          <a:xfrm>
            <a:off x="2954672" y="2027976"/>
            <a:ext cx="4312200" cy="6480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32" name="Google Shape;32;p5"/>
          <p:cNvSpPr txBox="1">
            <a:spLocks noGrp="1"/>
          </p:cNvSpPr>
          <p:nvPr>
            <p:ph type="subTitle" idx="2"/>
          </p:nvPr>
        </p:nvSpPr>
        <p:spPr>
          <a:xfrm>
            <a:off x="2954672" y="1519425"/>
            <a:ext cx="4312200" cy="523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Golos Text SemiBold"/>
              <a:buNone/>
              <a:defRPr sz="2200">
                <a:latin typeface="Golos Text"/>
                <a:ea typeface="Golos Text"/>
                <a:cs typeface="Golos Text"/>
                <a:sym typeface="Golos Text"/>
              </a:defRPr>
            </a:lvl1pPr>
            <a:lvl2pPr lvl="1"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2pPr>
            <a:lvl3pPr lvl="2"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3pPr>
            <a:lvl4pPr lvl="3"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4pPr>
            <a:lvl5pPr lvl="4"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5pPr>
            <a:lvl6pPr lvl="5"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6pPr>
            <a:lvl7pPr lvl="6"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7pPr>
            <a:lvl8pPr lvl="7"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8pPr>
            <a:lvl9pPr lvl="8"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9pPr>
          </a:lstStyle>
          <a:p>
            <a:endParaRPr/>
          </a:p>
        </p:txBody>
      </p:sp>
      <p:sp>
        <p:nvSpPr>
          <p:cNvPr id="33" name="Google Shape;33;p5"/>
          <p:cNvSpPr txBox="1">
            <a:spLocks noGrp="1"/>
          </p:cNvSpPr>
          <p:nvPr>
            <p:ph type="subTitle" idx="3"/>
          </p:nvPr>
        </p:nvSpPr>
        <p:spPr>
          <a:xfrm>
            <a:off x="2954649" y="3619500"/>
            <a:ext cx="4312200" cy="6480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34" name="Google Shape;34;p5"/>
          <p:cNvSpPr txBox="1">
            <a:spLocks noGrp="1"/>
          </p:cNvSpPr>
          <p:nvPr>
            <p:ph type="subTitle" idx="4"/>
          </p:nvPr>
        </p:nvSpPr>
        <p:spPr>
          <a:xfrm>
            <a:off x="2954649" y="3110949"/>
            <a:ext cx="4312200" cy="523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Golos Text SemiBold"/>
              <a:buNone/>
              <a:defRPr sz="2200">
                <a:latin typeface="Golos Text"/>
                <a:ea typeface="Golos Text"/>
                <a:cs typeface="Golos Text"/>
                <a:sym typeface="Golos Text"/>
              </a:defRPr>
            </a:lvl1pPr>
            <a:lvl2pPr lvl="1"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2pPr>
            <a:lvl3pPr lvl="2"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3pPr>
            <a:lvl4pPr lvl="3"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4pPr>
            <a:lvl5pPr lvl="4"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5pPr>
            <a:lvl6pPr lvl="5"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6pPr>
            <a:lvl7pPr lvl="6"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7pPr>
            <a:lvl8pPr lvl="7"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8pPr>
            <a:lvl9pPr lvl="8" algn="ctr" rtl="0">
              <a:lnSpc>
                <a:spcPct val="115000"/>
              </a:lnSpc>
              <a:spcBef>
                <a:spcPts val="0"/>
              </a:spcBef>
              <a:spcAft>
                <a:spcPts val="0"/>
              </a:spcAft>
              <a:buSzPts val="2400"/>
              <a:buFont typeface="Golos Text SemiBold"/>
              <a:buNone/>
              <a:defRPr sz="2400">
                <a:latin typeface="Golos Text SemiBold"/>
                <a:ea typeface="Golos Text SemiBold"/>
                <a:cs typeface="Golos Text SemiBold"/>
                <a:sym typeface="Golos Text SemiBold"/>
              </a:defRPr>
            </a:lvl9pPr>
          </a:lstStyle>
          <a:p>
            <a:endParaRPr/>
          </a:p>
        </p:txBody>
      </p:sp>
      <p:sp>
        <p:nvSpPr>
          <p:cNvPr id="35" name="Google Shape;35;p5"/>
          <p:cNvSpPr/>
          <p:nvPr/>
        </p:nvSpPr>
        <p:spPr>
          <a:xfrm flipH="1">
            <a:off x="0" y="0"/>
            <a:ext cx="2838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6" name="Google Shape;36;p5"/>
          <p:cNvCxnSpPr/>
          <p:nvPr/>
        </p:nvCxnSpPr>
        <p:spPr>
          <a:xfrm rot="10800000">
            <a:off x="8864825" y="0"/>
            <a:ext cx="0" cy="413100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3"/>
        <p:cNvGrpSpPr/>
        <p:nvPr/>
      </p:nvGrpSpPr>
      <p:grpSpPr>
        <a:xfrm>
          <a:off x="0" y="0"/>
          <a:ext cx="0" cy="0"/>
          <a:chOff x="0" y="0"/>
          <a:chExt cx="0" cy="0"/>
        </a:xfrm>
      </p:grpSpPr>
      <p:sp>
        <p:nvSpPr>
          <p:cNvPr id="44" name="Google Shape;44;p7"/>
          <p:cNvSpPr txBox="1">
            <a:spLocks noGrp="1"/>
          </p:cNvSpPr>
          <p:nvPr>
            <p:ph type="title"/>
          </p:nvPr>
        </p:nvSpPr>
        <p:spPr>
          <a:xfrm>
            <a:off x="713225" y="1139000"/>
            <a:ext cx="2789700" cy="16161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100"/>
              <a:buNone/>
              <a:defRPr/>
            </a:lvl1pPr>
            <a:lvl2pPr lvl="1" rtl="0">
              <a:lnSpc>
                <a:spcPct val="90000"/>
              </a:lnSpc>
              <a:spcBef>
                <a:spcPts val="0"/>
              </a:spcBef>
              <a:spcAft>
                <a:spcPts val="0"/>
              </a:spcAft>
              <a:buSzPts val="3100"/>
              <a:buNone/>
              <a:defRPr/>
            </a:lvl2pPr>
            <a:lvl3pPr lvl="2" rtl="0">
              <a:lnSpc>
                <a:spcPct val="90000"/>
              </a:lnSpc>
              <a:spcBef>
                <a:spcPts val="0"/>
              </a:spcBef>
              <a:spcAft>
                <a:spcPts val="0"/>
              </a:spcAft>
              <a:buSzPts val="3100"/>
              <a:buNone/>
              <a:defRPr/>
            </a:lvl3pPr>
            <a:lvl4pPr lvl="3" rtl="0">
              <a:lnSpc>
                <a:spcPct val="90000"/>
              </a:lnSpc>
              <a:spcBef>
                <a:spcPts val="0"/>
              </a:spcBef>
              <a:spcAft>
                <a:spcPts val="0"/>
              </a:spcAft>
              <a:buSzPts val="3100"/>
              <a:buNone/>
              <a:defRPr/>
            </a:lvl4pPr>
            <a:lvl5pPr lvl="4" rtl="0">
              <a:lnSpc>
                <a:spcPct val="90000"/>
              </a:lnSpc>
              <a:spcBef>
                <a:spcPts val="0"/>
              </a:spcBef>
              <a:spcAft>
                <a:spcPts val="0"/>
              </a:spcAft>
              <a:buSzPts val="3100"/>
              <a:buNone/>
              <a:defRPr/>
            </a:lvl5pPr>
            <a:lvl6pPr lvl="5" rtl="0">
              <a:lnSpc>
                <a:spcPct val="90000"/>
              </a:lnSpc>
              <a:spcBef>
                <a:spcPts val="0"/>
              </a:spcBef>
              <a:spcAft>
                <a:spcPts val="0"/>
              </a:spcAft>
              <a:buSzPts val="3100"/>
              <a:buNone/>
              <a:defRPr/>
            </a:lvl6pPr>
            <a:lvl7pPr lvl="6" rtl="0">
              <a:lnSpc>
                <a:spcPct val="90000"/>
              </a:lnSpc>
              <a:spcBef>
                <a:spcPts val="0"/>
              </a:spcBef>
              <a:spcAft>
                <a:spcPts val="0"/>
              </a:spcAft>
              <a:buSzPts val="3100"/>
              <a:buNone/>
              <a:defRPr/>
            </a:lvl7pPr>
            <a:lvl8pPr lvl="7" rtl="0">
              <a:lnSpc>
                <a:spcPct val="90000"/>
              </a:lnSpc>
              <a:spcBef>
                <a:spcPts val="0"/>
              </a:spcBef>
              <a:spcAft>
                <a:spcPts val="0"/>
              </a:spcAft>
              <a:buSzPts val="3100"/>
              <a:buNone/>
              <a:defRPr/>
            </a:lvl8pPr>
            <a:lvl9pPr lvl="8" rtl="0">
              <a:lnSpc>
                <a:spcPct val="90000"/>
              </a:lnSpc>
              <a:spcBef>
                <a:spcPts val="0"/>
              </a:spcBef>
              <a:spcAft>
                <a:spcPts val="0"/>
              </a:spcAft>
              <a:buSzPts val="3100"/>
              <a:buNone/>
              <a:defRPr/>
            </a:lvl9pPr>
          </a:lstStyle>
          <a:p>
            <a:endParaRPr/>
          </a:p>
        </p:txBody>
      </p:sp>
      <p:sp>
        <p:nvSpPr>
          <p:cNvPr id="45" name="Google Shape;45;p7"/>
          <p:cNvSpPr txBox="1">
            <a:spLocks noGrp="1"/>
          </p:cNvSpPr>
          <p:nvPr>
            <p:ph type="subTitle" idx="1"/>
          </p:nvPr>
        </p:nvSpPr>
        <p:spPr>
          <a:xfrm>
            <a:off x="713225" y="2810700"/>
            <a:ext cx="2789700" cy="11436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46" name="Google Shape;46;p7"/>
          <p:cNvSpPr>
            <a:spLocks noGrp="1"/>
          </p:cNvSpPr>
          <p:nvPr>
            <p:ph type="pic" idx="2"/>
          </p:nvPr>
        </p:nvSpPr>
        <p:spPr>
          <a:xfrm>
            <a:off x="4572000" y="0"/>
            <a:ext cx="4572000" cy="5143500"/>
          </a:xfrm>
          <a:prstGeom prst="rect">
            <a:avLst/>
          </a:prstGeom>
          <a:noFill/>
          <a:ln>
            <a:noFill/>
          </a:ln>
        </p:spPr>
      </p:sp>
      <p:sp>
        <p:nvSpPr>
          <p:cNvPr id="47" name="Google Shape;47;p7"/>
          <p:cNvSpPr/>
          <p:nvPr/>
        </p:nvSpPr>
        <p:spPr>
          <a:xfrm>
            <a:off x="0" y="0"/>
            <a:ext cx="2838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 name="Google Shape;48;p7"/>
          <p:cNvGrpSpPr/>
          <p:nvPr/>
        </p:nvGrpSpPr>
        <p:grpSpPr>
          <a:xfrm>
            <a:off x="0" y="-300"/>
            <a:ext cx="3812275" cy="4608875"/>
            <a:chOff x="0" y="-300"/>
            <a:chExt cx="3812275" cy="4608875"/>
          </a:xfrm>
        </p:grpSpPr>
        <p:cxnSp>
          <p:nvCxnSpPr>
            <p:cNvPr id="49" name="Google Shape;49;p7"/>
            <p:cNvCxnSpPr/>
            <p:nvPr/>
          </p:nvCxnSpPr>
          <p:spPr>
            <a:xfrm rot="10800000">
              <a:off x="3812275" y="-300"/>
              <a:ext cx="0" cy="699000"/>
            </a:xfrm>
            <a:prstGeom prst="straightConnector1">
              <a:avLst/>
            </a:prstGeom>
            <a:noFill/>
            <a:ln w="9525" cap="flat" cmpd="sng">
              <a:solidFill>
                <a:schemeClr val="dk1"/>
              </a:solidFill>
              <a:prstDash val="solid"/>
              <a:round/>
              <a:headEnd type="none" w="med" len="med"/>
              <a:tailEnd type="none" w="med" len="med"/>
            </a:ln>
          </p:spPr>
        </p:cxnSp>
        <p:cxnSp>
          <p:nvCxnSpPr>
            <p:cNvPr id="50" name="Google Shape;50;p7"/>
            <p:cNvCxnSpPr/>
            <p:nvPr/>
          </p:nvCxnSpPr>
          <p:spPr>
            <a:xfrm>
              <a:off x="0" y="4608575"/>
              <a:ext cx="3387000" cy="0"/>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header 1">
  <p:cSld name="CUSTOM_1_1">
    <p:spTree>
      <p:nvGrpSpPr>
        <p:cNvPr id="1" name="Shape 96"/>
        <p:cNvGrpSpPr/>
        <p:nvPr/>
      </p:nvGrpSpPr>
      <p:grpSpPr>
        <a:xfrm>
          <a:off x="0" y="0"/>
          <a:ext cx="0" cy="0"/>
          <a:chOff x="0" y="0"/>
          <a:chExt cx="0" cy="0"/>
        </a:xfrm>
      </p:grpSpPr>
      <p:sp>
        <p:nvSpPr>
          <p:cNvPr id="97" name="Google Shape;97;p15"/>
          <p:cNvSpPr txBox="1">
            <a:spLocks noGrp="1"/>
          </p:cNvSpPr>
          <p:nvPr>
            <p:ph type="title"/>
          </p:nvPr>
        </p:nvSpPr>
        <p:spPr>
          <a:xfrm flipH="1">
            <a:off x="4426725" y="2036300"/>
            <a:ext cx="3205200" cy="1477500"/>
          </a:xfrm>
          <a:prstGeom prst="rect">
            <a:avLst/>
          </a:prstGeom>
        </p:spPr>
        <p:txBody>
          <a:bodyPr spcFirstLastPara="1" wrap="square" lIns="91425" tIns="91425" rIns="91425" bIns="91425" anchor="t" anchorCtr="0">
            <a:noAutofit/>
          </a:bodyPr>
          <a:lstStyle>
            <a:lvl1pPr lvl="0" algn="r" rtl="0">
              <a:spcBef>
                <a:spcPts val="0"/>
              </a:spcBef>
              <a:spcAft>
                <a:spcPts val="0"/>
              </a:spcAft>
              <a:buSzPts val="4500"/>
              <a:buNone/>
              <a:defRPr sz="4200"/>
            </a:lvl1pPr>
            <a:lvl2pPr lvl="1" algn="r" rtl="0">
              <a:spcBef>
                <a:spcPts val="0"/>
              </a:spcBef>
              <a:spcAft>
                <a:spcPts val="0"/>
              </a:spcAft>
              <a:buSzPts val="4500"/>
              <a:buNone/>
              <a:defRPr sz="4500"/>
            </a:lvl2pPr>
            <a:lvl3pPr lvl="2" algn="r" rtl="0">
              <a:spcBef>
                <a:spcPts val="0"/>
              </a:spcBef>
              <a:spcAft>
                <a:spcPts val="0"/>
              </a:spcAft>
              <a:buSzPts val="4500"/>
              <a:buNone/>
              <a:defRPr sz="4500"/>
            </a:lvl3pPr>
            <a:lvl4pPr lvl="3" algn="r" rtl="0">
              <a:spcBef>
                <a:spcPts val="0"/>
              </a:spcBef>
              <a:spcAft>
                <a:spcPts val="0"/>
              </a:spcAft>
              <a:buSzPts val="4500"/>
              <a:buNone/>
              <a:defRPr sz="4500"/>
            </a:lvl4pPr>
            <a:lvl5pPr lvl="4" algn="r" rtl="0">
              <a:spcBef>
                <a:spcPts val="0"/>
              </a:spcBef>
              <a:spcAft>
                <a:spcPts val="0"/>
              </a:spcAft>
              <a:buSzPts val="4500"/>
              <a:buNone/>
              <a:defRPr sz="4500"/>
            </a:lvl5pPr>
            <a:lvl6pPr lvl="5" algn="r" rtl="0">
              <a:spcBef>
                <a:spcPts val="0"/>
              </a:spcBef>
              <a:spcAft>
                <a:spcPts val="0"/>
              </a:spcAft>
              <a:buSzPts val="4500"/>
              <a:buNone/>
              <a:defRPr sz="4500"/>
            </a:lvl6pPr>
            <a:lvl7pPr lvl="6" algn="r" rtl="0">
              <a:spcBef>
                <a:spcPts val="0"/>
              </a:spcBef>
              <a:spcAft>
                <a:spcPts val="0"/>
              </a:spcAft>
              <a:buSzPts val="4500"/>
              <a:buNone/>
              <a:defRPr sz="4500"/>
            </a:lvl7pPr>
            <a:lvl8pPr lvl="7" algn="r" rtl="0">
              <a:spcBef>
                <a:spcPts val="0"/>
              </a:spcBef>
              <a:spcAft>
                <a:spcPts val="0"/>
              </a:spcAft>
              <a:buSzPts val="4500"/>
              <a:buNone/>
              <a:defRPr sz="4500"/>
            </a:lvl8pPr>
            <a:lvl9pPr lvl="8" algn="r" rtl="0">
              <a:spcBef>
                <a:spcPts val="0"/>
              </a:spcBef>
              <a:spcAft>
                <a:spcPts val="0"/>
              </a:spcAft>
              <a:buSzPts val="4500"/>
              <a:buNone/>
              <a:defRPr sz="4500"/>
            </a:lvl9pPr>
          </a:lstStyle>
          <a:p>
            <a:endParaRPr/>
          </a:p>
        </p:txBody>
      </p:sp>
      <p:sp>
        <p:nvSpPr>
          <p:cNvPr id="98" name="Google Shape;98;p15"/>
          <p:cNvSpPr txBox="1">
            <a:spLocks noGrp="1"/>
          </p:cNvSpPr>
          <p:nvPr>
            <p:ph type="title" idx="2" hasCustomPrompt="1"/>
          </p:nvPr>
        </p:nvSpPr>
        <p:spPr>
          <a:xfrm flipH="1">
            <a:off x="6555825" y="1012500"/>
            <a:ext cx="1076100" cy="8700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SzPts val="5300"/>
              <a:buNone/>
              <a:defRPr sz="4200"/>
            </a:lvl1pPr>
            <a:lvl2pPr lvl="1" algn="ctr" rtl="0">
              <a:spcBef>
                <a:spcPts val="0"/>
              </a:spcBef>
              <a:spcAft>
                <a:spcPts val="0"/>
              </a:spcAft>
              <a:buSzPts val="5300"/>
              <a:buNone/>
              <a:defRPr sz="5300"/>
            </a:lvl2pPr>
            <a:lvl3pPr lvl="2" algn="ctr" rtl="0">
              <a:spcBef>
                <a:spcPts val="0"/>
              </a:spcBef>
              <a:spcAft>
                <a:spcPts val="0"/>
              </a:spcAft>
              <a:buSzPts val="5300"/>
              <a:buNone/>
              <a:defRPr sz="5300"/>
            </a:lvl3pPr>
            <a:lvl4pPr lvl="3" algn="ctr" rtl="0">
              <a:spcBef>
                <a:spcPts val="0"/>
              </a:spcBef>
              <a:spcAft>
                <a:spcPts val="0"/>
              </a:spcAft>
              <a:buSzPts val="5300"/>
              <a:buNone/>
              <a:defRPr sz="5300"/>
            </a:lvl4pPr>
            <a:lvl5pPr lvl="4" algn="ctr" rtl="0">
              <a:spcBef>
                <a:spcPts val="0"/>
              </a:spcBef>
              <a:spcAft>
                <a:spcPts val="0"/>
              </a:spcAft>
              <a:buSzPts val="5300"/>
              <a:buNone/>
              <a:defRPr sz="5300"/>
            </a:lvl5pPr>
            <a:lvl6pPr lvl="5" algn="ctr" rtl="0">
              <a:spcBef>
                <a:spcPts val="0"/>
              </a:spcBef>
              <a:spcAft>
                <a:spcPts val="0"/>
              </a:spcAft>
              <a:buSzPts val="5300"/>
              <a:buNone/>
              <a:defRPr sz="5300"/>
            </a:lvl6pPr>
            <a:lvl7pPr lvl="6" algn="ctr" rtl="0">
              <a:spcBef>
                <a:spcPts val="0"/>
              </a:spcBef>
              <a:spcAft>
                <a:spcPts val="0"/>
              </a:spcAft>
              <a:buSzPts val="5300"/>
              <a:buNone/>
              <a:defRPr sz="5300"/>
            </a:lvl7pPr>
            <a:lvl8pPr lvl="7" algn="ctr" rtl="0">
              <a:spcBef>
                <a:spcPts val="0"/>
              </a:spcBef>
              <a:spcAft>
                <a:spcPts val="0"/>
              </a:spcAft>
              <a:buSzPts val="5300"/>
              <a:buNone/>
              <a:defRPr sz="5300"/>
            </a:lvl8pPr>
            <a:lvl9pPr lvl="8" algn="ctr" rtl="0">
              <a:spcBef>
                <a:spcPts val="0"/>
              </a:spcBef>
              <a:spcAft>
                <a:spcPts val="0"/>
              </a:spcAft>
              <a:buSzPts val="5300"/>
              <a:buNone/>
              <a:defRPr sz="5300"/>
            </a:lvl9pPr>
          </a:lstStyle>
          <a:p>
            <a:r>
              <a:t>xx%</a:t>
            </a:r>
          </a:p>
        </p:txBody>
      </p:sp>
      <p:sp>
        <p:nvSpPr>
          <p:cNvPr id="99" name="Google Shape;99;p15"/>
          <p:cNvSpPr txBox="1">
            <a:spLocks noGrp="1"/>
          </p:cNvSpPr>
          <p:nvPr>
            <p:ph type="subTitle" idx="1"/>
          </p:nvPr>
        </p:nvSpPr>
        <p:spPr>
          <a:xfrm flipH="1">
            <a:off x="4426725" y="3573275"/>
            <a:ext cx="3205200" cy="697500"/>
          </a:xfrm>
          <a:prstGeom prst="rect">
            <a:avLst/>
          </a:prstGeom>
        </p:spPr>
        <p:txBody>
          <a:bodyPr spcFirstLastPara="1" wrap="square" lIns="91425" tIns="91425" rIns="91425" bIns="91425" anchor="t" anchorCtr="0">
            <a:noAutofit/>
          </a:bodyPr>
          <a:lstStyle>
            <a:lvl1pPr lvl="0" algn="r" rtl="0">
              <a:lnSpc>
                <a:spcPct val="115000"/>
              </a:lnSpc>
              <a:spcBef>
                <a:spcPts val="0"/>
              </a:spcBef>
              <a:spcAft>
                <a:spcPts val="0"/>
              </a:spcAft>
              <a:buSzPts val="1850"/>
              <a:buNone/>
              <a:defRPr sz="1550"/>
            </a:lvl1pPr>
            <a:lvl2pPr lvl="1" algn="r" rtl="0">
              <a:lnSpc>
                <a:spcPct val="115000"/>
              </a:lnSpc>
              <a:spcBef>
                <a:spcPts val="0"/>
              </a:spcBef>
              <a:spcAft>
                <a:spcPts val="0"/>
              </a:spcAft>
              <a:buSzPts val="1850"/>
              <a:buNone/>
              <a:defRPr sz="1850"/>
            </a:lvl2pPr>
            <a:lvl3pPr lvl="2" algn="r" rtl="0">
              <a:lnSpc>
                <a:spcPct val="115000"/>
              </a:lnSpc>
              <a:spcBef>
                <a:spcPts val="0"/>
              </a:spcBef>
              <a:spcAft>
                <a:spcPts val="0"/>
              </a:spcAft>
              <a:buSzPts val="1850"/>
              <a:buNone/>
              <a:defRPr sz="1850"/>
            </a:lvl3pPr>
            <a:lvl4pPr lvl="3" algn="r" rtl="0">
              <a:lnSpc>
                <a:spcPct val="115000"/>
              </a:lnSpc>
              <a:spcBef>
                <a:spcPts val="0"/>
              </a:spcBef>
              <a:spcAft>
                <a:spcPts val="0"/>
              </a:spcAft>
              <a:buSzPts val="1850"/>
              <a:buNone/>
              <a:defRPr sz="1850"/>
            </a:lvl4pPr>
            <a:lvl5pPr lvl="4" algn="r" rtl="0">
              <a:lnSpc>
                <a:spcPct val="115000"/>
              </a:lnSpc>
              <a:spcBef>
                <a:spcPts val="0"/>
              </a:spcBef>
              <a:spcAft>
                <a:spcPts val="0"/>
              </a:spcAft>
              <a:buSzPts val="1850"/>
              <a:buNone/>
              <a:defRPr sz="1850"/>
            </a:lvl5pPr>
            <a:lvl6pPr lvl="5" algn="r" rtl="0">
              <a:lnSpc>
                <a:spcPct val="115000"/>
              </a:lnSpc>
              <a:spcBef>
                <a:spcPts val="0"/>
              </a:spcBef>
              <a:spcAft>
                <a:spcPts val="0"/>
              </a:spcAft>
              <a:buSzPts val="1850"/>
              <a:buNone/>
              <a:defRPr sz="1850"/>
            </a:lvl6pPr>
            <a:lvl7pPr lvl="6" algn="r" rtl="0">
              <a:lnSpc>
                <a:spcPct val="115000"/>
              </a:lnSpc>
              <a:spcBef>
                <a:spcPts val="0"/>
              </a:spcBef>
              <a:spcAft>
                <a:spcPts val="0"/>
              </a:spcAft>
              <a:buSzPts val="1850"/>
              <a:buNone/>
              <a:defRPr sz="1850"/>
            </a:lvl7pPr>
            <a:lvl8pPr lvl="7" algn="r" rtl="0">
              <a:lnSpc>
                <a:spcPct val="115000"/>
              </a:lnSpc>
              <a:spcBef>
                <a:spcPts val="0"/>
              </a:spcBef>
              <a:spcAft>
                <a:spcPts val="0"/>
              </a:spcAft>
              <a:buSzPts val="1850"/>
              <a:buNone/>
              <a:defRPr sz="1850"/>
            </a:lvl8pPr>
            <a:lvl9pPr lvl="8" algn="r" rtl="0">
              <a:lnSpc>
                <a:spcPct val="115000"/>
              </a:lnSpc>
              <a:spcBef>
                <a:spcPts val="0"/>
              </a:spcBef>
              <a:spcAft>
                <a:spcPts val="0"/>
              </a:spcAft>
              <a:buSzPts val="1850"/>
              <a:buNone/>
              <a:defRPr sz="1850"/>
            </a:lvl9pPr>
          </a:lstStyle>
          <a:p>
            <a:endParaRPr/>
          </a:p>
        </p:txBody>
      </p:sp>
      <p:sp>
        <p:nvSpPr>
          <p:cNvPr id="100" name="Google Shape;100;p15"/>
          <p:cNvSpPr/>
          <p:nvPr/>
        </p:nvSpPr>
        <p:spPr>
          <a:xfrm flipH="1">
            <a:off x="0" y="0"/>
            <a:ext cx="8529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1" name="Google Shape;101;p15"/>
          <p:cNvCxnSpPr/>
          <p:nvPr/>
        </p:nvCxnSpPr>
        <p:spPr>
          <a:xfrm rot="10800000">
            <a:off x="0" y="4876025"/>
            <a:ext cx="48708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Numbers and text 1">
  <p:cSld name="CUSTOM_2_1_2">
    <p:spTree>
      <p:nvGrpSpPr>
        <p:cNvPr id="1" name="Shape 114"/>
        <p:cNvGrpSpPr/>
        <p:nvPr/>
      </p:nvGrpSpPr>
      <p:grpSpPr>
        <a:xfrm>
          <a:off x="0" y="0"/>
          <a:ext cx="0" cy="0"/>
          <a:chOff x="0" y="0"/>
          <a:chExt cx="0" cy="0"/>
        </a:xfrm>
      </p:grpSpPr>
      <p:sp>
        <p:nvSpPr>
          <p:cNvPr id="115" name="Google Shape;115;p17"/>
          <p:cNvSpPr txBox="1">
            <a:spLocks noGrp="1"/>
          </p:cNvSpPr>
          <p:nvPr>
            <p:ph type="subTitle" idx="1"/>
          </p:nvPr>
        </p:nvSpPr>
        <p:spPr>
          <a:xfrm>
            <a:off x="2370900" y="1278125"/>
            <a:ext cx="4402200" cy="4002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116" name="Google Shape;116;p17"/>
          <p:cNvSpPr txBox="1">
            <a:spLocks noGrp="1"/>
          </p:cNvSpPr>
          <p:nvPr>
            <p:ph type="title" hasCustomPrompt="1"/>
          </p:nvPr>
        </p:nvSpPr>
        <p:spPr>
          <a:xfrm>
            <a:off x="2370900" y="572825"/>
            <a:ext cx="4402200" cy="738900"/>
          </a:xfrm>
          <a:prstGeom prst="rect">
            <a:avLst/>
          </a:prstGeom>
        </p:spPr>
        <p:txBody>
          <a:bodyPr spcFirstLastPara="1" wrap="square" lIns="91425" tIns="91425" rIns="91425" bIns="91425" anchor="b" anchorCtr="0">
            <a:noAutofit/>
          </a:bodyPr>
          <a:lstStyle>
            <a:lvl1pPr lvl="0" rtl="0">
              <a:spcBef>
                <a:spcPts val="0"/>
              </a:spcBef>
              <a:spcAft>
                <a:spcPts val="0"/>
              </a:spcAft>
              <a:buSzPts val="6000"/>
              <a:buNone/>
              <a:defRPr sz="3600"/>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
        <p:nvSpPr>
          <p:cNvPr id="117" name="Google Shape;117;p17"/>
          <p:cNvSpPr txBox="1">
            <a:spLocks noGrp="1"/>
          </p:cNvSpPr>
          <p:nvPr>
            <p:ph type="subTitle" idx="2"/>
          </p:nvPr>
        </p:nvSpPr>
        <p:spPr>
          <a:xfrm>
            <a:off x="2370900" y="4087875"/>
            <a:ext cx="4402200" cy="4002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118" name="Google Shape;118;p17"/>
          <p:cNvSpPr txBox="1">
            <a:spLocks noGrp="1"/>
          </p:cNvSpPr>
          <p:nvPr>
            <p:ph type="title" idx="3" hasCustomPrompt="1"/>
          </p:nvPr>
        </p:nvSpPr>
        <p:spPr>
          <a:xfrm>
            <a:off x="2370900" y="3382575"/>
            <a:ext cx="4402200" cy="738900"/>
          </a:xfrm>
          <a:prstGeom prst="rect">
            <a:avLst/>
          </a:prstGeom>
        </p:spPr>
        <p:txBody>
          <a:bodyPr spcFirstLastPara="1" wrap="square" lIns="91425" tIns="91425" rIns="91425" bIns="91425" anchor="b" anchorCtr="0">
            <a:noAutofit/>
          </a:bodyPr>
          <a:lstStyle>
            <a:lvl1pPr lvl="0" rtl="0">
              <a:spcBef>
                <a:spcPts val="0"/>
              </a:spcBef>
              <a:spcAft>
                <a:spcPts val="0"/>
              </a:spcAft>
              <a:buSzPts val="6000"/>
              <a:buNone/>
              <a:defRPr sz="3600"/>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
        <p:nvSpPr>
          <p:cNvPr id="119" name="Google Shape;119;p17"/>
          <p:cNvSpPr txBox="1">
            <a:spLocks noGrp="1"/>
          </p:cNvSpPr>
          <p:nvPr>
            <p:ph type="subTitle" idx="4"/>
          </p:nvPr>
        </p:nvSpPr>
        <p:spPr>
          <a:xfrm>
            <a:off x="2370900" y="2683000"/>
            <a:ext cx="4402200" cy="4002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120" name="Google Shape;120;p17"/>
          <p:cNvSpPr txBox="1">
            <a:spLocks noGrp="1"/>
          </p:cNvSpPr>
          <p:nvPr>
            <p:ph type="title" idx="5" hasCustomPrompt="1"/>
          </p:nvPr>
        </p:nvSpPr>
        <p:spPr>
          <a:xfrm>
            <a:off x="2370900" y="1977700"/>
            <a:ext cx="4402200" cy="738900"/>
          </a:xfrm>
          <a:prstGeom prst="rect">
            <a:avLst/>
          </a:prstGeom>
        </p:spPr>
        <p:txBody>
          <a:bodyPr spcFirstLastPara="1" wrap="square" lIns="91425" tIns="91425" rIns="91425" bIns="91425" anchor="b" anchorCtr="0">
            <a:noAutofit/>
          </a:bodyPr>
          <a:lstStyle>
            <a:lvl1pPr lvl="0" rtl="0">
              <a:spcBef>
                <a:spcPts val="0"/>
              </a:spcBef>
              <a:spcAft>
                <a:spcPts val="0"/>
              </a:spcAft>
              <a:buSzPts val="6000"/>
              <a:buNone/>
              <a:defRPr sz="3600"/>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grpSp>
        <p:nvGrpSpPr>
          <p:cNvPr id="121" name="Google Shape;121;p17"/>
          <p:cNvGrpSpPr/>
          <p:nvPr/>
        </p:nvGrpSpPr>
        <p:grpSpPr>
          <a:xfrm>
            <a:off x="711250" y="-125"/>
            <a:ext cx="7719525" cy="5143625"/>
            <a:chOff x="711250" y="-125"/>
            <a:chExt cx="7719525" cy="5143625"/>
          </a:xfrm>
        </p:grpSpPr>
        <p:cxnSp>
          <p:nvCxnSpPr>
            <p:cNvPr id="122" name="Google Shape;122;p17"/>
            <p:cNvCxnSpPr/>
            <p:nvPr/>
          </p:nvCxnSpPr>
          <p:spPr>
            <a:xfrm rot="10800000">
              <a:off x="711250" y="2191500"/>
              <a:ext cx="0" cy="2952000"/>
            </a:xfrm>
            <a:prstGeom prst="straightConnector1">
              <a:avLst/>
            </a:prstGeom>
            <a:noFill/>
            <a:ln w="9525" cap="flat" cmpd="sng">
              <a:solidFill>
                <a:schemeClr val="dk1"/>
              </a:solidFill>
              <a:prstDash val="solid"/>
              <a:round/>
              <a:headEnd type="none" w="med" len="med"/>
              <a:tailEnd type="none" w="med" len="med"/>
            </a:ln>
          </p:spPr>
        </p:cxnSp>
        <p:cxnSp>
          <p:nvCxnSpPr>
            <p:cNvPr id="123" name="Google Shape;123;p17"/>
            <p:cNvCxnSpPr/>
            <p:nvPr/>
          </p:nvCxnSpPr>
          <p:spPr>
            <a:xfrm rot="10800000">
              <a:off x="8430775" y="-125"/>
              <a:ext cx="0" cy="2191500"/>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1">
  <p:cSld name="CUSTOM_2_1_1">
    <p:spTree>
      <p:nvGrpSpPr>
        <p:cNvPr id="1" name="Shape 124"/>
        <p:cNvGrpSpPr/>
        <p:nvPr/>
      </p:nvGrpSpPr>
      <p:grpSpPr>
        <a:xfrm>
          <a:off x="0" y="0"/>
          <a:ext cx="0" cy="0"/>
          <a:chOff x="0" y="0"/>
          <a:chExt cx="0" cy="0"/>
        </a:xfrm>
      </p:grpSpPr>
      <p:sp>
        <p:nvSpPr>
          <p:cNvPr id="125" name="Google Shape;125;p18"/>
          <p:cNvSpPr txBox="1">
            <a:spLocks noGrp="1"/>
          </p:cNvSpPr>
          <p:nvPr>
            <p:ph type="title"/>
          </p:nvPr>
        </p:nvSpPr>
        <p:spPr>
          <a:xfrm>
            <a:off x="713225" y="470650"/>
            <a:ext cx="7717500" cy="549900"/>
          </a:xfrm>
          <a:prstGeom prst="rect">
            <a:avLst/>
          </a:prstGeom>
        </p:spPr>
        <p:txBody>
          <a:bodyPr spcFirstLastPara="1" wrap="square" lIns="91425" tIns="91425" rIns="91425" bIns="91425" anchor="t" anchorCtr="0">
            <a:noAutofit/>
          </a:bodyPr>
          <a:lstStyle>
            <a:lvl1pPr lvl="0" rtl="0">
              <a:spcBef>
                <a:spcPts val="0"/>
              </a:spcBef>
              <a:spcAft>
                <a:spcPts val="0"/>
              </a:spcAft>
              <a:buSzPts val="31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a:endParaRPr/>
          </a:p>
        </p:txBody>
      </p:sp>
      <p:grpSp>
        <p:nvGrpSpPr>
          <p:cNvPr id="126" name="Google Shape;126;p18"/>
          <p:cNvGrpSpPr/>
          <p:nvPr/>
        </p:nvGrpSpPr>
        <p:grpSpPr>
          <a:xfrm flipH="1">
            <a:off x="0" y="4876025"/>
            <a:ext cx="9144000" cy="267600"/>
            <a:chOff x="0" y="4876025"/>
            <a:chExt cx="9144000" cy="267600"/>
          </a:xfrm>
        </p:grpSpPr>
        <p:sp>
          <p:nvSpPr>
            <p:cNvPr id="127" name="Google Shape;127;p18"/>
            <p:cNvSpPr/>
            <p:nvPr/>
          </p:nvSpPr>
          <p:spPr>
            <a:xfrm>
              <a:off x="0" y="4876025"/>
              <a:ext cx="9144000" cy="267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8" name="Google Shape;128;p18"/>
            <p:cNvCxnSpPr/>
            <p:nvPr/>
          </p:nvCxnSpPr>
          <p:spPr>
            <a:xfrm>
              <a:off x="4572000" y="5009825"/>
              <a:ext cx="4572000" cy="0"/>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ext 1">
  <p:cSld name="CUSTOM_11">
    <p:spTree>
      <p:nvGrpSpPr>
        <p:cNvPr id="1" name="Shape 141"/>
        <p:cNvGrpSpPr/>
        <p:nvPr/>
      </p:nvGrpSpPr>
      <p:grpSpPr>
        <a:xfrm>
          <a:off x="0" y="0"/>
          <a:ext cx="0" cy="0"/>
          <a:chOff x="0" y="0"/>
          <a:chExt cx="0" cy="0"/>
        </a:xfrm>
      </p:grpSpPr>
      <p:sp>
        <p:nvSpPr>
          <p:cNvPr id="142" name="Google Shape;142;p21"/>
          <p:cNvSpPr txBox="1">
            <a:spLocks noGrp="1"/>
          </p:cNvSpPr>
          <p:nvPr>
            <p:ph type="body" idx="1"/>
          </p:nvPr>
        </p:nvSpPr>
        <p:spPr>
          <a:xfrm>
            <a:off x="1691100" y="1759300"/>
            <a:ext cx="5761800" cy="20925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dk2"/>
              </a:buClr>
              <a:buSzPts val="1400"/>
              <a:buFont typeface="Red Hat Display"/>
              <a:buChar char="■"/>
              <a:defRPr/>
            </a:lvl1pPr>
            <a:lvl2pPr marL="914400" lvl="1" indent="-317500" rtl="0">
              <a:spcBef>
                <a:spcPts val="1600"/>
              </a:spcBef>
              <a:spcAft>
                <a:spcPts val="0"/>
              </a:spcAft>
              <a:buClr>
                <a:srgbClr val="FFFFFF"/>
              </a:buClr>
              <a:buSzPts val="1400"/>
              <a:buFont typeface="Red Hat Display"/>
              <a:buChar char="○"/>
              <a:defRPr/>
            </a:lvl2pPr>
            <a:lvl3pPr marL="1371600" lvl="2" indent="-317500" rtl="0">
              <a:spcBef>
                <a:spcPts val="1600"/>
              </a:spcBef>
              <a:spcAft>
                <a:spcPts val="0"/>
              </a:spcAft>
              <a:buClr>
                <a:srgbClr val="FFFFFF"/>
              </a:buClr>
              <a:buSzPts val="1400"/>
              <a:buFont typeface="Red Hat Display"/>
              <a:buChar char="■"/>
              <a:defRPr/>
            </a:lvl3pPr>
            <a:lvl4pPr marL="1828800" lvl="3" indent="-317500" rtl="0">
              <a:spcBef>
                <a:spcPts val="1600"/>
              </a:spcBef>
              <a:spcAft>
                <a:spcPts val="0"/>
              </a:spcAft>
              <a:buClr>
                <a:srgbClr val="FFFFFF"/>
              </a:buClr>
              <a:buSzPts val="1400"/>
              <a:buFont typeface="Red Hat Display"/>
              <a:buChar char="●"/>
              <a:defRPr/>
            </a:lvl4pPr>
            <a:lvl5pPr marL="2286000" lvl="4" indent="-317500" rtl="0">
              <a:spcBef>
                <a:spcPts val="1600"/>
              </a:spcBef>
              <a:spcAft>
                <a:spcPts val="0"/>
              </a:spcAft>
              <a:buClr>
                <a:srgbClr val="FFFFFF"/>
              </a:buClr>
              <a:buSzPts val="1400"/>
              <a:buFont typeface="Red Hat Display"/>
              <a:buChar char="○"/>
              <a:defRPr/>
            </a:lvl5pPr>
            <a:lvl6pPr marL="2743200" lvl="5" indent="-317500" rtl="0">
              <a:spcBef>
                <a:spcPts val="1600"/>
              </a:spcBef>
              <a:spcAft>
                <a:spcPts val="0"/>
              </a:spcAft>
              <a:buClr>
                <a:srgbClr val="FFFFFF"/>
              </a:buClr>
              <a:buSzPts val="1400"/>
              <a:buFont typeface="Red Hat Display"/>
              <a:buChar char="■"/>
              <a:defRPr/>
            </a:lvl6pPr>
            <a:lvl7pPr marL="3200400" lvl="6" indent="-317500" rtl="0">
              <a:spcBef>
                <a:spcPts val="1600"/>
              </a:spcBef>
              <a:spcAft>
                <a:spcPts val="0"/>
              </a:spcAft>
              <a:buClr>
                <a:srgbClr val="FFFFFF"/>
              </a:buClr>
              <a:buSzPts val="1400"/>
              <a:buFont typeface="Red Hat Display"/>
              <a:buChar char="●"/>
              <a:defRPr/>
            </a:lvl7pPr>
            <a:lvl8pPr marL="3657600" lvl="7" indent="-317500" rtl="0">
              <a:spcBef>
                <a:spcPts val="1600"/>
              </a:spcBef>
              <a:spcAft>
                <a:spcPts val="0"/>
              </a:spcAft>
              <a:buClr>
                <a:srgbClr val="FFFFFF"/>
              </a:buClr>
              <a:buSzPts val="1400"/>
              <a:buFont typeface="Red Hat Display"/>
              <a:buChar char="○"/>
              <a:defRPr/>
            </a:lvl8pPr>
            <a:lvl9pPr marL="4114800" lvl="8" indent="-317500" rtl="0">
              <a:spcBef>
                <a:spcPts val="1600"/>
              </a:spcBef>
              <a:spcAft>
                <a:spcPts val="1600"/>
              </a:spcAft>
              <a:buClr>
                <a:srgbClr val="FFFFFF"/>
              </a:buClr>
              <a:buSzPts val="1400"/>
              <a:buFont typeface="Red Hat Display"/>
              <a:buChar char="■"/>
              <a:defRPr/>
            </a:lvl9pPr>
          </a:lstStyle>
          <a:p>
            <a:endParaRPr/>
          </a:p>
        </p:txBody>
      </p:sp>
      <p:sp>
        <p:nvSpPr>
          <p:cNvPr id="143" name="Google Shape;143;p21"/>
          <p:cNvSpPr txBox="1">
            <a:spLocks noGrp="1"/>
          </p:cNvSpPr>
          <p:nvPr>
            <p:ph type="title"/>
          </p:nvPr>
        </p:nvSpPr>
        <p:spPr>
          <a:xfrm>
            <a:off x="713225" y="470650"/>
            <a:ext cx="7717500" cy="549900"/>
          </a:xfrm>
          <a:prstGeom prst="rect">
            <a:avLst/>
          </a:prstGeom>
        </p:spPr>
        <p:txBody>
          <a:bodyPr spcFirstLastPara="1" wrap="square" lIns="91425" tIns="91425" rIns="91425" bIns="91425" anchor="t" anchorCtr="0">
            <a:noAutofit/>
          </a:bodyPr>
          <a:lstStyle>
            <a:lvl1pPr lvl="0" rtl="0">
              <a:spcBef>
                <a:spcPts val="0"/>
              </a:spcBef>
              <a:spcAft>
                <a:spcPts val="0"/>
              </a:spcAft>
              <a:buSzPts val="31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a:endParaRPr/>
          </a:p>
        </p:txBody>
      </p:sp>
      <p:sp>
        <p:nvSpPr>
          <p:cNvPr id="144" name="Google Shape;144;p21"/>
          <p:cNvSpPr/>
          <p:nvPr/>
        </p:nvSpPr>
        <p:spPr>
          <a:xfrm flipH="1">
            <a:off x="0" y="4875900"/>
            <a:ext cx="9144000" cy="267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5" name="Google Shape;145;p21"/>
          <p:cNvGrpSpPr/>
          <p:nvPr/>
        </p:nvGrpSpPr>
        <p:grpSpPr>
          <a:xfrm>
            <a:off x="276825" y="267475"/>
            <a:ext cx="8860200" cy="4876025"/>
            <a:chOff x="276825" y="267475"/>
            <a:chExt cx="8860200" cy="4876025"/>
          </a:xfrm>
        </p:grpSpPr>
        <p:cxnSp>
          <p:nvCxnSpPr>
            <p:cNvPr id="146" name="Google Shape;146;p21"/>
            <p:cNvCxnSpPr/>
            <p:nvPr/>
          </p:nvCxnSpPr>
          <p:spPr>
            <a:xfrm rot="10800000">
              <a:off x="276825" y="2571900"/>
              <a:ext cx="0" cy="2571600"/>
            </a:xfrm>
            <a:prstGeom prst="straightConnector1">
              <a:avLst/>
            </a:prstGeom>
            <a:noFill/>
            <a:ln w="9525" cap="flat" cmpd="sng">
              <a:solidFill>
                <a:schemeClr val="dk1"/>
              </a:solidFill>
              <a:prstDash val="solid"/>
              <a:round/>
              <a:headEnd type="none" w="med" len="med"/>
              <a:tailEnd type="none" w="med" len="med"/>
            </a:ln>
          </p:spPr>
        </p:cxnSp>
        <p:cxnSp>
          <p:nvCxnSpPr>
            <p:cNvPr id="147" name="Google Shape;147;p21"/>
            <p:cNvCxnSpPr/>
            <p:nvPr/>
          </p:nvCxnSpPr>
          <p:spPr>
            <a:xfrm>
              <a:off x="4565025" y="267475"/>
              <a:ext cx="4572000" cy="0"/>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70650"/>
            <a:ext cx="7717500" cy="549900"/>
          </a:xfrm>
          <a:prstGeom prst="rect">
            <a:avLst/>
          </a:prstGeom>
          <a:noFill/>
          <a:ln>
            <a:noFill/>
          </a:ln>
        </p:spPr>
        <p:txBody>
          <a:bodyPr spcFirstLastPara="1" wrap="square" lIns="91425" tIns="91425" rIns="91425" bIns="91425" anchor="t" anchorCtr="0">
            <a:noAutofit/>
          </a:bodyPr>
          <a:lstStyle>
            <a:lvl1pPr lvl="0" algn="ctr">
              <a:spcBef>
                <a:spcPts val="0"/>
              </a:spcBef>
              <a:spcAft>
                <a:spcPts val="0"/>
              </a:spcAft>
              <a:buClr>
                <a:schemeClr val="dk1"/>
              </a:buClr>
              <a:buSzPts val="3100"/>
              <a:buFont typeface="Golos Text"/>
              <a:buNone/>
              <a:defRPr sz="3100">
                <a:solidFill>
                  <a:schemeClr val="dk1"/>
                </a:solidFill>
                <a:latin typeface="Golos Text"/>
                <a:ea typeface="Golos Text"/>
                <a:cs typeface="Golos Text"/>
                <a:sym typeface="Golos Text"/>
              </a:defRPr>
            </a:lvl1pPr>
            <a:lvl2pPr lvl="1" algn="ctr">
              <a:spcBef>
                <a:spcPts val="0"/>
              </a:spcBef>
              <a:spcAft>
                <a:spcPts val="0"/>
              </a:spcAft>
              <a:buClr>
                <a:schemeClr val="dk1"/>
              </a:buClr>
              <a:buSzPts val="3100"/>
              <a:buFont typeface="Golos Text"/>
              <a:buNone/>
              <a:defRPr sz="3100">
                <a:solidFill>
                  <a:schemeClr val="dk1"/>
                </a:solidFill>
                <a:latin typeface="Golos Text"/>
                <a:ea typeface="Golos Text"/>
                <a:cs typeface="Golos Text"/>
                <a:sym typeface="Golos Text"/>
              </a:defRPr>
            </a:lvl2pPr>
            <a:lvl3pPr lvl="2" algn="ctr">
              <a:spcBef>
                <a:spcPts val="0"/>
              </a:spcBef>
              <a:spcAft>
                <a:spcPts val="0"/>
              </a:spcAft>
              <a:buClr>
                <a:schemeClr val="dk1"/>
              </a:buClr>
              <a:buSzPts val="3100"/>
              <a:buFont typeface="Golos Text"/>
              <a:buNone/>
              <a:defRPr sz="3100">
                <a:solidFill>
                  <a:schemeClr val="dk1"/>
                </a:solidFill>
                <a:latin typeface="Golos Text"/>
                <a:ea typeface="Golos Text"/>
                <a:cs typeface="Golos Text"/>
                <a:sym typeface="Golos Text"/>
              </a:defRPr>
            </a:lvl3pPr>
            <a:lvl4pPr lvl="3" algn="ctr">
              <a:spcBef>
                <a:spcPts val="0"/>
              </a:spcBef>
              <a:spcAft>
                <a:spcPts val="0"/>
              </a:spcAft>
              <a:buClr>
                <a:schemeClr val="dk1"/>
              </a:buClr>
              <a:buSzPts val="3100"/>
              <a:buFont typeface="Golos Text"/>
              <a:buNone/>
              <a:defRPr sz="3100">
                <a:solidFill>
                  <a:schemeClr val="dk1"/>
                </a:solidFill>
                <a:latin typeface="Golos Text"/>
                <a:ea typeface="Golos Text"/>
                <a:cs typeface="Golos Text"/>
                <a:sym typeface="Golos Text"/>
              </a:defRPr>
            </a:lvl4pPr>
            <a:lvl5pPr lvl="4" algn="ctr">
              <a:spcBef>
                <a:spcPts val="0"/>
              </a:spcBef>
              <a:spcAft>
                <a:spcPts val="0"/>
              </a:spcAft>
              <a:buClr>
                <a:schemeClr val="dk1"/>
              </a:buClr>
              <a:buSzPts val="3100"/>
              <a:buFont typeface="Golos Text"/>
              <a:buNone/>
              <a:defRPr sz="3100">
                <a:solidFill>
                  <a:schemeClr val="dk1"/>
                </a:solidFill>
                <a:latin typeface="Golos Text"/>
                <a:ea typeface="Golos Text"/>
                <a:cs typeface="Golos Text"/>
                <a:sym typeface="Golos Text"/>
              </a:defRPr>
            </a:lvl5pPr>
            <a:lvl6pPr lvl="5" algn="ctr">
              <a:spcBef>
                <a:spcPts val="0"/>
              </a:spcBef>
              <a:spcAft>
                <a:spcPts val="0"/>
              </a:spcAft>
              <a:buClr>
                <a:schemeClr val="dk1"/>
              </a:buClr>
              <a:buSzPts val="3100"/>
              <a:buFont typeface="Golos Text"/>
              <a:buNone/>
              <a:defRPr sz="3100">
                <a:solidFill>
                  <a:schemeClr val="dk1"/>
                </a:solidFill>
                <a:latin typeface="Golos Text"/>
                <a:ea typeface="Golos Text"/>
                <a:cs typeface="Golos Text"/>
                <a:sym typeface="Golos Text"/>
              </a:defRPr>
            </a:lvl6pPr>
            <a:lvl7pPr lvl="6" algn="ctr">
              <a:spcBef>
                <a:spcPts val="0"/>
              </a:spcBef>
              <a:spcAft>
                <a:spcPts val="0"/>
              </a:spcAft>
              <a:buClr>
                <a:schemeClr val="dk1"/>
              </a:buClr>
              <a:buSzPts val="3100"/>
              <a:buFont typeface="Golos Text"/>
              <a:buNone/>
              <a:defRPr sz="3100">
                <a:solidFill>
                  <a:schemeClr val="dk1"/>
                </a:solidFill>
                <a:latin typeface="Golos Text"/>
                <a:ea typeface="Golos Text"/>
                <a:cs typeface="Golos Text"/>
                <a:sym typeface="Golos Text"/>
              </a:defRPr>
            </a:lvl7pPr>
            <a:lvl8pPr lvl="7" algn="ctr">
              <a:spcBef>
                <a:spcPts val="0"/>
              </a:spcBef>
              <a:spcAft>
                <a:spcPts val="0"/>
              </a:spcAft>
              <a:buClr>
                <a:schemeClr val="dk1"/>
              </a:buClr>
              <a:buSzPts val="3100"/>
              <a:buFont typeface="Golos Text"/>
              <a:buNone/>
              <a:defRPr sz="3100">
                <a:solidFill>
                  <a:schemeClr val="dk1"/>
                </a:solidFill>
                <a:latin typeface="Golos Text"/>
                <a:ea typeface="Golos Text"/>
                <a:cs typeface="Golos Text"/>
                <a:sym typeface="Golos Text"/>
              </a:defRPr>
            </a:lvl8pPr>
            <a:lvl9pPr lvl="8" algn="ctr">
              <a:spcBef>
                <a:spcPts val="0"/>
              </a:spcBef>
              <a:spcAft>
                <a:spcPts val="0"/>
              </a:spcAft>
              <a:buClr>
                <a:schemeClr val="dk1"/>
              </a:buClr>
              <a:buSzPts val="3100"/>
              <a:buFont typeface="Golos Text"/>
              <a:buNone/>
              <a:defRPr sz="3100">
                <a:solidFill>
                  <a:schemeClr val="dk1"/>
                </a:solidFill>
                <a:latin typeface="Golos Text"/>
                <a:ea typeface="Golos Text"/>
                <a:cs typeface="Golos Text"/>
                <a:sym typeface="Golos Text"/>
              </a:defRPr>
            </a:lvl9pPr>
          </a:lstStyle>
          <a:p>
            <a:endParaRPr/>
          </a:p>
        </p:txBody>
      </p:sp>
      <p:sp>
        <p:nvSpPr>
          <p:cNvPr id="7" name="Google Shape;7;p1"/>
          <p:cNvSpPr txBox="1">
            <a:spLocks noGrp="1"/>
          </p:cNvSpPr>
          <p:nvPr>
            <p:ph type="body" idx="1"/>
          </p:nvPr>
        </p:nvSpPr>
        <p:spPr>
          <a:xfrm>
            <a:off x="713225" y="1297400"/>
            <a:ext cx="7717500" cy="32715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Commissioner"/>
              <a:buChar char="●"/>
              <a:defRPr>
                <a:solidFill>
                  <a:schemeClr val="dk1"/>
                </a:solidFill>
                <a:latin typeface="Commissioner"/>
                <a:ea typeface="Commissioner"/>
                <a:cs typeface="Commissioner"/>
                <a:sym typeface="Commissioner"/>
              </a:defRPr>
            </a:lvl1pPr>
            <a:lvl2pPr marL="914400" lvl="1" indent="-317500">
              <a:lnSpc>
                <a:spcPct val="115000"/>
              </a:lnSpc>
              <a:spcBef>
                <a:spcPts val="1600"/>
              </a:spcBef>
              <a:spcAft>
                <a:spcPts val="0"/>
              </a:spcAft>
              <a:buClr>
                <a:schemeClr val="dk1"/>
              </a:buClr>
              <a:buSzPts val="1400"/>
              <a:buFont typeface="Commissioner"/>
              <a:buChar char="○"/>
              <a:defRPr>
                <a:solidFill>
                  <a:schemeClr val="dk1"/>
                </a:solidFill>
                <a:latin typeface="Commissioner"/>
                <a:ea typeface="Commissioner"/>
                <a:cs typeface="Commissioner"/>
                <a:sym typeface="Commissioner"/>
              </a:defRPr>
            </a:lvl2pPr>
            <a:lvl3pPr marL="1371600" lvl="2" indent="-317500">
              <a:lnSpc>
                <a:spcPct val="115000"/>
              </a:lnSpc>
              <a:spcBef>
                <a:spcPts val="1600"/>
              </a:spcBef>
              <a:spcAft>
                <a:spcPts val="0"/>
              </a:spcAft>
              <a:buClr>
                <a:schemeClr val="dk1"/>
              </a:buClr>
              <a:buSzPts val="1400"/>
              <a:buFont typeface="Commissioner"/>
              <a:buChar char="■"/>
              <a:defRPr>
                <a:solidFill>
                  <a:schemeClr val="dk1"/>
                </a:solidFill>
                <a:latin typeface="Commissioner"/>
                <a:ea typeface="Commissioner"/>
                <a:cs typeface="Commissioner"/>
                <a:sym typeface="Commissioner"/>
              </a:defRPr>
            </a:lvl3pPr>
            <a:lvl4pPr marL="1828800" lvl="3" indent="-317500">
              <a:lnSpc>
                <a:spcPct val="115000"/>
              </a:lnSpc>
              <a:spcBef>
                <a:spcPts val="1600"/>
              </a:spcBef>
              <a:spcAft>
                <a:spcPts val="0"/>
              </a:spcAft>
              <a:buClr>
                <a:schemeClr val="dk1"/>
              </a:buClr>
              <a:buSzPts val="1400"/>
              <a:buFont typeface="Commissioner"/>
              <a:buChar char="●"/>
              <a:defRPr>
                <a:solidFill>
                  <a:schemeClr val="dk1"/>
                </a:solidFill>
                <a:latin typeface="Commissioner"/>
                <a:ea typeface="Commissioner"/>
                <a:cs typeface="Commissioner"/>
                <a:sym typeface="Commissioner"/>
              </a:defRPr>
            </a:lvl4pPr>
            <a:lvl5pPr marL="2286000" lvl="4" indent="-317500">
              <a:lnSpc>
                <a:spcPct val="115000"/>
              </a:lnSpc>
              <a:spcBef>
                <a:spcPts val="1600"/>
              </a:spcBef>
              <a:spcAft>
                <a:spcPts val="0"/>
              </a:spcAft>
              <a:buClr>
                <a:schemeClr val="dk1"/>
              </a:buClr>
              <a:buSzPts val="1400"/>
              <a:buFont typeface="Commissioner"/>
              <a:buChar char="○"/>
              <a:defRPr>
                <a:solidFill>
                  <a:schemeClr val="dk1"/>
                </a:solidFill>
                <a:latin typeface="Commissioner"/>
                <a:ea typeface="Commissioner"/>
                <a:cs typeface="Commissioner"/>
                <a:sym typeface="Commissioner"/>
              </a:defRPr>
            </a:lvl5pPr>
            <a:lvl6pPr marL="2743200" lvl="5" indent="-317500">
              <a:lnSpc>
                <a:spcPct val="115000"/>
              </a:lnSpc>
              <a:spcBef>
                <a:spcPts val="1600"/>
              </a:spcBef>
              <a:spcAft>
                <a:spcPts val="0"/>
              </a:spcAft>
              <a:buClr>
                <a:schemeClr val="dk1"/>
              </a:buClr>
              <a:buSzPts val="1400"/>
              <a:buFont typeface="Commissioner"/>
              <a:buChar char="■"/>
              <a:defRPr>
                <a:solidFill>
                  <a:schemeClr val="dk1"/>
                </a:solidFill>
                <a:latin typeface="Commissioner"/>
                <a:ea typeface="Commissioner"/>
                <a:cs typeface="Commissioner"/>
                <a:sym typeface="Commissioner"/>
              </a:defRPr>
            </a:lvl6pPr>
            <a:lvl7pPr marL="3200400" lvl="6" indent="-317500">
              <a:lnSpc>
                <a:spcPct val="115000"/>
              </a:lnSpc>
              <a:spcBef>
                <a:spcPts val="1600"/>
              </a:spcBef>
              <a:spcAft>
                <a:spcPts val="0"/>
              </a:spcAft>
              <a:buClr>
                <a:schemeClr val="dk1"/>
              </a:buClr>
              <a:buSzPts val="1400"/>
              <a:buFont typeface="Commissioner"/>
              <a:buChar char="●"/>
              <a:defRPr>
                <a:solidFill>
                  <a:schemeClr val="dk1"/>
                </a:solidFill>
                <a:latin typeface="Commissioner"/>
                <a:ea typeface="Commissioner"/>
                <a:cs typeface="Commissioner"/>
                <a:sym typeface="Commissioner"/>
              </a:defRPr>
            </a:lvl7pPr>
            <a:lvl8pPr marL="3657600" lvl="7" indent="-317500">
              <a:lnSpc>
                <a:spcPct val="115000"/>
              </a:lnSpc>
              <a:spcBef>
                <a:spcPts val="1600"/>
              </a:spcBef>
              <a:spcAft>
                <a:spcPts val="0"/>
              </a:spcAft>
              <a:buClr>
                <a:schemeClr val="dk1"/>
              </a:buClr>
              <a:buSzPts val="1400"/>
              <a:buFont typeface="Commissioner"/>
              <a:buChar char="○"/>
              <a:defRPr>
                <a:solidFill>
                  <a:schemeClr val="dk1"/>
                </a:solidFill>
                <a:latin typeface="Commissioner"/>
                <a:ea typeface="Commissioner"/>
                <a:cs typeface="Commissioner"/>
                <a:sym typeface="Commissioner"/>
              </a:defRPr>
            </a:lvl8pPr>
            <a:lvl9pPr marL="4114800" lvl="8" indent="-317500">
              <a:lnSpc>
                <a:spcPct val="115000"/>
              </a:lnSpc>
              <a:spcBef>
                <a:spcPts val="1600"/>
              </a:spcBef>
              <a:spcAft>
                <a:spcPts val="1600"/>
              </a:spcAft>
              <a:buClr>
                <a:schemeClr val="dk1"/>
              </a:buClr>
              <a:buSzPts val="1400"/>
              <a:buFont typeface="Commissioner"/>
              <a:buChar char="■"/>
              <a:defRPr>
                <a:solidFill>
                  <a:schemeClr val="dk1"/>
                </a:solidFill>
                <a:latin typeface="Commissioner"/>
                <a:ea typeface="Commissioner"/>
                <a:cs typeface="Commissioner"/>
                <a:sym typeface="Commissioner"/>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3" r:id="rId5"/>
    <p:sldLayoutId id="2147483661" r:id="rId6"/>
    <p:sldLayoutId id="2147483663" r:id="rId7"/>
    <p:sldLayoutId id="2147483664" r:id="rId8"/>
    <p:sldLayoutId id="2147483667" r:id="rId9"/>
    <p:sldLayoutId id="2147483668" r:id="rId10"/>
    <p:sldLayoutId id="2147483669" r:id="rId11"/>
    <p:sldLayoutId id="2147483672" r:id="rId12"/>
    <p:sldLayoutId id="2147483673" r:id="rId13"/>
    <p:sldLayoutId id="2147483676" r:id="rId14"/>
    <p:sldLayoutId id="2147483677" r:id="rId15"/>
    <p:sldLayoutId id="2147483679" r:id="rId16"/>
    <p:sldLayoutId id="2147483680" r:id="rId17"/>
  </p:sldLayoutIdLst>
  <p:hf hd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4.png"/><Relationship Id="rId7"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microsoft.com/office/2007/relationships/hdphoto" Target="../media/hdphoto3.wdp"/><Relationship Id="rId5" Type="http://schemas.microsoft.com/office/2007/relationships/hdphoto" Target="../media/hdphoto2.wdp"/><Relationship Id="rId10" Type="http://schemas.openxmlformats.org/officeDocument/2006/relationships/image" Target="../media/image8.png"/><Relationship Id="rId4" Type="http://schemas.microsoft.com/office/2007/relationships/hdphoto" Target="../media/hdphoto1.wdp"/><Relationship Id="rId9" Type="http://schemas.openxmlformats.org/officeDocument/2006/relationships/image" Target="../media/image7.png"/></Relationships>
</file>

<file path=ppt/slides/_rels/slide14.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microsoft.com/office/2007/relationships/hdphoto" Target="../media/hdphoto6.wdp"/><Relationship Id="rId5" Type="http://schemas.microsoft.com/office/2007/relationships/hdphoto" Target="../media/hdphoto5.wdp"/><Relationship Id="rId4" Type="http://schemas.microsoft.com/office/2007/relationships/hdphoto" Target="../media/hdphoto4.wdp"/></Relationships>
</file>

<file path=ppt/slides/_rels/slide15.xml.rels><?xml version="1.0" encoding="UTF-8" standalone="yes"?>
<Relationships xmlns="http://schemas.openxmlformats.org/package/2006/relationships"><Relationship Id="rId3" Type="http://schemas.openxmlformats.org/officeDocument/2006/relationships/image" Target="../media/image710.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810.png"/></Relationships>
</file>

<file path=ppt/slides/_rels/slide16.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png"/><Relationship Id="rId3" Type="http://schemas.openxmlformats.org/officeDocument/2006/relationships/image" Target="../media/image910.png"/><Relationship Id="rId7" Type="http://schemas.microsoft.com/office/2007/relationships/hdphoto" Target="../media/hdphoto7.wdp"/><Relationship Id="rId12"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15.xml"/><Relationship Id="rId6" Type="http://schemas.openxmlformats.org/officeDocument/2006/relationships/image" Target="../media/image12.png"/><Relationship Id="rId11" Type="http://schemas.openxmlformats.org/officeDocument/2006/relationships/image" Target="../media/image16.png"/><Relationship Id="rId5" Type="http://schemas.openxmlformats.org/officeDocument/2006/relationships/image" Target="../media/image11.png"/><Relationship Id="rId10" Type="http://schemas.openxmlformats.org/officeDocument/2006/relationships/image" Target="../media/image15.png"/><Relationship Id="rId4" Type="http://schemas.openxmlformats.org/officeDocument/2006/relationships/image" Target="../media/image10.png"/><Relationship Id="rId9" Type="http://schemas.openxmlformats.org/officeDocument/2006/relationships/image" Target="../media/image14.png"/><Relationship Id="rId14" Type="http://schemas.openxmlformats.org/officeDocument/2006/relationships/image" Target="../media/image19.png"/></Relationships>
</file>

<file path=ppt/slides/_rels/slide17.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13.xml"/><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svg"/></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4.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4.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5.xml"/><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6.xml"/><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7.xml"/><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8.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9.xml"/><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30.xml"/><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1.xml"/><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13" Type="http://schemas.openxmlformats.org/officeDocument/2006/relationships/image" Target="../media/image48.png"/><Relationship Id="rId18" Type="http://schemas.openxmlformats.org/officeDocument/2006/relationships/image" Target="../media/image53.png"/><Relationship Id="rId26" Type="http://schemas.openxmlformats.org/officeDocument/2006/relationships/image" Target="../media/image61.png"/><Relationship Id="rId39" Type="http://schemas.openxmlformats.org/officeDocument/2006/relationships/image" Target="../media/image74.png"/><Relationship Id="rId21" Type="http://schemas.openxmlformats.org/officeDocument/2006/relationships/image" Target="../media/image56.png"/><Relationship Id="rId34" Type="http://schemas.openxmlformats.org/officeDocument/2006/relationships/image" Target="../media/image69.png"/><Relationship Id="rId42" Type="http://schemas.openxmlformats.org/officeDocument/2006/relationships/image" Target="../media/image77.png"/><Relationship Id="rId47" Type="http://schemas.openxmlformats.org/officeDocument/2006/relationships/image" Target="../media/image82.png"/><Relationship Id="rId7" Type="http://schemas.openxmlformats.org/officeDocument/2006/relationships/image" Target="../media/image42.png"/><Relationship Id="rId2" Type="http://schemas.openxmlformats.org/officeDocument/2006/relationships/image" Target="../media/image37.png"/><Relationship Id="rId16" Type="http://schemas.openxmlformats.org/officeDocument/2006/relationships/image" Target="../media/image51.png"/><Relationship Id="rId29" Type="http://schemas.openxmlformats.org/officeDocument/2006/relationships/image" Target="../media/image64.png"/><Relationship Id="rId11" Type="http://schemas.openxmlformats.org/officeDocument/2006/relationships/image" Target="../media/image46.png"/><Relationship Id="rId24" Type="http://schemas.openxmlformats.org/officeDocument/2006/relationships/image" Target="../media/image59.png"/><Relationship Id="rId32" Type="http://schemas.openxmlformats.org/officeDocument/2006/relationships/image" Target="../media/image67.png"/><Relationship Id="rId37" Type="http://schemas.openxmlformats.org/officeDocument/2006/relationships/image" Target="../media/image72.png"/><Relationship Id="rId40" Type="http://schemas.openxmlformats.org/officeDocument/2006/relationships/image" Target="../media/image75.png"/><Relationship Id="rId45" Type="http://schemas.openxmlformats.org/officeDocument/2006/relationships/image" Target="../media/image80.png"/><Relationship Id="rId5" Type="http://schemas.openxmlformats.org/officeDocument/2006/relationships/image" Target="../media/image40.png"/><Relationship Id="rId15" Type="http://schemas.openxmlformats.org/officeDocument/2006/relationships/image" Target="../media/image50.png"/><Relationship Id="rId23" Type="http://schemas.openxmlformats.org/officeDocument/2006/relationships/image" Target="../media/image58.png"/><Relationship Id="rId28" Type="http://schemas.openxmlformats.org/officeDocument/2006/relationships/image" Target="../media/image63.png"/><Relationship Id="rId36" Type="http://schemas.openxmlformats.org/officeDocument/2006/relationships/image" Target="../media/image71.png"/><Relationship Id="rId49" Type="http://schemas.openxmlformats.org/officeDocument/2006/relationships/image" Target="../media/image84.png"/><Relationship Id="rId10" Type="http://schemas.openxmlformats.org/officeDocument/2006/relationships/image" Target="../media/image45.png"/><Relationship Id="rId19" Type="http://schemas.openxmlformats.org/officeDocument/2006/relationships/image" Target="../media/image54.png"/><Relationship Id="rId31" Type="http://schemas.openxmlformats.org/officeDocument/2006/relationships/image" Target="../media/image66.png"/><Relationship Id="rId44" Type="http://schemas.openxmlformats.org/officeDocument/2006/relationships/image" Target="../media/image79.png"/><Relationship Id="rId4" Type="http://schemas.openxmlformats.org/officeDocument/2006/relationships/image" Target="../media/image39.png"/><Relationship Id="rId9" Type="http://schemas.openxmlformats.org/officeDocument/2006/relationships/image" Target="../media/image44.png"/><Relationship Id="rId14" Type="http://schemas.openxmlformats.org/officeDocument/2006/relationships/image" Target="../media/image49.png"/><Relationship Id="rId22" Type="http://schemas.openxmlformats.org/officeDocument/2006/relationships/image" Target="../media/image57.png"/><Relationship Id="rId27" Type="http://schemas.openxmlformats.org/officeDocument/2006/relationships/image" Target="../media/image62.png"/><Relationship Id="rId30" Type="http://schemas.openxmlformats.org/officeDocument/2006/relationships/image" Target="../media/image65.png"/><Relationship Id="rId35" Type="http://schemas.openxmlformats.org/officeDocument/2006/relationships/image" Target="../media/image70.png"/><Relationship Id="rId43" Type="http://schemas.openxmlformats.org/officeDocument/2006/relationships/image" Target="../media/image78.png"/><Relationship Id="rId48" Type="http://schemas.openxmlformats.org/officeDocument/2006/relationships/image" Target="../media/image83.png"/><Relationship Id="rId8" Type="http://schemas.openxmlformats.org/officeDocument/2006/relationships/image" Target="../media/image43.png"/><Relationship Id="rId3" Type="http://schemas.openxmlformats.org/officeDocument/2006/relationships/image" Target="../media/image38.png"/><Relationship Id="rId12" Type="http://schemas.openxmlformats.org/officeDocument/2006/relationships/image" Target="../media/image47.png"/><Relationship Id="rId17" Type="http://schemas.openxmlformats.org/officeDocument/2006/relationships/image" Target="../media/image52.png"/><Relationship Id="rId25" Type="http://schemas.openxmlformats.org/officeDocument/2006/relationships/image" Target="../media/image60.png"/><Relationship Id="rId33" Type="http://schemas.openxmlformats.org/officeDocument/2006/relationships/image" Target="../media/image68.png"/><Relationship Id="rId38" Type="http://schemas.openxmlformats.org/officeDocument/2006/relationships/image" Target="../media/image73.png"/><Relationship Id="rId46" Type="http://schemas.openxmlformats.org/officeDocument/2006/relationships/image" Target="../media/image81.png"/><Relationship Id="rId20" Type="http://schemas.openxmlformats.org/officeDocument/2006/relationships/image" Target="../media/image55.png"/><Relationship Id="rId41" Type="http://schemas.openxmlformats.org/officeDocument/2006/relationships/image" Target="../media/image76.png"/><Relationship Id="rId1" Type="http://schemas.openxmlformats.org/officeDocument/2006/relationships/slideLayout" Target="../slideLayouts/slideLayout3.xml"/><Relationship Id="rId6" Type="http://schemas.openxmlformats.org/officeDocument/2006/relationships/image" Target="../media/image41.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3.xml"/><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5.xml"/><Relationship Id="rId1" Type="http://schemas.openxmlformats.org/officeDocument/2006/relationships/slideLayout" Target="../slideLayouts/slideLayout14.xml"/><Relationship Id="rId4" Type="http://schemas.openxmlformats.org/officeDocument/2006/relationships/image" Target="../media/image85.png"/></Relationships>
</file>

<file path=ppt/slides/_rels/slide38.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36.xml"/><Relationship Id="rId1" Type="http://schemas.openxmlformats.org/officeDocument/2006/relationships/slideLayout" Target="../slideLayouts/slideLayout5.xml"/><Relationship Id="rId5" Type="http://schemas.openxmlformats.org/officeDocument/2006/relationships/image" Target="../media/image88.png"/><Relationship Id="rId4" Type="http://schemas.openxmlformats.org/officeDocument/2006/relationships/image" Target="../media/image87.png"/></Relationships>
</file>

<file path=ppt/slides/_rels/slide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7.xml"/><Relationship Id="rId1" Type="http://schemas.openxmlformats.org/officeDocument/2006/relationships/slideLayout" Target="../slideLayouts/slideLayout12.xml"/><Relationship Id="rId4" Type="http://schemas.openxmlformats.org/officeDocument/2006/relationships/image" Target="../media/image89.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image" Target="../media/image90.png"/><Relationship Id="rId7" Type="http://schemas.openxmlformats.org/officeDocument/2006/relationships/image" Target="../media/image94.png"/><Relationship Id="rId12" Type="http://schemas.openxmlformats.org/officeDocument/2006/relationships/image" Target="../media/image98.png"/><Relationship Id="rId2" Type="http://schemas.openxmlformats.org/officeDocument/2006/relationships/notesSlide" Target="../notesSlides/notesSlide38.xml"/><Relationship Id="rId1" Type="http://schemas.openxmlformats.org/officeDocument/2006/relationships/slideLayout" Target="../slideLayouts/slideLayout12.xml"/><Relationship Id="rId6" Type="http://schemas.openxmlformats.org/officeDocument/2006/relationships/image" Target="../media/image93.png"/><Relationship Id="rId11" Type="http://schemas.openxmlformats.org/officeDocument/2006/relationships/image" Target="../media/image97.png"/><Relationship Id="rId5" Type="http://schemas.openxmlformats.org/officeDocument/2006/relationships/image" Target="../media/image92.png"/><Relationship Id="rId10" Type="http://schemas.openxmlformats.org/officeDocument/2006/relationships/image" Target="../media/image96.png"/><Relationship Id="rId4" Type="http://schemas.openxmlformats.org/officeDocument/2006/relationships/image" Target="../media/image91.png"/><Relationship Id="rId9" Type="http://schemas.microsoft.com/office/2007/relationships/hdphoto" Target="../media/hdphoto8.wdp"/></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8" Type="http://schemas.openxmlformats.org/officeDocument/2006/relationships/image" Target="../media/image94.png"/><Relationship Id="rId3" Type="http://schemas.openxmlformats.org/officeDocument/2006/relationships/image" Target="../media/image3.png"/><Relationship Id="rId7" Type="http://schemas.openxmlformats.org/officeDocument/2006/relationships/image" Target="../media/image93.png"/><Relationship Id="rId12" Type="http://schemas.openxmlformats.org/officeDocument/2006/relationships/image" Target="../media/image97.png"/><Relationship Id="rId2" Type="http://schemas.openxmlformats.org/officeDocument/2006/relationships/notesSlide" Target="../notesSlides/notesSlide40.xml"/><Relationship Id="rId1" Type="http://schemas.openxmlformats.org/officeDocument/2006/relationships/slideLayout" Target="../slideLayouts/slideLayout12.xml"/><Relationship Id="rId6" Type="http://schemas.openxmlformats.org/officeDocument/2006/relationships/image" Target="../media/image92.png"/><Relationship Id="rId11" Type="http://schemas.openxmlformats.org/officeDocument/2006/relationships/image" Target="../media/image96.png"/><Relationship Id="rId5" Type="http://schemas.openxmlformats.org/officeDocument/2006/relationships/image" Target="../media/image91.png"/><Relationship Id="rId10" Type="http://schemas.microsoft.com/office/2007/relationships/hdphoto" Target="../media/hdphoto8.wdp"/><Relationship Id="rId4" Type="http://schemas.openxmlformats.org/officeDocument/2006/relationships/image" Target="../media/image90.png"/><Relationship Id="rId9" Type="http://schemas.openxmlformats.org/officeDocument/2006/relationships/image" Target="../media/image95.png"/></Relationships>
</file>

<file path=ppt/slides/_rels/slide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image" Target="../media/image90.png"/><Relationship Id="rId7" Type="http://schemas.openxmlformats.org/officeDocument/2006/relationships/image" Target="../media/image94.png"/><Relationship Id="rId2" Type="http://schemas.openxmlformats.org/officeDocument/2006/relationships/notesSlide" Target="../notesSlides/notesSlide41.xml"/><Relationship Id="rId1" Type="http://schemas.openxmlformats.org/officeDocument/2006/relationships/slideLayout" Target="../slideLayouts/slideLayout12.xml"/><Relationship Id="rId6" Type="http://schemas.openxmlformats.org/officeDocument/2006/relationships/image" Target="../media/image93.png"/><Relationship Id="rId11" Type="http://schemas.openxmlformats.org/officeDocument/2006/relationships/image" Target="../media/image97.png"/><Relationship Id="rId5" Type="http://schemas.openxmlformats.org/officeDocument/2006/relationships/image" Target="../media/image92.png"/><Relationship Id="rId10" Type="http://schemas.openxmlformats.org/officeDocument/2006/relationships/image" Target="../media/image96.png"/><Relationship Id="rId4" Type="http://schemas.openxmlformats.org/officeDocument/2006/relationships/image" Target="../media/image91.png"/><Relationship Id="rId9" Type="http://schemas.microsoft.com/office/2007/relationships/hdphoto" Target="../media/hdphoto8.wdp"/></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43.xml"/><Relationship Id="rId1" Type="http://schemas.openxmlformats.org/officeDocument/2006/relationships/slideLayout" Target="../slideLayouts/slideLayout14.xml"/><Relationship Id="rId4" Type="http://schemas.openxmlformats.org/officeDocument/2006/relationships/image" Target="../media/image100.png"/></Relationships>
</file>

<file path=ppt/slides/_rels/slide47.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44.xml"/><Relationship Id="rId1" Type="http://schemas.openxmlformats.org/officeDocument/2006/relationships/slideLayout" Target="../slideLayouts/slideLayout10.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89">
          <a:extLst>
            <a:ext uri="{FF2B5EF4-FFF2-40B4-BE49-F238E27FC236}">
              <a16:creationId xmlns:a16="http://schemas.microsoft.com/office/drawing/2014/main" id="{943CC352-FF26-6867-442C-95260A00B6B6}"/>
            </a:ext>
          </a:extLst>
        </p:cNvPr>
        <p:cNvGrpSpPr/>
        <p:nvPr/>
      </p:nvGrpSpPr>
      <p:grpSpPr>
        <a:xfrm>
          <a:off x="0" y="0"/>
          <a:ext cx="0" cy="0"/>
          <a:chOff x="0" y="0"/>
          <a:chExt cx="0" cy="0"/>
        </a:xfrm>
      </p:grpSpPr>
      <p:sp>
        <p:nvSpPr>
          <p:cNvPr id="290" name="Google Shape;290;p41">
            <a:extLst>
              <a:ext uri="{FF2B5EF4-FFF2-40B4-BE49-F238E27FC236}">
                <a16:creationId xmlns:a16="http://schemas.microsoft.com/office/drawing/2014/main" id="{3C592429-DB75-D155-F684-02E68843C36D}"/>
              </a:ext>
            </a:extLst>
          </p:cNvPr>
          <p:cNvSpPr txBox="1">
            <a:spLocks noGrp="1"/>
          </p:cNvSpPr>
          <p:nvPr>
            <p:ph type="ctrTitle"/>
          </p:nvPr>
        </p:nvSpPr>
        <p:spPr>
          <a:xfrm>
            <a:off x="713225" y="1107756"/>
            <a:ext cx="7717282" cy="1902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tx1">
                    <a:lumMod val="75000"/>
                    <a:lumOff val="25000"/>
                  </a:schemeClr>
                </a:solidFill>
                <a:latin typeface="Chivo" panose="020B0503030202020804" pitchFamily="34" charset="77"/>
                <a:ea typeface="Tahoma" panose="020B0604030504040204" pitchFamily="34" charset="0"/>
                <a:cs typeface="Courier New" panose="02070309020205020404" pitchFamily="49" charset="0"/>
              </a:rPr>
              <a:t>High-throughput</a:t>
            </a:r>
            <a:r>
              <a:rPr lang="en" b="1" dirty="0">
                <a:latin typeface="Chivo" panose="020B0503030202020804" pitchFamily="34" charset="77"/>
                <a:ea typeface="Tahoma" panose="020B0604030504040204" pitchFamily="34" charset="0"/>
                <a:cs typeface="Courier New" panose="02070309020205020404" pitchFamily="49" charset="0"/>
              </a:rPr>
              <a:t> </a:t>
            </a:r>
            <a:br>
              <a:rPr lang="en" b="1" dirty="0">
                <a:latin typeface="Chivo" panose="020B0503030202020804" pitchFamily="34" charset="77"/>
                <a:ea typeface="Tahoma" panose="020B0604030504040204" pitchFamily="34" charset="0"/>
                <a:cs typeface="Courier New" panose="02070309020205020404" pitchFamily="49" charset="0"/>
              </a:rPr>
            </a:br>
            <a:r>
              <a:rPr lang="en" b="1" i="1" dirty="0">
                <a:solidFill>
                  <a:srgbClr val="994269"/>
                </a:solidFill>
                <a:latin typeface="Chivo" panose="020B0503030202020804" pitchFamily="34" charset="77"/>
                <a:ea typeface="Tahoma" panose="020B0604030504040204" pitchFamily="34" charset="0"/>
                <a:cs typeface="Courier New" panose="02070309020205020404" pitchFamily="49" charset="0"/>
              </a:rPr>
              <a:t>in silico </a:t>
            </a:r>
            <a:r>
              <a:rPr lang="en" b="1" dirty="0">
                <a:solidFill>
                  <a:srgbClr val="994269"/>
                </a:solidFill>
                <a:latin typeface="Chivo" panose="020B0503030202020804" pitchFamily="34" charset="77"/>
                <a:ea typeface="Tahoma" panose="020B0604030504040204" pitchFamily="34" charset="0"/>
                <a:cs typeface="Courier New" panose="02070309020205020404" pitchFamily="49" charset="0"/>
              </a:rPr>
              <a:t>characterization of </a:t>
            </a:r>
            <a:r>
              <a:rPr lang="en" b="1" dirty="0">
                <a:solidFill>
                  <a:schemeClr val="tx1">
                    <a:lumMod val="75000"/>
                    <a:lumOff val="25000"/>
                  </a:schemeClr>
                </a:solidFill>
                <a:latin typeface="Chivo" panose="020B0503030202020804" pitchFamily="34" charset="77"/>
                <a:ea typeface="Tahoma" panose="020B0604030504040204" pitchFamily="34" charset="0"/>
                <a:cs typeface="Courier New" panose="02070309020205020404" pitchFamily="49" charset="0"/>
              </a:rPr>
              <a:t>astrocyte-neuron cell cultures</a:t>
            </a:r>
            <a:endParaRPr b="1" dirty="0">
              <a:solidFill>
                <a:schemeClr val="tx1">
                  <a:lumMod val="75000"/>
                  <a:lumOff val="25000"/>
                </a:schemeClr>
              </a:solidFill>
              <a:latin typeface="Chivo" panose="020B0503030202020804" pitchFamily="34" charset="77"/>
              <a:ea typeface="Tahoma" panose="020B0604030504040204" pitchFamily="34" charset="0"/>
              <a:cs typeface="Courier New" panose="02070309020205020404" pitchFamily="49" charset="0"/>
            </a:endParaRPr>
          </a:p>
        </p:txBody>
      </p:sp>
      <p:sp>
        <p:nvSpPr>
          <p:cNvPr id="291" name="Google Shape;291;p41">
            <a:extLst>
              <a:ext uri="{FF2B5EF4-FFF2-40B4-BE49-F238E27FC236}">
                <a16:creationId xmlns:a16="http://schemas.microsoft.com/office/drawing/2014/main" id="{ACA9E821-B818-6540-9CB4-D32343C308A9}"/>
              </a:ext>
            </a:extLst>
          </p:cNvPr>
          <p:cNvSpPr txBox="1">
            <a:spLocks noGrp="1"/>
          </p:cNvSpPr>
          <p:nvPr>
            <p:ph type="subTitle" idx="1"/>
          </p:nvPr>
        </p:nvSpPr>
        <p:spPr>
          <a:xfrm>
            <a:off x="713225" y="3009756"/>
            <a:ext cx="3446460" cy="1603807"/>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pt-PT" sz="1400" b="1" dirty="0">
                <a:solidFill>
                  <a:srgbClr val="994269"/>
                </a:solidFill>
                <a:latin typeface="Candara" panose="020E0502030303020204" pitchFamily="34" charset="0"/>
                <a:ea typeface="Palatino" pitchFamily="2" charset="77"/>
                <a:cs typeface="Arabic Typesetting" panose="020F0502020204030204" pitchFamily="34" charset="0"/>
              </a:rPr>
              <a:t>Maria Beatriz Sereno Fernandes</a:t>
            </a:r>
          </a:p>
          <a:p>
            <a:pPr marL="0" lvl="0" indent="0" algn="l" rtl="0">
              <a:lnSpc>
                <a:spcPct val="100000"/>
              </a:lnSpc>
              <a:spcBef>
                <a:spcPts val="0"/>
              </a:spcBef>
              <a:spcAft>
                <a:spcPts val="0"/>
              </a:spcAft>
              <a:buNone/>
            </a:pPr>
            <a:endParaRPr lang="pt-PT" sz="1400" dirty="0">
              <a:latin typeface="Candara" panose="020E0502030303020204" pitchFamily="34" charset="0"/>
              <a:ea typeface="Palatino" pitchFamily="2" charset="77"/>
              <a:cs typeface="Arabic Typesetting" panose="020F0502020204030204" pitchFamily="34" charset="0"/>
            </a:endParaRPr>
          </a:p>
          <a:p>
            <a:pPr marL="0" lvl="0" indent="0" algn="l" rtl="0">
              <a:lnSpc>
                <a:spcPct val="100000"/>
              </a:lnSpc>
              <a:spcBef>
                <a:spcPts val="0"/>
              </a:spcBef>
              <a:spcAft>
                <a:spcPts val="0"/>
              </a:spcAft>
              <a:buNone/>
            </a:pPr>
            <a:r>
              <a:rPr lang="pt-PT" sz="1100" dirty="0">
                <a:latin typeface="Candara" panose="020E0502030303020204" pitchFamily="34" charset="0"/>
                <a:ea typeface="Palatino" pitchFamily="2" charset="77"/>
                <a:cs typeface="Arabic Typesetting" panose="020F0502020204030204" pitchFamily="34" charset="0"/>
              </a:rPr>
              <a:t>2nd </a:t>
            </a:r>
            <a:r>
              <a:rPr lang="pt-PT" sz="1100" dirty="0" err="1">
                <a:latin typeface="Candara" panose="020E0502030303020204" pitchFamily="34" charset="0"/>
                <a:ea typeface="Palatino" pitchFamily="2" charset="77"/>
                <a:cs typeface="Arabic Typesetting" panose="020F0502020204030204" pitchFamily="34" charset="0"/>
              </a:rPr>
              <a:t>Cycle</a:t>
            </a:r>
            <a:r>
              <a:rPr lang="pt-PT" sz="1100" dirty="0">
                <a:latin typeface="Candara" panose="020E0502030303020204" pitchFamily="34" charset="0"/>
                <a:ea typeface="Palatino" pitchFamily="2" charset="77"/>
                <a:cs typeface="Arabic Typesetting" panose="020F0502020204030204" pitchFamily="34" charset="0"/>
              </a:rPr>
              <a:t> </a:t>
            </a:r>
            <a:r>
              <a:rPr lang="pt-PT" sz="1100" dirty="0" err="1">
                <a:latin typeface="Candara" panose="020E0502030303020204" pitchFamily="34" charset="0"/>
                <a:ea typeface="Palatino" pitchFamily="2" charset="77"/>
                <a:cs typeface="Arabic Typesetting" panose="020F0502020204030204" pitchFamily="34" charset="0"/>
              </a:rPr>
              <a:t>Integrated</a:t>
            </a:r>
            <a:r>
              <a:rPr lang="pt-PT" sz="1100" dirty="0">
                <a:latin typeface="Candara" panose="020E0502030303020204" pitchFamily="34" charset="0"/>
                <a:ea typeface="Palatino" pitchFamily="2" charset="77"/>
                <a:cs typeface="Arabic Typesetting" panose="020F0502020204030204" pitchFamily="34" charset="0"/>
              </a:rPr>
              <a:t> Project in</a:t>
            </a:r>
          </a:p>
          <a:p>
            <a:pPr marL="0" lvl="0" indent="0" algn="l" rtl="0">
              <a:lnSpc>
                <a:spcPct val="100000"/>
              </a:lnSpc>
              <a:spcBef>
                <a:spcPts val="0"/>
              </a:spcBef>
              <a:spcAft>
                <a:spcPts val="0"/>
              </a:spcAft>
              <a:buNone/>
            </a:pPr>
            <a:r>
              <a:rPr lang="pt-PT" sz="1400" b="1" dirty="0" err="1">
                <a:solidFill>
                  <a:srgbClr val="994269"/>
                </a:solidFill>
                <a:latin typeface="Candara" panose="020E0502030303020204" pitchFamily="34" charset="0"/>
                <a:ea typeface="Palatino" pitchFamily="2" charset="77"/>
                <a:cs typeface="Arabic Typesetting" panose="020F0502020204030204" pitchFamily="34" charset="0"/>
              </a:rPr>
              <a:t>Biomedical</a:t>
            </a:r>
            <a:r>
              <a:rPr lang="pt-PT" sz="1400" b="1" dirty="0">
                <a:solidFill>
                  <a:srgbClr val="994269"/>
                </a:solidFill>
                <a:latin typeface="Candara" panose="020E0502030303020204" pitchFamily="34" charset="0"/>
                <a:ea typeface="Palatino" pitchFamily="2" charset="77"/>
                <a:cs typeface="Arabic Typesetting" panose="020F0502020204030204" pitchFamily="34" charset="0"/>
              </a:rPr>
              <a:t> </a:t>
            </a:r>
            <a:r>
              <a:rPr lang="pt-PT" sz="1400" b="1" dirty="0" err="1">
                <a:solidFill>
                  <a:srgbClr val="994269"/>
                </a:solidFill>
                <a:latin typeface="Candara" panose="020E0502030303020204" pitchFamily="34" charset="0"/>
                <a:ea typeface="Palatino" pitchFamily="2" charset="77"/>
                <a:cs typeface="Arabic Typesetting" panose="020F0502020204030204" pitchFamily="34" charset="0"/>
              </a:rPr>
              <a:t>Engineering</a:t>
            </a:r>
            <a:endParaRPr lang="pt-PT" sz="1400" b="1" dirty="0">
              <a:solidFill>
                <a:srgbClr val="994269"/>
              </a:solidFill>
              <a:latin typeface="Candara" panose="020E0502030303020204" pitchFamily="34" charset="0"/>
              <a:ea typeface="Palatino" pitchFamily="2" charset="77"/>
              <a:cs typeface="Arabic Typesetting" panose="020F0502020204030204" pitchFamily="34" charset="0"/>
            </a:endParaRPr>
          </a:p>
          <a:p>
            <a:pPr marL="0" lvl="0" indent="0" algn="l" rtl="0">
              <a:lnSpc>
                <a:spcPct val="100000"/>
              </a:lnSpc>
              <a:spcBef>
                <a:spcPts val="0"/>
              </a:spcBef>
              <a:spcAft>
                <a:spcPts val="0"/>
              </a:spcAft>
              <a:buNone/>
            </a:pPr>
            <a:endParaRPr lang="pt-PT" sz="1400" dirty="0">
              <a:latin typeface="Candara" panose="020E0502030303020204" pitchFamily="34" charset="0"/>
              <a:ea typeface="Palatino" pitchFamily="2" charset="77"/>
              <a:cs typeface="Arabic Typesetting" panose="020F0502020204030204" pitchFamily="34" charset="0"/>
            </a:endParaRPr>
          </a:p>
          <a:p>
            <a:pPr marL="757238" lvl="0" indent="-757238" algn="l" rtl="0">
              <a:lnSpc>
                <a:spcPct val="100000"/>
              </a:lnSpc>
              <a:spcBef>
                <a:spcPts val="0"/>
              </a:spcBef>
              <a:spcAft>
                <a:spcPts val="0"/>
              </a:spcAft>
              <a:buNone/>
            </a:pPr>
            <a:r>
              <a:rPr lang="pt-PT" sz="1200" dirty="0">
                <a:latin typeface="Candara" panose="020E0502030303020204" pitchFamily="34" charset="0"/>
                <a:ea typeface="Palatino" pitchFamily="2" charset="77"/>
                <a:cs typeface="Arabic Typesetting" panose="020F0502020204030204" pitchFamily="34" charset="0"/>
              </a:rPr>
              <a:t>Supervisor(s): Prof. Rui Henriques</a:t>
            </a:r>
          </a:p>
          <a:p>
            <a:pPr marL="757238" lvl="0" indent="-757238" algn="l" rtl="0">
              <a:lnSpc>
                <a:spcPct val="100000"/>
              </a:lnSpc>
              <a:spcBef>
                <a:spcPts val="0"/>
              </a:spcBef>
              <a:spcAft>
                <a:spcPts val="0"/>
              </a:spcAft>
              <a:buNone/>
            </a:pPr>
            <a:r>
              <a:rPr lang="pt-PT" sz="1200" dirty="0">
                <a:latin typeface="Candara" panose="020E0502030303020204" pitchFamily="34" charset="0"/>
                <a:ea typeface="Palatino" pitchFamily="2" charset="77"/>
                <a:cs typeface="Arabic Typesetting" panose="020F0502020204030204" pitchFamily="34" charset="0"/>
              </a:rPr>
              <a:t>		Dr. Thomas </a:t>
            </a:r>
            <a:r>
              <a:rPr lang="pt-PT" sz="1200" dirty="0" err="1">
                <a:latin typeface="Candara" panose="020E0502030303020204" pitchFamily="34" charset="0"/>
                <a:ea typeface="Palatino" pitchFamily="2" charset="77"/>
                <a:cs typeface="Arabic Typesetting" panose="020F0502020204030204" pitchFamily="34" charset="0"/>
              </a:rPr>
              <a:t>Distler</a:t>
            </a:r>
            <a:endParaRPr sz="1200" dirty="0">
              <a:latin typeface="Candara" panose="020E0502030303020204" pitchFamily="34" charset="0"/>
              <a:ea typeface="Palatino" pitchFamily="2" charset="77"/>
              <a:cs typeface="Arabic Typesetting" panose="020F0502020204030204" pitchFamily="34" charset="0"/>
            </a:endParaRPr>
          </a:p>
        </p:txBody>
      </p:sp>
      <p:pic>
        <p:nvPicPr>
          <p:cNvPr id="3" name="Picture 2">
            <a:extLst>
              <a:ext uri="{FF2B5EF4-FFF2-40B4-BE49-F238E27FC236}">
                <a16:creationId xmlns:a16="http://schemas.microsoft.com/office/drawing/2014/main" id="{77623A1E-4C4E-7929-FF0E-729AAB28F670}"/>
              </a:ext>
            </a:extLst>
          </p:cNvPr>
          <p:cNvPicPr>
            <a:picLocks noChangeAspect="1"/>
          </p:cNvPicPr>
          <p:nvPr/>
        </p:nvPicPr>
        <p:blipFill>
          <a:blip r:embed="rId3"/>
          <a:stretch>
            <a:fillRect/>
          </a:stretch>
        </p:blipFill>
        <p:spPr>
          <a:xfrm>
            <a:off x="0" y="-232117"/>
            <a:ext cx="2547226" cy="1800000"/>
          </a:xfrm>
          <a:prstGeom prst="rect">
            <a:avLst/>
          </a:prstGeom>
        </p:spPr>
      </p:pic>
      <p:sp>
        <p:nvSpPr>
          <p:cNvPr id="4" name="Google Shape;291;p41">
            <a:extLst>
              <a:ext uri="{FF2B5EF4-FFF2-40B4-BE49-F238E27FC236}">
                <a16:creationId xmlns:a16="http://schemas.microsoft.com/office/drawing/2014/main" id="{3E9DBB23-2AB4-3481-CA3C-D06E4D8EFA32}"/>
              </a:ext>
            </a:extLst>
          </p:cNvPr>
          <p:cNvSpPr txBox="1">
            <a:spLocks/>
          </p:cNvSpPr>
          <p:nvPr/>
        </p:nvSpPr>
        <p:spPr>
          <a:xfrm>
            <a:off x="4159685" y="3009757"/>
            <a:ext cx="3709146" cy="160435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850"/>
              <a:buFont typeface="Commissioner"/>
              <a:buNone/>
              <a:defRPr sz="1550" b="0" i="0" u="none" strike="noStrike" cap="none">
                <a:solidFill>
                  <a:schemeClr val="dk1"/>
                </a:solidFill>
                <a:latin typeface="Commissioner"/>
                <a:ea typeface="Commissioner"/>
                <a:cs typeface="Commissioner"/>
                <a:sym typeface="Commissioner"/>
              </a:defRPr>
            </a:lvl1pPr>
            <a:lvl2pPr marL="914400" marR="0" lvl="1" indent="-317500" algn="l" rtl="0">
              <a:lnSpc>
                <a:spcPct val="115000"/>
              </a:lnSpc>
              <a:spcBef>
                <a:spcPts val="0"/>
              </a:spcBef>
              <a:spcAft>
                <a:spcPts val="0"/>
              </a:spcAft>
              <a:buClr>
                <a:schemeClr val="dk1"/>
              </a:buClr>
              <a:buSzPts val="1850"/>
              <a:buFont typeface="Commissioner"/>
              <a:buNone/>
              <a:defRPr sz="1850" b="0" i="0" u="none" strike="noStrike" cap="none">
                <a:solidFill>
                  <a:schemeClr val="dk1"/>
                </a:solidFill>
                <a:latin typeface="Commissioner"/>
                <a:ea typeface="Commissioner"/>
                <a:cs typeface="Commissioner"/>
                <a:sym typeface="Commissioner"/>
              </a:defRPr>
            </a:lvl2pPr>
            <a:lvl3pPr marL="1371600" marR="0" lvl="2" indent="-317500" algn="l" rtl="0">
              <a:lnSpc>
                <a:spcPct val="115000"/>
              </a:lnSpc>
              <a:spcBef>
                <a:spcPts val="0"/>
              </a:spcBef>
              <a:spcAft>
                <a:spcPts val="0"/>
              </a:spcAft>
              <a:buClr>
                <a:schemeClr val="dk1"/>
              </a:buClr>
              <a:buSzPts val="1850"/>
              <a:buFont typeface="Commissioner"/>
              <a:buNone/>
              <a:defRPr sz="1850" b="0" i="0" u="none" strike="noStrike" cap="none">
                <a:solidFill>
                  <a:schemeClr val="dk1"/>
                </a:solidFill>
                <a:latin typeface="Commissioner"/>
                <a:ea typeface="Commissioner"/>
                <a:cs typeface="Commissioner"/>
                <a:sym typeface="Commissioner"/>
              </a:defRPr>
            </a:lvl3pPr>
            <a:lvl4pPr marL="1828800" marR="0" lvl="3" indent="-317500" algn="l" rtl="0">
              <a:lnSpc>
                <a:spcPct val="115000"/>
              </a:lnSpc>
              <a:spcBef>
                <a:spcPts val="0"/>
              </a:spcBef>
              <a:spcAft>
                <a:spcPts val="0"/>
              </a:spcAft>
              <a:buClr>
                <a:schemeClr val="dk1"/>
              </a:buClr>
              <a:buSzPts val="1850"/>
              <a:buFont typeface="Commissioner"/>
              <a:buNone/>
              <a:defRPr sz="1850" b="0" i="0" u="none" strike="noStrike" cap="none">
                <a:solidFill>
                  <a:schemeClr val="dk1"/>
                </a:solidFill>
                <a:latin typeface="Commissioner"/>
                <a:ea typeface="Commissioner"/>
                <a:cs typeface="Commissioner"/>
                <a:sym typeface="Commissioner"/>
              </a:defRPr>
            </a:lvl4pPr>
            <a:lvl5pPr marL="2286000" marR="0" lvl="4" indent="-317500" algn="l" rtl="0">
              <a:lnSpc>
                <a:spcPct val="115000"/>
              </a:lnSpc>
              <a:spcBef>
                <a:spcPts val="0"/>
              </a:spcBef>
              <a:spcAft>
                <a:spcPts val="0"/>
              </a:spcAft>
              <a:buClr>
                <a:schemeClr val="dk1"/>
              </a:buClr>
              <a:buSzPts val="1850"/>
              <a:buFont typeface="Commissioner"/>
              <a:buNone/>
              <a:defRPr sz="1850" b="0" i="0" u="none" strike="noStrike" cap="none">
                <a:solidFill>
                  <a:schemeClr val="dk1"/>
                </a:solidFill>
                <a:latin typeface="Commissioner"/>
                <a:ea typeface="Commissioner"/>
                <a:cs typeface="Commissioner"/>
                <a:sym typeface="Commissioner"/>
              </a:defRPr>
            </a:lvl5pPr>
            <a:lvl6pPr marL="2743200" marR="0" lvl="5" indent="-317500" algn="l" rtl="0">
              <a:lnSpc>
                <a:spcPct val="115000"/>
              </a:lnSpc>
              <a:spcBef>
                <a:spcPts val="0"/>
              </a:spcBef>
              <a:spcAft>
                <a:spcPts val="0"/>
              </a:spcAft>
              <a:buClr>
                <a:schemeClr val="dk1"/>
              </a:buClr>
              <a:buSzPts val="1850"/>
              <a:buFont typeface="Commissioner"/>
              <a:buNone/>
              <a:defRPr sz="1850" b="0" i="0" u="none" strike="noStrike" cap="none">
                <a:solidFill>
                  <a:schemeClr val="dk1"/>
                </a:solidFill>
                <a:latin typeface="Commissioner"/>
                <a:ea typeface="Commissioner"/>
                <a:cs typeface="Commissioner"/>
                <a:sym typeface="Commissioner"/>
              </a:defRPr>
            </a:lvl6pPr>
            <a:lvl7pPr marL="3200400" marR="0" lvl="6" indent="-317500" algn="l" rtl="0">
              <a:lnSpc>
                <a:spcPct val="115000"/>
              </a:lnSpc>
              <a:spcBef>
                <a:spcPts val="0"/>
              </a:spcBef>
              <a:spcAft>
                <a:spcPts val="0"/>
              </a:spcAft>
              <a:buClr>
                <a:schemeClr val="dk1"/>
              </a:buClr>
              <a:buSzPts val="1850"/>
              <a:buFont typeface="Commissioner"/>
              <a:buNone/>
              <a:defRPr sz="1850" b="0" i="0" u="none" strike="noStrike" cap="none">
                <a:solidFill>
                  <a:schemeClr val="dk1"/>
                </a:solidFill>
                <a:latin typeface="Commissioner"/>
                <a:ea typeface="Commissioner"/>
                <a:cs typeface="Commissioner"/>
                <a:sym typeface="Commissioner"/>
              </a:defRPr>
            </a:lvl7pPr>
            <a:lvl8pPr marL="3657600" marR="0" lvl="7" indent="-317500" algn="l" rtl="0">
              <a:lnSpc>
                <a:spcPct val="115000"/>
              </a:lnSpc>
              <a:spcBef>
                <a:spcPts val="0"/>
              </a:spcBef>
              <a:spcAft>
                <a:spcPts val="0"/>
              </a:spcAft>
              <a:buClr>
                <a:schemeClr val="dk1"/>
              </a:buClr>
              <a:buSzPts val="1850"/>
              <a:buFont typeface="Commissioner"/>
              <a:buNone/>
              <a:defRPr sz="1850" b="0" i="0" u="none" strike="noStrike" cap="none">
                <a:solidFill>
                  <a:schemeClr val="dk1"/>
                </a:solidFill>
                <a:latin typeface="Commissioner"/>
                <a:ea typeface="Commissioner"/>
                <a:cs typeface="Commissioner"/>
                <a:sym typeface="Commissioner"/>
              </a:defRPr>
            </a:lvl8pPr>
            <a:lvl9pPr marL="4114800" marR="0" lvl="8" indent="-317500" algn="l" rtl="0">
              <a:lnSpc>
                <a:spcPct val="115000"/>
              </a:lnSpc>
              <a:spcBef>
                <a:spcPts val="0"/>
              </a:spcBef>
              <a:spcAft>
                <a:spcPts val="0"/>
              </a:spcAft>
              <a:buClr>
                <a:schemeClr val="dk1"/>
              </a:buClr>
              <a:buSzPts val="1850"/>
              <a:buFont typeface="Commissioner"/>
              <a:buNone/>
              <a:defRPr sz="1850" b="0" i="0" u="none" strike="noStrike" cap="none">
                <a:solidFill>
                  <a:schemeClr val="dk1"/>
                </a:solidFill>
                <a:latin typeface="Commissioner"/>
                <a:ea typeface="Commissioner"/>
                <a:cs typeface="Commissioner"/>
                <a:sym typeface="Commissioner"/>
              </a:defRPr>
            </a:lvl9pPr>
          </a:lstStyle>
          <a:p>
            <a:pPr marL="0" indent="0">
              <a:lnSpc>
                <a:spcPct val="100000"/>
              </a:lnSpc>
              <a:spcAft>
                <a:spcPts val="1200"/>
              </a:spcAft>
            </a:pPr>
            <a:r>
              <a:rPr lang="pt-PT" sz="1400" b="1" dirty="0" err="1">
                <a:solidFill>
                  <a:srgbClr val="994269"/>
                </a:solidFill>
                <a:latin typeface="Candara" panose="020E0502030303020204" pitchFamily="34" charset="0"/>
                <a:ea typeface="Palatino" pitchFamily="2" charset="77"/>
              </a:rPr>
              <a:t>Examination</a:t>
            </a:r>
            <a:r>
              <a:rPr lang="pt-PT" sz="1400" b="1" dirty="0">
                <a:solidFill>
                  <a:srgbClr val="994269"/>
                </a:solidFill>
                <a:latin typeface="Candara" panose="020E0502030303020204" pitchFamily="34" charset="0"/>
                <a:ea typeface="Palatino" pitchFamily="2" charset="77"/>
              </a:rPr>
              <a:t> </a:t>
            </a:r>
            <a:r>
              <a:rPr lang="pt-PT" sz="1400" b="1" dirty="0" err="1">
                <a:solidFill>
                  <a:srgbClr val="994269"/>
                </a:solidFill>
                <a:latin typeface="Candara" panose="020E0502030303020204" pitchFamily="34" charset="0"/>
                <a:ea typeface="Palatino" pitchFamily="2" charset="77"/>
              </a:rPr>
              <a:t>Committee</a:t>
            </a:r>
            <a:r>
              <a:rPr lang="pt-PT" sz="1400" b="1" dirty="0">
                <a:solidFill>
                  <a:srgbClr val="994269"/>
                </a:solidFill>
                <a:latin typeface="Candara" panose="020E0502030303020204" pitchFamily="34" charset="0"/>
                <a:ea typeface="Palatino" pitchFamily="2" charset="77"/>
              </a:rPr>
              <a:t>:</a:t>
            </a:r>
          </a:p>
          <a:p>
            <a:pPr marL="893763" indent="-893763">
              <a:lnSpc>
                <a:spcPct val="100000"/>
              </a:lnSpc>
              <a:spcAft>
                <a:spcPts val="600"/>
              </a:spcAft>
            </a:pPr>
            <a:r>
              <a:rPr lang="pt-PT" sz="1200" dirty="0">
                <a:latin typeface="Candara" panose="020E0502030303020204" pitchFamily="34" charset="0"/>
                <a:ea typeface="Palatino" pitchFamily="2" charset="77"/>
              </a:rPr>
              <a:t>Supervisor: Prof. Rui Miguel Carrasqueiro Henriques</a:t>
            </a:r>
          </a:p>
          <a:p>
            <a:pPr marL="0" indent="0">
              <a:lnSpc>
                <a:spcPct val="100000"/>
              </a:lnSpc>
              <a:spcAft>
                <a:spcPts val="600"/>
              </a:spcAft>
            </a:pPr>
            <a:r>
              <a:rPr lang="pt-PT" sz="1200" dirty="0" err="1">
                <a:latin typeface="Candara" panose="020E0502030303020204" pitchFamily="34" charset="0"/>
                <a:ea typeface="Palatino" pitchFamily="2" charset="77"/>
              </a:rPr>
              <a:t>Member</a:t>
            </a:r>
            <a:r>
              <a:rPr lang="pt-PT" sz="1200" dirty="0">
                <a:latin typeface="Candara" panose="020E0502030303020204" pitchFamily="34" charset="0"/>
                <a:ea typeface="Palatino" pitchFamily="2" charset="77"/>
              </a:rPr>
              <a:t> </a:t>
            </a:r>
            <a:r>
              <a:rPr lang="pt-PT" sz="1200" dirty="0" err="1">
                <a:latin typeface="Candara" panose="020E0502030303020204" pitchFamily="34" charset="0"/>
                <a:ea typeface="Palatino" pitchFamily="2" charset="77"/>
              </a:rPr>
              <a:t>of</a:t>
            </a:r>
            <a:r>
              <a:rPr lang="pt-PT" sz="1200" dirty="0">
                <a:latin typeface="Candara" panose="020E0502030303020204" pitchFamily="34" charset="0"/>
                <a:ea typeface="Palatino" pitchFamily="2" charset="77"/>
              </a:rPr>
              <a:t> </a:t>
            </a:r>
            <a:r>
              <a:rPr lang="pt-PT" sz="1200" dirty="0" err="1">
                <a:latin typeface="Candara" panose="020E0502030303020204" pitchFamily="34" charset="0"/>
                <a:ea typeface="Palatino" pitchFamily="2" charset="77"/>
              </a:rPr>
              <a:t>the</a:t>
            </a:r>
            <a:r>
              <a:rPr lang="pt-PT" sz="1200" dirty="0">
                <a:latin typeface="Candara" panose="020E0502030303020204" pitchFamily="34" charset="0"/>
                <a:ea typeface="Palatino" pitchFamily="2" charset="77"/>
              </a:rPr>
              <a:t> </a:t>
            </a:r>
            <a:r>
              <a:rPr lang="pt-PT" sz="1200" dirty="0" err="1">
                <a:latin typeface="Candara" panose="020E0502030303020204" pitchFamily="34" charset="0"/>
                <a:ea typeface="Palatino" pitchFamily="2" charset="77"/>
              </a:rPr>
              <a:t>Committee</a:t>
            </a:r>
            <a:r>
              <a:rPr lang="pt-PT" sz="1200" dirty="0">
                <a:latin typeface="Candara" panose="020E0502030303020204" pitchFamily="34" charset="0"/>
                <a:ea typeface="Palatino" pitchFamily="2" charset="77"/>
              </a:rPr>
              <a:t>: Prof. Daniel Faria</a:t>
            </a:r>
          </a:p>
        </p:txBody>
      </p:sp>
      <p:sp>
        <p:nvSpPr>
          <p:cNvPr id="2" name="Rectangle 1">
            <a:extLst>
              <a:ext uri="{FF2B5EF4-FFF2-40B4-BE49-F238E27FC236}">
                <a16:creationId xmlns:a16="http://schemas.microsoft.com/office/drawing/2014/main" id="{79C1A784-F5EE-1F4D-3B90-6A2CAB64AE1E}"/>
              </a:ext>
            </a:extLst>
          </p:cNvPr>
          <p:cNvSpPr/>
          <p:nvPr/>
        </p:nvSpPr>
        <p:spPr>
          <a:xfrm>
            <a:off x="8286255" y="-10510"/>
            <a:ext cx="868255" cy="5154010"/>
          </a:xfrm>
          <a:prstGeom prst="rect">
            <a:avLst/>
          </a:prstGeom>
          <a:solidFill>
            <a:srgbClr val="994269">
              <a:alpha val="6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5" name="Straight Connector 4">
            <a:extLst>
              <a:ext uri="{FF2B5EF4-FFF2-40B4-BE49-F238E27FC236}">
                <a16:creationId xmlns:a16="http://schemas.microsoft.com/office/drawing/2014/main" id="{DB03EE9D-C841-791E-7CFF-FCFE1B9D0F1B}"/>
              </a:ext>
            </a:extLst>
          </p:cNvPr>
          <p:cNvCxnSpPr>
            <a:cxnSpLocks/>
          </p:cNvCxnSpPr>
          <p:nvPr/>
        </p:nvCxnSpPr>
        <p:spPr>
          <a:xfrm>
            <a:off x="8430513" y="810603"/>
            <a:ext cx="0" cy="4332897"/>
          </a:xfrm>
          <a:prstGeom prst="line">
            <a:avLst/>
          </a:prstGeom>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440927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Shape 506"/>
        <p:cNvGrpSpPr/>
        <p:nvPr/>
      </p:nvGrpSpPr>
      <p:grpSpPr>
        <a:xfrm>
          <a:off x="0" y="0"/>
          <a:ext cx="0" cy="0"/>
          <a:chOff x="0" y="0"/>
          <a:chExt cx="0" cy="0"/>
        </a:xfrm>
      </p:grpSpPr>
      <p:sp>
        <p:nvSpPr>
          <p:cNvPr id="507" name="Google Shape;507;p54"/>
          <p:cNvSpPr txBox="1">
            <a:spLocks noGrp="1"/>
          </p:cNvSpPr>
          <p:nvPr>
            <p:ph type="title"/>
          </p:nvPr>
        </p:nvSpPr>
        <p:spPr>
          <a:xfrm>
            <a:off x="713225" y="470650"/>
            <a:ext cx="7717500" cy="549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latin typeface="Chivo" panose="020B0503030202020804" pitchFamily="34" charset="77"/>
              </a:rPr>
              <a:t>Objectives and Deliverables</a:t>
            </a:r>
            <a:endParaRPr dirty="0">
              <a:latin typeface="Chivo" panose="020B0503030202020804" pitchFamily="34" charset="77"/>
            </a:endParaRPr>
          </a:p>
        </p:txBody>
      </p:sp>
      <p:sp>
        <p:nvSpPr>
          <p:cNvPr id="2" name="Rectangle 1">
            <a:extLst>
              <a:ext uri="{FF2B5EF4-FFF2-40B4-BE49-F238E27FC236}">
                <a16:creationId xmlns:a16="http://schemas.microsoft.com/office/drawing/2014/main" id="{7131950F-FCE0-535F-EDB4-B092E6205871}"/>
              </a:ext>
            </a:extLst>
          </p:cNvPr>
          <p:cNvSpPr/>
          <p:nvPr/>
        </p:nvSpPr>
        <p:spPr>
          <a:xfrm rot="16200000">
            <a:off x="4079286" y="792060"/>
            <a:ext cx="272153" cy="8430728"/>
          </a:xfrm>
          <a:prstGeom prst="rect">
            <a:avLst/>
          </a:prstGeom>
          <a:solidFill>
            <a:srgbClr val="994269">
              <a:alpha val="6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 name="Straight Connector 2">
            <a:extLst>
              <a:ext uri="{FF2B5EF4-FFF2-40B4-BE49-F238E27FC236}">
                <a16:creationId xmlns:a16="http://schemas.microsoft.com/office/drawing/2014/main" id="{2011C110-3324-AF8B-B08A-A36CD08E71CF}"/>
              </a:ext>
            </a:extLst>
          </p:cNvPr>
          <p:cNvCxnSpPr>
            <a:cxnSpLocks/>
          </p:cNvCxnSpPr>
          <p:nvPr/>
        </p:nvCxnSpPr>
        <p:spPr>
          <a:xfrm>
            <a:off x="285750" y="2571750"/>
            <a:ext cx="0" cy="2571750"/>
          </a:xfrm>
          <a:prstGeom prst="line">
            <a:avLst/>
          </a:prstGeom>
          <a:ln/>
        </p:spPr>
        <p:style>
          <a:lnRef idx="1">
            <a:schemeClr val="dk1"/>
          </a:lnRef>
          <a:fillRef idx="0">
            <a:schemeClr val="dk1"/>
          </a:fillRef>
          <a:effectRef idx="0">
            <a:schemeClr val="dk1"/>
          </a:effectRef>
          <a:fontRef idx="minor">
            <a:schemeClr val="tx1"/>
          </a:fontRef>
        </p:style>
      </p:cxnSp>
      <p:pic>
        <p:nvPicPr>
          <p:cNvPr id="26" name="Picture 25">
            <a:extLst>
              <a:ext uri="{FF2B5EF4-FFF2-40B4-BE49-F238E27FC236}">
                <a16:creationId xmlns:a16="http://schemas.microsoft.com/office/drawing/2014/main" id="{35892D3D-8327-9526-523B-6AE3591116FF}"/>
              </a:ext>
            </a:extLst>
          </p:cNvPr>
          <p:cNvPicPr>
            <a:picLocks noChangeAspect="1"/>
          </p:cNvPicPr>
          <p:nvPr/>
        </p:nvPicPr>
        <p:blipFill rotWithShape="1">
          <a:blip r:embed="rId3"/>
          <a:srcRect l="5876" t="7652" r="5876" b="8613"/>
          <a:stretch/>
        </p:blipFill>
        <p:spPr>
          <a:xfrm>
            <a:off x="571503" y="1410427"/>
            <a:ext cx="3071043" cy="3071043"/>
          </a:xfrm>
          <a:prstGeom prst="rect">
            <a:avLst/>
          </a:prstGeom>
        </p:spPr>
      </p:pic>
      <p:sp>
        <p:nvSpPr>
          <p:cNvPr id="27" name="TextBox 26">
            <a:extLst>
              <a:ext uri="{FF2B5EF4-FFF2-40B4-BE49-F238E27FC236}">
                <a16:creationId xmlns:a16="http://schemas.microsoft.com/office/drawing/2014/main" id="{A58CB855-5665-73EB-49BB-E48774A3EC46}"/>
              </a:ext>
            </a:extLst>
          </p:cNvPr>
          <p:cNvSpPr txBox="1"/>
          <p:nvPr/>
        </p:nvSpPr>
        <p:spPr>
          <a:xfrm>
            <a:off x="3928296" y="2368050"/>
            <a:ext cx="4502427" cy="400110"/>
          </a:xfrm>
          <a:prstGeom prst="rect">
            <a:avLst/>
          </a:prstGeom>
          <a:noFill/>
        </p:spPr>
        <p:txBody>
          <a:bodyPr wrap="square" rtlCol="0" anchor="ctr">
            <a:spAutoFit/>
          </a:bodyPr>
          <a:lstStyle/>
          <a:p>
            <a:pPr>
              <a:spcBef>
                <a:spcPts val="600"/>
              </a:spcBef>
              <a:spcAft>
                <a:spcPts val="600"/>
              </a:spcAft>
            </a:pPr>
            <a:r>
              <a:rPr lang="en-GB" sz="2000" b="1" i="1" dirty="0">
                <a:solidFill>
                  <a:srgbClr val="994269"/>
                </a:solidFill>
                <a:latin typeface="Chivo" panose="020B0503030202020804" pitchFamily="34" charset="77"/>
              </a:rPr>
              <a:t>In Silico </a:t>
            </a:r>
            <a:r>
              <a:rPr lang="en-GB" sz="2000" b="1" dirty="0">
                <a:solidFill>
                  <a:srgbClr val="994269"/>
                </a:solidFill>
                <a:latin typeface="Chivo" panose="020B0503030202020804" pitchFamily="34" charset="77"/>
              </a:rPr>
              <a:t>Characterization Pipeline</a:t>
            </a:r>
            <a:endParaRPr lang="en-GB" sz="2000" b="1" i="1" dirty="0">
              <a:solidFill>
                <a:srgbClr val="994269"/>
              </a:solidFill>
              <a:latin typeface="Chivo" panose="020B0503030202020804" pitchFamily="34" charset="77"/>
            </a:endParaRPr>
          </a:p>
        </p:txBody>
      </p:sp>
      <p:sp>
        <p:nvSpPr>
          <p:cNvPr id="28" name="TextBox 27">
            <a:extLst>
              <a:ext uri="{FF2B5EF4-FFF2-40B4-BE49-F238E27FC236}">
                <a16:creationId xmlns:a16="http://schemas.microsoft.com/office/drawing/2014/main" id="{702B2A39-B29F-EBE4-2DF7-3A882701D718}"/>
              </a:ext>
            </a:extLst>
          </p:cNvPr>
          <p:cNvSpPr txBox="1"/>
          <p:nvPr/>
        </p:nvSpPr>
        <p:spPr>
          <a:xfrm>
            <a:off x="3928295" y="2768160"/>
            <a:ext cx="4644197" cy="584775"/>
          </a:xfrm>
          <a:prstGeom prst="rect">
            <a:avLst/>
          </a:prstGeom>
          <a:noFill/>
        </p:spPr>
        <p:txBody>
          <a:bodyPr wrap="square" rtlCol="0">
            <a:spAutoFit/>
          </a:bodyPr>
          <a:lstStyle/>
          <a:p>
            <a:pPr marL="209550">
              <a:spcAft>
                <a:spcPts val="900"/>
              </a:spcAft>
              <a:buClr>
                <a:srgbClr val="994269"/>
              </a:buClr>
              <a:buSzPct val="100000"/>
            </a:pPr>
            <a:r>
              <a:rPr lang="en-GB" sz="1600" dirty="0">
                <a:solidFill>
                  <a:schemeClr val="tx1"/>
                </a:solidFill>
                <a:latin typeface="Candara" panose="020E0502030303020204" pitchFamily="34" charset="0"/>
              </a:rPr>
              <a:t>Quantification, classification, cell-cell interactions,</a:t>
            </a:r>
            <a:r>
              <a:rPr lang="en-GB" sz="1600" i="1" dirty="0">
                <a:solidFill>
                  <a:schemeClr val="tx1"/>
                </a:solidFill>
                <a:latin typeface="Candara" panose="020E0502030303020204" pitchFamily="34" charset="0"/>
              </a:rPr>
              <a:t> in silico </a:t>
            </a:r>
            <a:r>
              <a:rPr lang="en-GB" sz="1600" dirty="0">
                <a:solidFill>
                  <a:schemeClr val="tx1"/>
                </a:solidFill>
                <a:latin typeface="Candara" panose="020E0502030303020204" pitchFamily="34" charset="0"/>
              </a:rPr>
              <a:t>staining</a:t>
            </a:r>
          </a:p>
        </p:txBody>
      </p:sp>
      <p:sp>
        <p:nvSpPr>
          <p:cNvPr id="4" name="TextBox 3">
            <a:extLst>
              <a:ext uri="{FF2B5EF4-FFF2-40B4-BE49-F238E27FC236}">
                <a16:creationId xmlns:a16="http://schemas.microsoft.com/office/drawing/2014/main" id="{B4CB09A6-C4BD-D43E-3DB6-EA1A528BDDE3}"/>
              </a:ext>
            </a:extLst>
          </p:cNvPr>
          <p:cNvSpPr txBox="1"/>
          <p:nvPr/>
        </p:nvSpPr>
        <p:spPr>
          <a:xfrm>
            <a:off x="3928297" y="1413802"/>
            <a:ext cx="4502427" cy="400110"/>
          </a:xfrm>
          <a:prstGeom prst="rect">
            <a:avLst/>
          </a:prstGeom>
          <a:noFill/>
        </p:spPr>
        <p:txBody>
          <a:bodyPr wrap="square" rtlCol="0" anchor="ctr">
            <a:spAutoFit/>
          </a:bodyPr>
          <a:lstStyle/>
          <a:p>
            <a:pPr>
              <a:spcBef>
                <a:spcPts val="600"/>
              </a:spcBef>
              <a:spcAft>
                <a:spcPts val="600"/>
              </a:spcAft>
            </a:pPr>
            <a:r>
              <a:rPr lang="en-GB" sz="2000" b="1" dirty="0">
                <a:solidFill>
                  <a:schemeClr val="bg1">
                    <a:lumMod val="25000"/>
                  </a:schemeClr>
                </a:solidFill>
                <a:latin typeface="Chivo" panose="020B0503030202020804" pitchFamily="34" charset="77"/>
              </a:rPr>
              <a:t>High-throughput</a:t>
            </a:r>
          </a:p>
        </p:txBody>
      </p:sp>
      <p:sp>
        <p:nvSpPr>
          <p:cNvPr id="5" name="TextBox 4">
            <a:extLst>
              <a:ext uri="{FF2B5EF4-FFF2-40B4-BE49-F238E27FC236}">
                <a16:creationId xmlns:a16="http://schemas.microsoft.com/office/drawing/2014/main" id="{08D7EEE1-839E-FAD9-F5E5-B95D26C81FC0}"/>
              </a:ext>
            </a:extLst>
          </p:cNvPr>
          <p:cNvSpPr txBox="1"/>
          <p:nvPr/>
        </p:nvSpPr>
        <p:spPr>
          <a:xfrm>
            <a:off x="3928296" y="1813912"/>
            <a:ext cx="4644197" cy="338554"/>
          </a:xfrm>
          <a:prstGeom prst="rect">
            <a:avLst/>
          </a:prstGeom>
          <a:noFill/>
        </p:spPr>
        <p:txBody>
          <a:bodyPr wrap="square" rtlCol="0">
            <a:spAutoFit/>
          </a:bodyPr>
          <a:lstStyle/>
          <a:p>
            <a:pPr marL="209550">
              <a:spcAft>
                <a:spcPts val="900"/>
              </a:spcAft>
              <a:buClr>
                <a:srgbClr val="994269"/>
              </a:buClr>
              <a:buSzPct val="100000"/>
            </a:pPr>
            <a:r>
              <a:rPr lang="en-GB" sz="1600" dirty="0">
                <a:solidFill>
                  <a:schemeClr val="tx1"/>
                </a:solidFill>
                <a:latin typeface="Candara" panose="020E0502030303020204" pitchFamily="34" charset="0"/>
              </a:rPr>
              <a:t>Confocal microscopy platform</a:t>
            </a:r>
          </a:p>
        </p:txBody>
      </p:sp>
      <p:sp>
        <p:nvSpPr>
          <p:cNvPr id="6" name="TextBox 5">
            <a:extLst>
              <a:ext uri="{FF2B5EF4-FFF2-40B4-BE49-F238E27FC236}">
                <a16:creationId xmlns:a16="http://schemas.microsoft.com/office/drawing/2014/main" id="{762E6646-0F20-D3D7-7960-21F6BE9E5646}"/>
              </a:ext>
            </a:extLst>
          </p:cNvPr>
          <p:cNvSpPr txBox="1"/>
          <p:nvPr/>
        </p:nvSpPr>
        <p:spPr>
          <a:xfrm>
            <a:off x="3928296" y="3506963"/>
            <a:ext cx="4502427" cy="400110"/>
          </a:xfrm>
          <a:prstGeom prst="rect">
            <a:avLst/>
          </a:prstGeom>
          <a:noFill/>
        </p:spPr>
        <p:txBody>
          <a:bodyPr wrap="square" rtlCol="0" anchor="ctr">
            <a:spAutoFit/>
          </a:bodyPr>
          <a:lstStyle/>
          <a:p>
            <a:pPr>
              <a:spcBef>
                <a:spcPts val="600"/>
              </a:spcBef>
              <a:spcAft>
                <a:spcPts val="600"/>
              </a:spcAft>
            </a:pPr>
            <a:r>
              <a:rPr lang="en-GB" sz="2000" b="1" dirty="0">
                <a:solidFill>
                  <a:schemeClr val="bg1">
                    <a:lumMod val="25000"/>
                  </a:schemeClr>
                </a:solidFill>
                <a:latin typeface="Chivo" panose="020B0503030202020804" pitchFamily="34" charset="77"/>
              </a:rPr>
              <a:t>Astrocyte-Neuron Cell Cultures</a:t>
            </a:r>
          </a:p>
        </p:txBody>
      </p:sp>
      <p:sp>
        <p:nvSpPr>
          <p:cNvPr id="7" name="TextBox 6">
            <a:extLst>
              <a:ext uri="{FF2B5EF4-FFF2-40B4-BE49-F238E27FC236}">
                <a16:creationId xmlns:a16="http://schemas.microsoft.com/office/drawing/2014/main" id="{5DC40F62-5C06-5A3C-2B53-DA83AA109919}"/>
              </a:ext>
            </a:extLst>
          </p:cNvPr>
          <p:cNvSpPr txBox="1"/>
          <p:nvPr/>
        </p:nvSpPr>
        <p:spPr>
          <a:xfrm>
            <a:off x="3928295" y="3907073"/>
            <a:ext cx="4644197" cy="584775"/>
          </a:xfrm>
          <a:prstGeom prst="rect">
            <a:avLst/>
          </a:prstGeom>
          <a:noFill/>
        </p:spPr>
        <p:txBody>
          <a:bodyPr wrap="square" rtlCol="0">
            <a:spAutoFit/>
          </a:bodyPr>
          <a:lstStyle/>
          <a:p>
            <a:pPr marL="209550">
              <a:spcAft>
                <a:spcPts val="900"/>
              </a:spcAft>
              <a:buClr>
                <a:srgbClr val="994269"/>
              </a:buClr>
              <a:buSzPct val="100000"/>
            </a:pPr>
            <a:r>
              <a:rPr lang="en-GB" sz="1600" dirty="0">
                <a:solidFill>
                  <a:schemeClr val="tx1"/>
                </a:solidFill>
                <a:latin typeface="Candara" panose="020E0502030303020204" pitchFamily="34" charset="0"/>
              </a:rPr>
              <a:t>Murine-derived astrocytes embedded in 3D hydrogels</a:t>
            </a:r>
          </a:p>
        </p:txBody>
      </p:sp>
      <p:sp>
        <p:nvSpPr>
          <p:cNvPr id="8" name="TextBox 7">
            <a:extLst>
              <a:ext uri="{FF2B5EF4-FFF2-40B4-BE49-F238E27FC236}">
                <a16:creationId xmlns:a16="http://schemas.microsoft.com/office/drawing/2014/main" id="{9190B277-C626-E6CF-3528-6FAAB5596C7B}"/>
              </a:ext>
            </a:extLst>
          </p:cNvPr>
          <p:cNvSpPr txBox="1"/>
          <p:nvPr/>
        </p:nvSpPr>
        <p:spPr>
          <a:xfrm>
            <a:off x="571500" y="4477603"/>
            <a:ext cx="3071041" cy="338554"/>
          </a:xfrm>
          <a:prstGeom prst="rect">
            <a:avLst/>
          </a:prstGeom>
          <a:noFill/>
        </p:spPr>
        <p:txBody>
          <a:bodyPr wrap="square" rtlCol="0">
            <a:spAutoFit/>
          </a:bodyPr>
          <a:lstStyle/>
          <a:p>
            <a:pPr marL="7938" indent="-7938" algn="just"/>
            <a:r>
              <a:rPr lang="en-GB" sz="800" b="1" dirty="0">
                <a:latin typeface="Candara" panose="020E0502030303020204" pitchFamily="34" charset="0"/>
              </a:rPr>
              <a:t>Figure 1. </a:t>
            </a:r>
            <a:r>
              <a:rPr lang="en-GB" sz="800" dirty="0">
                <a:latin typeface="Candara" panose="020E0502030303020204" pitchFamily="34" charset="0"/>
              </a:rPr>
              <a:t>Illustrative maximum projection astrocyte culture image from the dataset provided (image 16).</a:t>
            </a:r>
          </a:p>
        </p:txBody>
      </p:sp>
    </p:spTree>
    <p:extLst>
      <p:ext uri="{BB962C8B-B14F-4D97-AF65-F5344CB8AC3E}">
        <p14:creationId xmlns:p14="http://schemas.microsoft.com/office/powerpoint/2010/main" val="3667057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sp>
        <p:nvSpPr>
          <p:cNvPr id="3" name="Google Shape;307;p43">
            <a:extLst>
              <a:ext uri="{FF2B5EF4-FFF2-40B4-BE49-F238E27FC236}">
                <a16:creationId xmlns:a16="http://schemas.microsoft.com/office/drawing/2014/main" id="{693FA695-6F55-BB4D-80A4-F24A21D8DE77}"/>
              </a:ext>
            </a:extLst>
          </p:cNvPr>
          <p:cNvSpPr/>
          <p:nvPr/>
        </p:nvSpPr>
        <p:spPr>
          <a:xfrm rot="16200000">
            <a:off x="7472100" y="210600"/>
            <a:ext cx="870000" cy="2473800"/>
          </a:xfrm>
          <a:prstGeom prst="rect">
            <a:avLst/>
          </a:prstGeom>
          <a:gradFill flip="none" rotWithShape="1">
            <a:gsLst>
              <a:gs pos="0">
                <a:srgbClr val="994269"/>
              </a:gs>
              <a:gs pos="53000">
                <a:srgbClr val="994269">
                  <a:tint val="44500"/>
                  <a:satMod val="160000"/>
                </a:srgbClr>
              </a:gs>
              <a:gs pos="100000">
                <a:srgbClr val="994269">
                  <a:tint val="23500"/>
                  <a:satMod val="160000"/>
                </a:srgbClr>
              </a:gs>
            </a:gsLst>
            <a:lin ang="16200000" scaled="1"/>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4269"/>
              </a:solidFill>
            </a:endParaRPr>
          </a:p>
        </p:txBody>
      </p:sp>
      <p:cxnSp>
        <p:nvCxnSpPr>
          <p:cNvPr id="397" name="Google Shape;397;p50"/>
          <p:cNvCxnSpPr/>
          <p:nvPr/>
        </p:nvCxnSpPr>
        <p:spPr>
          <a:xfrm rot="10800000">
            <a:off x="8432750" y="0"/>
            <a:ext cx="0" cy="4131000"/>
          </a:xfrm>
          <a:prstGeom prst="straightConnector1">
            <a:avLst/>
          </a:prstGeom>
          <a:noFill/>
          <a:ln w="9525" cap="flat" cmpd="sng">
            <a:solidFill>
              <a:schemeClr val="dk1"/>
            </a:solidFill>
            <a:prstDash val="solid"/>
            <a:round/>
            <a:headEnd type="none" w="med" len="med"/>
            <a:tailEnd type="none" w="med" len="med"/>
          </a:ln>
        </p:spPr>
      </p:cxnSp>
      <p:sp>
        <p:nvSpPr>
          <p:cNvPr id="398" name="Google Shape;398;p50"/>
          <p:cNvSpPr txBox="1">
            <a:spLocks noGrp="1"/>
          </p:cNvSpPr>
          <p:nvPr>
            <p:ph type="title"/>
          </p:nvPr>
        </p:nvSpPr>
        <p:spPr>
          <a:xfrm flipH="1">
            <a:off x="4297686" y="2036300"/>
            <a:ext cx="3334239" cy="1477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latin typeface="Chivo" panose="020B0503030202020804" pitchFamily="34" charset="77"/>
              </a:rPr>
              <a:t>Background</a:t>
            </a:r>
            <a:endParaRPr dirty="0">
              <a:latin typeface="Chivo" panose="020B0503030202020804" pitchFamily="34" charset="77"/>
            </a:endParaRPr>
          </a:p>
        </p:txBody>
      </p:sp>
      <p:sp>
        <p:nvSpPr>
          <p:cNvPr id="399" name="Google Shape;399;p50"/>
          <p:cNvSpPr txBox="1">
            <a:spLocks noGrp="1"/>
          </p:cNvSpPr>
          <p:nvPr>
            <p:ph type="title" idx="2"/>
          </p:nvPr>
        </p:nvSpPr>
        <p:spPr>
          <a:xfrm flipH="1">
            <a:off x="6555825" y="1012500"/>
            <a:ext cx="1076100" cy="8700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latin typeface="Chivo" panose="020B0503030202020804" pitchFamily="34" charset="77"/>
              </a:rPr>
              <a:t>02</a:t>
            </a:r>
            <a:endParaRPr>
              <a:latin typeface="Chivo" panose="020B0503030202020804" pitchFamily="34" charset="77"/>
            </a:endParaRPr>
          </a:p>
        </p:txBody>
      </p:sp>
      <p:sp>
        <p:nvSpPr>
          <p:cNvPr id="400" name="Google Shape;400;p50"/>
          <p:cNvSpPr txBox="1">
            <a:spLocks noGrp="1"/>
          </p:cNvSpPr>
          <p:nvPr>
            <p:ph type="subTitle" idx="1"/>
          </p:nvPr>
        </p:nvSpPr>
        <p:spPr>
          <a:xfrm flipH="1">
            <a:off x="4125686" y="3573275"/>
            <a:ext cx="3506238" cy="697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latin typeface="Candara" panose="020E0502030303020204" pitchFamily="34" charset="0"/>
              </a:rPr>
              <a:t>Machine learning, Deep Learning, Convolutional Neural Networks (CNNs)</a:t>
            </a:r>
            <a:endParaRPr dirty="0">
              <a:latin typeface="Candara" panose="020E0502030303020204" pitchFamily="34" charset="0"/>
            </a:endParaRPr>
          </a:p>
        </p:txBody>
      </p:sp>
      <p:sp>
        <p:nvSpPr>
          <p:cNvPr id="2" name="Rectangle 1">
            <a:extLst>
              <a:ext uri="{FF2B5EF4-FFF2-40B4-BE49-F238E27FC236}">
                <a16:creationId xmlns:a16="http://schemas.microsoft.com/office/drawing/2014/main" id="{DB844622-512B-2E47-8EA3-F2CFE5D7E9FC}"/>
              </a:ext>
            </a:extLst>
          </p:cNvPr>
          <p:cNvSpPr/>
          <p:nvPr/>
        </p:nvSpPr>
        <p:spPr>
          <a:xfrm>
            <a:off x="0" y="0"/>
            <a:ext cx="865160" cy="5143500"/>
          </a:xfrm>
          <a:prstGeom prst="rect">
            <a:avLst/>
          </a:prstGeom>
          <a:solidFill>
            <a:srgbClr val="994269">
              <a:alpha val="6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5" name="Straight Connector 4">
            <a:extLst>
              <a:ext uri="{FF2B5EF4-FFF2-40B4-BE49-F238E27FC236}">
                <a16:creationId xmlns:a16="http://schemas.microsoft.com/office/drawing/2014/main" id="{AABBB26D-2355-0EBE-2DCB-7BE1FC61A30E}"/>
              </a:ext>
            </a:extLst>
          </p:cNvPr>
          <p:cNvCxnSpPr>
            <a:cxnSpLocks/>
          </p:cNvCxnSpPr>
          <p:nvPr/>
        </p:nvCxnSpPr>
        <p:spPr>
          <a:xfrm flipH="1">
            <a:off x="0" y="4877421"/>
            <a:ext cx="4867674" cy="0"/>
          </a:xfrm>
          <a:prstGeom prst="line">
            <a:avLst/>
          </a:prstGeom>
          <a:ln/>
        </p:spPr>
        <p:style>
          <a:lnRef idx="1">
            <a:schemeClr val="dk1"/>
          </a:lnRef>
          <a:fillRef idx="0">
            <a:schemeClr val="dk1"/>
          </a:fillRef>
          <a:effectRef idx="0">
            <a:schemeClr val="dk1"/>
          </a:effectRef>
          <a:fontRef idx="minor">
            <a:schemeClr val="tx1"/>
          </a:fontRef>
        </p:style>
      </p:cxnSp>
      <p:sp>
        <p:nvSpPr>
          <p:cNvPr id="4" name="TextBox 3">
            <a:extLst>
              <a:ext uri="{FF2B5EF4-FFF2-40B4-BE49-F238E27FC236}">
                <a16:creationId xmlns:a16="http://schemas.microsoft.com/office/drawing/2014/main" id="{9B38DDF1-B65A-D185-B339-2AF13A17504D}"/>
              </a:ext>
            </a:extLst>
          </p:cNvPr>
          <p:cNvSpPr txBox="1"/>
          <p:nvPr/>
        </p:nvSpPr>
        <p:spPr>
          <a:xfrm>
            <a:off x="0" y="4835723"/>
            <a:ext cx="9155222" cy="307777"/>
          </a:xfrm>
          <a:prstGeom prst="rect">
            <a:avLst/>
          </a:prstGeom>
          <a:noFill/>
        </p:spPr>
        <p:txBody>
          <a:bodyPr wrap="square" rtlCol="0">
            <a:spAutoFit/>
          </a:bodyPr>
          <a:lstStyle/>
          <a:p>
            <a:pPr algn="ctr"/>
            <a:r>
              <a:rPr lang="en-GB" b="1" dirty="0">
                <a:latin typeface="Chivo" panose="020B0503030202020804" pitchFamily="34" charset="77"/>
              </a:rPr>
              <a:t>6</a:t>
            </a:r>
          </a:p>
        </p:txBody>
      </p:sp>
    </p:spTree>
    <p:extLst>
      <p:ext uri="{BB962C8B-B14F-4D97-AF65-F5344CB8AC3E}">
        <p14:creationId xmlns:p14="http://schemas.microsoft.com/office/powerpoint/2010/main" val="1742391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6" name="Google Shape;356;p48"/>
          <p:cNvSpPr txBox="1">
            <a:spLocks noGrp="1"/>
          </p:cNvSpPr>
          <p:nvPr>
            <p:ph type="title"/>
          </p:nvPr>
        </p:nvSpPr>
        <p:spPr>
          <a:xfrm>
            <a:off x="713225" y="470650"/>
            <a:ext cx="7717500" cy="549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latin typeface="Chivo" panose="020B0503030202020804" pitchFamily="34" charset="77"/>
              </a:rPr>
              <a:t>Artificial Intelligence</a:t>
            </a:r>
            <a:endParaRPr dirty="0">
              <a:latin typeface="Chivo" panose="020B0503030202020804" pitchFamily="34" charset="77"/>
            </a:endParaRPr>
          </a:p>
        </p:txBody>
      </p:sp>
      <p:sp>
        <p:nvSpPr>
          <p:cNvPr id="4" name="Google Shape;349;p47">
            <a:extLst>
              <a:ext uri="{FF2B5EF4-FFF2-40B4-BE49-F238E27FC236}">
                <a16:creationId xmlns:a16="http://schemas.microsoft.com/office/drawing/2014/main" id="{2A0B39D6-E1B9-5D54-0456-C89C7F180380}"/>
              </a:ext>
            </a:extLst>
          </p:cNvPr>
          <p:cNvSpPr txBox="1">
            <a:spLocks/>
          </p:cNvSpPr>
          <p:nvPr/>
        </p:nvSpPr>
        <p:spPr>
          <a:xfrm>
            <a:off x="1106875" y="2178813"/>
            <a:ext cx="3200400" cy="549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2"/>
              </a:buClr>
              <a:buSzPts val="1400"/>
              <a:buFont typeface="Red Hat Display"/>
              <a:buChar char="■"/>
              <a:defRPr sz="1400" b="0" i="0" u="none" strike="noStrike" cap="none">
                <a:solidFill>
                  <a:schemeClr val="dk1"/>
                </a:solidFill>
                <a:latin typeface="Commissioner"/>
                <a:ea typeface="Commissioner"/>
                <a:cs typeface="Commissioner"/>
                <a:sym typeface="Commissioner"/>
              </a:defRPr>
            </a:lvl1pPr>
            <a:lvl2pPr marL="914400" marR="0" lvl="1" indent="-317500" algn="l" rtl="0">
              <a:lnSpc>
                <a:spcPct val="115000"/>
              </a:lnSpc>
              <a:spcBef>
                <a:spcPts val="1600"/>
              </a:spcBef>
              <a:spcAft>
                <a:spcPts val="0"/>
              </a:spcAft>
              <a:buClr>
                <a:srgbClr val="FFFFFF"/>
              </a:buClr>
              <a:buSzPts val="1400"/>
              <a:buFont typeface="Red Hat Display"/>
              <a:buChar char="○"/>
              <a:defRPr sz="1400" b="0" i="0" u="none" strike="noStrike" cap="none">
                <a:solidFill>
                  <a:schemeClr val="dk1"/>
                </a:solidFill>
                <a:latin typeface="Commissioner"/>
                <a:ea typeface="Commissioner"/>
                <a:cs typeface="Commissioner"/>
                <a:sym typeface="Commissioner"/>
              </a:defRPr>
            </a:lvl2pPr>
            <a:lvl3pPr marL="1371600" marR="0" lvl="2" indent="-317500" algn="l" rtl="0">
              <a:lnSpc>
                <a:spcPct val="115000"/>
              </a:lnSpc>
              <a:spcBef>
                <a:spcPts val="1600"/>
              </a:spcBef>
              <a:spcAft>
                <a:spcPts val="0"/>
              </a:spcAft>
              <a:buClr>
                <a:srgbClr val="FFFFFF"/>
              </a:buClr>
              <a:buSzPts val="1400"/>
              <a:buFont typeface="Red Hat Display"/>
              <a:buChar char="■"/>
              <a:defRPr sz="1400" b="0" i="0" u="none" strike="noStrike" cap="none">
                <a:solidFill>
                  <a:schemeClr val="dk1"/>
                </a:solidFill>
                <a:latin typeface="Commissioner"/>
                <a:ea typeface="Commissioner"/>
                <a:cs typeface="Commissioner"/>
                <a:sym typeface="Commissioner"/>
              </a:defRPr>
            </a:lvl3pPr>
            <a:lvl4pPr marL="1828800" marR="0" lvl="3" indent="-317500" algn="l" rtl="0">
              <a:lnSpc>
                <a:spcPct val="115000"/>
              </a:lnSpc>
              <a:spcBef>
                <a:spcPts val="1600"/>
              </a:spcBef>
              <a:spcAft>
                <a:spcPts val="0"/>
              </a:spcAft>
              <a:buClr>
                <a:srgbClr val="FFFFFF"/>
              </a:buClr>
              <a:buSzPts val="1400"/>
              <a:buFont typeface="Red Hat Display"/>
              <a:buChar char="●"/>
              <a:defRPr sz="1400" b="0" i="0" u="none" strike="noStrike" cap="none">
                <a:solidFill>
                  <a:schemeClr val="dk1"/>
                </a:solidFill>
                <a:latin typeface="Commissioner"/>
                <a:ea typeface="Commissioner"/>
                <a:cs typeface="Commissioner"/>
                <a:sym typeface="Commissioner"/>
              </a:defRPr>
            </a:lvl4pPr>
            <a:lvl5pPr marL="2286000" marR="0" lvl="4" indent="-317500" algn="l" rtl="0">
              <a:lnSpc>
                <a:spcPct val="115000"/>
              </a:lnSpc>
              <a:spcBef>
                <a:spcPts val="1600"/>
              </a:spcBef>
              <a:spcAft>
                <a:spcPts val="0"/>
              </a:spcAft>
              <a:buClr>
                <a:srgbClr val="FFFFFF"/>
              </a:buClr>
              <a:buSzPts val="1400"/>
              <a:buFont typeface="Red Hat Display"/>
              <a:buChar char="○"/>
              <a:defRPr sz="1400" b="0" i="0" u="none" strike="noStrike" cap="none">
                <a:solidFill>
                  <a:schemeClr val="dk1"/>
                </a:solidFill>
                <a:latin typeface="Commissioner"/>
                <a:ea typeface="Commissioner"/>
                <a:cs typeface="Commissioner"/>
                <a:sym typeface="Commissioner"/>
              </a:defRPr>
            </a:lvl5pPr>
            <a:lvl6pPr marL="2743200" marR="0" lvl="5" indent="-317500" algn="l" rtl="0">
              <a:lnSpc>
                <a:spcPct val="115000"/>
              </a:lnSpc>
              <a:spcBef>
                <a:spcPts val="1600"/>
              </a:spcBef>
              <a:spcAft>
                <a:spcPts val="0"/>
              </a:spcAft>
              <a:buClr>
                <a:srgbClr val="FFFFFF"/>
              </a:buClr>
              <a:buSzPts val="1400"/>
              <a:buFont typeface="Red Hat Display"/>
              <a:buChar char="■"/>
              <a:defRPr sz="1400" b="0" i="0" u="none" strike="noStrike" cap="none">
                <a:solidFill>
                  <a:schemeClr val="dk1"/>
                </a:solidFill>
                <a:latin typeface="Commissioner"/>
                <a:ea typeface="Commissioner"/>
                <a:cs typeface="Commissioner"/>
                <a:sym typeface="Commissioner"/>
              </a:defRPr>
            </a:lvl6pPr>
            <a:lvl7pPr marL="3200400" marR="0" lvl="6" indent="-317500" algn="l" rtl="0">
              <a:lnSpc>
                <a:spcPct val="115000"/>
              </a:lnSpc>
              <a:spcBef>
                <a:spcPts val="1600"/>
              </a:spcBef>
              <a:spcAft>
                <a:spcPts val="0"/>
              </a:spcAft>
              <a:buClr>
                <a:srgbClr val="FFFFFF"/>
              </a:buClr>
              <a:buSzPts val="1400"/>
              <a:buFont typeface="Red Hat Display"/>
              <a:buChar char="●"/>
              <a:defRPr sz="1400" b="0" i="0" u="none" strike="noStrike" cap="none">
                <a:solidFill>
                  <a:schemeClr val="dk1"/>
                </a:solidFill>
                <a:latin typeface="Commissioner"/>
                <a:ea typeface="Commissioner"/>
                <a:cs typeface="Commissioner"/>
                <a:sym typeface="Commissioner"/>
              </a:defRPr>
            </a:lvl7pPr>
            <a:lvl8pPr marL="3657600" marR="0" lvl="7" indent="-317500" algn="l" rtl="0">
              <a:lnSpc>
                <a:spcPct val="115000"/>
              </a:lnSpc>
              <a:spcBef>
                <a:spcPts val="1600"/>
              </a:spcBef>
              <a:spcAft>
                <a:spcPts val="0"/>
              </a:spcAft>
              <a:buClr>
                <a:srgbClr val="FFFFFF"/>
              </a:buClr>
              <a:buSzPts val="1400"/>
              <a:buFont typeface="Red Hat Display"/>
              <a:buChar char="○"/>
              <a:defRPr sz="1400" b="0" i="0" u="none" strike="noStrike" cap="none">
                <a:solidFill>
                  <a:schemeClr val="dk1"/>
                </a:solidFill>
                <a:latin typeface="Commissioner"/>
                <a:ea typeface="Commissioner"/>
                <a:cs typeface="Commissioner"/>
                <a:sym typeface="Commissioner"/>
              </a:defRPr>
            </a:lvl8pPr>
            <a:lvl9pPr marL="4114800" marR="0" lvl="8" indent="-317500" algn="l" rtl="0">
              <a:lnSpc>
                <a:spcPct val="115000"/>
              </a:lnSpc>
              <a:spcBef>
                <a:spcPts val="1600"/>
              </a:spcBef>
              <a:spcAft>
                <a:spcPts val="1600"/>
              </a:spcAft>
              <a:buClr>
                <a:srgbClr val="FFFFFF"/>
              </a:buClr>
              <a:buSzPts val="1400"/>
              <a:buFont typeface="Red Hat Display"/>
              <a:buChar char="■"/>
              <a:defRPr sz="1400" b="0" i="0" u="none" strike="noStrike" cap="none">
                <a:solidFill>
                  <a:schemeClr val="dk1"/>
                </a:solidFill>
                <a:latin typeface="Commissioner"/>
                <a:ea typeface="Commissioner"/>
                <a:cs typeface="Commissioner"/>
                <a:sym typeface="Commissioner"/>
              </a:defRPr>
            </a:lvl9pPr>
          </a:lstStyle>
          <a:p>
            <a:pPr marL="0" indent="0" algn="ctr">
              <a:lnSpc>
                <a:spcPct val="100000"/>
              </a:lnSpc>
              <a:spcAft>
                <a:spcPts val="1200"/>
              </a:spcAft>
              <a:buFont typeface="Red Hat Display"/>
              <a:buNone/>
            </a:pPr>
            <a:r>
              <a:rPr lang="en-GB" dirty="0">
                <a:latin typeface="Candara" panose="020E0502030303020204" pitchFamily="34" charset="0"/>
              </a:rPr>
              <a:t>Approaches to automatically detect patterns within data.</a:t>
            </a:r>
          </a:p>
          <a:p>
            <a:pPr marL="0" indent="0" algn="ctr">
              <a:buNone/>
            </a:pPr>
            <a:endParaRPr lang="en-GB" dirty="0">
              <a:latin typeface="Candara" panose="020E0502030303020204" pitchFamily="34" charset="0"/>
            </a:endParaRPr>
          </a:p>
        </p:txBody>
      </p:sp>
      <p:sp>
        <p:nvSpPr>
          <p:cNvPr id="5" name="Google Shape;350;p47">
            <a:extLst>
              <a:ext uri="{FF2B5EF4-FFF2-40B4-BE49-F238E27FC236}">
                <a16:creationId xmlns:a16="http://schemas.microsoft.com/office/drawing/2014/main" id="{6FB728C1-F0C6-B7E4-9AC7-00ACCE6CEA7D}"/>
              </a:ext>
            </a:extLst>
          </p:cNvPr>
          <p:cNvSpPr txBox="1">
            <a:spLocks/>
          </p:cNvSpPr>
          <p:nvPr/>
        </p:nvSpPr>
        <p:spPr>
          <a:xfrm>
            <a:off x="4836725" y="2178813"/>
            <a:ext cx="3200400" cy="140735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Aft>
                <a:spcPts val="1200"/>
              </a:spcAft>
            </a:pPr>
            <a:r>
              <a:rPr lang="en-GB" dirty="0">
                <a:latin typeface="Candara" panose="020E0502030303020204" pitchFamily="34" charset="0"/>
              </a:rPr>
              <a:t>Representation-based methods that can automatically uncover data representations necessary for each learning task.</a:t>
            </a:r>
          </a:p>
          <a:p>
            <a:pPr algn="ctr">
              <a:spcAft>
                <a:spcPts val="1200"/>
              </a:spcAft>
            </a:pPr>
            <a:r>
              <a:rPr lang="en-GB" dirty="0">
                <a:latin typeface="Candara" panose="020E0502030303020204" pitchFamily="34" charset="0"/>
              </a:rPr>
              <a:t>Used in more complex data domains.</a:t>
            </a:r>
          </a:p>
          <a:p>
            <a:pPr marL="285750" indent="-285750" algn="ctr">
              <a:spcAft>
                <a:spcPts val="1200"/>
              </a:spcAft>
              <a:buFont typeface="Courier New" panose="02070309020205020404" pitchFamily="49" charset="0"/>
              <a:buChar char="o"/>
            </a:pPr>
            <a:endParaRPr lang="en-GB" dirty="0">
              <a:latin typeface="Candara" panose="020E0502030303020204" pitchFamily="34" charset="0"/>
            </a:endParaRPr>
          </a:p>
        </p:txBody>
      </p:sp>
      <p:sp>
        <p:nvSpPr>
          <p:cNvPr id="6" name="TextBox 5">
            <a:extLst>
              <a:ext uri="{FF2B5EF4-FFF2-40B4-BE49-F238E27FC236}">
                <a16:creationId xmlns:a16="http://schemas.microsoft.com/office/drawing/2014/main" id="{99056BFA-5634-8403-3947-371F1B44D6AE}"/>
              </a:ext>
            </a:extLst>
          </p:cNvPr>
          <p:cNvSpPr txBox="1"/>
          <p:nvPr/>
        </p:nvSpPr>
        <p:spPr>
          <a:xfrm>
            <a:off x="1508071" y="1483428"/>
            <a:ext cx="2398007" cy="707886"/>
          </a:xfrm>
          <a:prstGeom prst="rect">
            <a:avLst/>
          </a:prstGeom>
          <a:noFill/>
        </p:spPr>
        <p:txBody>
          <a:bodyPr wrap="square" rtlCol="0" anchor="ctr">
            <a:spAutoFit/>
          </a:bodyPr>
          <a:lstStyle/>
          <a:p>
            <a:pPr algn="ctr">
              <a:spcBef>
                <a:spcPts val="600"/>
              </a:spcBef>
              <a:spcAft>
                <a:spcPts val="600"/>
              </a:spcAft>
            </a:pPr>
            <a:r>
              <a:rPr lang="en-GB" sz="2000" b="1" dirty="0">
                <a:latin typeface="Chivo" panose="020B0503030202020804" pitchFamily="34" charset="77"/>
              </a:rPr>
              <a:t>Machine Learning (ML)</a:t>
            </a:r>
          </a:p>
        </p:txBody>
      </p:sp>
      <p:sp>
        <p:nvSpPr>
          <p:cNvPr id="7" name="TextBox 6">
            <a:extLst>
              <a:ext uri="{FF2B5EF4-FFF2-40B4-BE49-F238E27FC236}">
                <a16:creationId xmlns:a16="http://schemas.microsoft.com/office/drawing/2014/main" id="{F78B0604-A824-C82C-C478-9C64D023DF43}"/>
              </a:ext>
            </a:extLst>
          </p:cNvPr>
          <p:cNvSpPr txBox="1"/>
          <p:nvPr/>
        </p:nvSpPr>
        <p:spPr>
          <a:xfrm>
            <a:off x="5431543" y="1483428"/>
            <a:ext cx="2010764" cy="707886"/>
          </a:xfrm>
          <a:prstGeom prst="rect">
            <a:avLst/>
          </a:prstGeom>
          <a:noFill/>
        </p:spPr>
        <p:txBody>
          <a:bodyPr wrap="square" rtlCol="0" anchor="ctr">
            <a:spAutoFit/>
          </a:bodyPr>
          <a:lstStyle/>
          <a:p>
            <a:pPr algn="ctr">
              <a:spcBef>
                <a:spcPts val="600"/>
              </a:spcBef>
              <a:spcAft>
                <a:spcPts val="600"/>
              </a:spcAft>
            </a:pPr>
            <a:r>
              <a:rPr lang="en-GB" sz="2000" b="1" dirty="0">
                <a:latin typeface="Chivo" panose="020B0503030202020804" pitchFamily="34" charset="77"/>
              </a:rPr>
              <a:t>Deep Learning (DL)</a:t>
            </a:r>
          </a:p>
        </p:txBody>
      </p:sp>
      <p:sp>
        <p:nvSpPr>
          <p:cNvPr id="8" name="Rectangle 7">
            <a:extLst>
              <a:ext uri="{FF2B5EF4-FFF2-40B4-BE49-F238E27FC236}">
                <a16:creationId xmlns:a16="http://schemas.microsoft.com/office/drawing/2014/main" id="{C0631D0D-1DC3-D21E-D064-2E46118B8A81}"/>
              </a:ext>
            </a:extLst>
          </p:cNvPr>
          <p:cNvSpPr/>
          <p:nvPr/>
        </p:nvSpPr>
        <p:spPr>
          <a:xfrm rot="16200000">
            <a:off x="4435923" y="435422"/>
            <a:ext cx="272153" cy="9144003"/>
          </a:xfrm>
          <a:prstGeom prst="rect">
            <a:avLst/>
          </a:prstGeom>
          <a:solidFill>
            <a:srgbClr val="994269">
              <a:alpha val="6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9" name="Straight Connector 8">
            <a:extLst>
              <a:ext uri="{FF2B5EF4-FFF2-40B4-BE49-F238E27FC236}">
                <a16:creationId xmlns:a16="http://schemas.microsoft.com/office/drawing/2014/main" id="{DD366FCE-888B-F6A5-3104-C1DD79CC2404}"/>
              </a:ext>
            </a:extLst>
          </p:cNvPr>
          <p:cNvCxnSpPr>
            <a:cxnSpLocks/>
          </p:cNvCxnSpPr>
          <p:nvPr/>
        </p:nvCxnSpPr>
        <p:spPr>
          <a:xfrm>
            <a:off x="285750" y="2571750"/>
            <a:ext cx="0" cy="2571750"/>
          </a:xfrm>
          <a:prstGeom prst="line">
            <a:avLst/>
          </a:prstGeom>
          <a:ln/>
        </p:spPr>
        <p:style>
          <a:lnRef idx="1">
            <a:schemeClr val="dk1"/>
          </a:lnRef>
          <a:fillRef idx="0">
            <a:schemeClr val="dk1"/>
          </a:fillRef>
          <a:effectRef idx="0">
            <a:schemeClr val="dk1"/>
          </a:effectRef>
          <a:fontRef idx="minor">
            <a:schemeClr val="tx1"/>
          </a:fontRef>
        </p:style>
      </p:cxnSp>
      <p:sp>
        <p:nvSpPr>
          <p:cNvPr id="11" name="Oval 10">
            <a:extLst>
              <a:ext uri="{FF2B5EF4-FFF2-40B4-BE49-F238E27FC236}">
                <a16:creationId xmlns:a16="http://schemas.microsoft.com/office/drawing/2014/main" id="{5FB2E648-3A94-19C5-2B88-9CC2D626838B}"/>
              </a:ext>
            </a:extLst>
          </p:cNvPr>
          <p:cNvSpPr/>
          <p:nvPr/>
        </p:nvSpPr>
        <p:spPr>
          <a:xfrm>
            <a:off x="843775" y="2993062"/>
            <a:ext cx="3728225" cy="1742383"/>
          </a:xfrm>
          <a:prstGeom prst="ellipse">
            <a:avLst/>
          </a:prstGeom>
          <a:solidFill>
            <a:srgbClr val="994269"/>
          </a:solidFill>
          <a:ln w="12700">
            <a:solidFill>
              <a:srgbClr val="942A5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b="1" dirty="0">
              <a:solidFill>
                <a:schemeClr val="bg1"/>
              </a:solidFill>
              <a:latin typeface="Chivo Light" panose="020B0303030202020804" pitchFamily="34" charset="77"/>
            </a:endParaRPr>
          </a:p>
          <a:p>
            <a:pPr algn="ctr"/>
            <a:endParaRPr lang="en-GB" dirty="0">
              <a:solidFill>
                <a:srgbClr val="942A5D"/>
              </a:solidFill>
            </a:endParaRPr>
          </a:p>
        </p:txBody>
      </p:sp>
      <p:sp>
        <p:nvSpPr>
          <p:cNvPr id="12" name="Oval 11">
            <a:extLst>
              <a:ext uri="{FF2B5EF4-FFF2-40B4-BE49-F238E27FC236}">
                <a16:creationId xmlns:a16="http://schemas.microsoft.com/office/drawing/2014/main" id="{9FAC4B74-88F8-2AB9-3398-FBDA3A11B35E}"/>
              </a:ext>
            </a:extLst>
          </p:cNvPr>
          <p:cNvSpPr/>
          <p:nvPr/>
        </p:nvSpPr>
        <p:spPr>
          <a:xfrm>
            <a:off x="2543175" y="3186704"/>
            <a:ext cx="1901022" cy="1341842"/>
          </a:xfrm>
          <a:prstGeom prst="ellipse">
            <a:avLst/>
          </a:prstGeom>
          <a:solidFill>
            <a:schemeClr val="tx1">
              <a:lumMod val="50000"/>
              <a:lumOff val="50000"/>
            </a:schemeClr>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Oval 13">
            <a:extLst>
              <a:ext uri="{FF2B5EF4-FFF2-40B4-BE49-F238E27FC236}">
                <a16:creationId xmlns:a16="http://schemas.microsoft.com/office/drawing/2014/main" id="{651200E4-BE9A-A75B-44B1-AC22669CC1B7}"/>
              </a:ext>
            </a:extLst>
          </p:cNvPr>
          <p:cNvSpPr/>
          <p:nvPr/>
        </p:nvSpPr>
        <p:spPr>
          <a:xfrm>
            <a:off x="3360180" y="3552533"/>
            <a:ext cx="869774" cy="657225"/>
          </a:xfrm>
          <a:prstGeom prst="ellipse">
            <a:avLst/>
          </a:prstGeom>
          <a:solidFill>
            <a:schemeClr val="bg2">
              <a:lumMod val="75000"/>
              <a:alpha val="95294"/>
            </a:schemeClr>
          </a:solidFill>
          <a:ln w="12700">
            <a:solidFill>
              <a:schemeClr val="bg2">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TextBox 16">
            <a:extLst>
              <a:ext uri="{FF2B5EF4-FFF2-40B4-BE49-F238E27FC236}">
                <a16:creationId xmlns:a16="http://schemas.microsoft.com/office/drawing/2014/main" id="{24B8BA47-C2C2-FD41-59CF-B1681FE36D13}"/>
              </a:ext>
            </a:extLst>
          </p:cNvPr>
          <p:cNvSpPr txBox="1"/>
          <p:nvPr/>
        </p:nvSpPr>
        <p:spPr>
          <a:xfrm>
            <a:off x="1007121" y="3469607"/>
            <a:ext cx="2035558" cy="707886"/>
          </a:xfrm>
          <a:prstGeom prst="rect">
            <a:avLst/>
          </a:prstGeom>
          <a:noFill/>
        </p:spPr>
        <p:txBody>
          <a:bodyPr wrap="square" rtlCol="0">
            <a:spAutoFit/>
          </a:bodyPr>
          <a:lstStyle/>
          <a:p>
            <a:r>
              <a:rPr lang="en-GB" sz="2000" b="1" dirty="0">
                <a:solidFill>
                  <a:schemeClr val="bg1"/>
                </a:solidFill>
                <a:latin typeface="Candara" panose="020E0502030303020204" pitchFamily="34" charset="0"/>
              </a:rPr>
              <a:t>A</a:t>
            </a:r>
            <a:r>
              <a:rPr lang="en-GB" sz="1800" dirty="0">
                <a:solidFill>
                  <a:schemeClr val="bg1"/>
                </a:solidFill>
                <a:latin typeface="Candara" panose="020E0502030303020204" pitchFamily="34" charset="0"/>
              </a:rPr>
              <a:t>rtificial</a:t>
            </a:r>
            <a:r>
              <a:rPr lang="en-GB" sz="2000" b="1" dirty="0">
                <a:solidFill>
                  <a:schemeClr val="bg1"/>
                </a:solidFill>
                <a:latin typeface="Candara" panose="020E0502030303020204" pitchFamily="34" charset="0"/>
              </a:rPr>
              <a:t> I</a:t>
            </a:r>
            <a:r>
              <a:rPr lang="en-GB" sz="1800" dirty="0">
                <a:solidFill>
                  <a:schemeClr val="bg1"/>
                </a:solidFill>
                <a:latin typeface="Candara" panose="020E0502030303020204" pitchFamily="34" charset="0"/>
              </a:rPr>
              <a:t>ntelligence</a:t>
            </a:r>
          </a:p>
        </p:txBody>
      </p:sp>
      <p:sp>
        <p:nvSpPr>
          <p:cNvPr id="18" name="TextBox 17">
            <a:extLst>
              <a:ext uri="{FF2B5EF4-FFF2-40B4-BE49-F238E27FC236}">
                <a16:creationId xmlns:a16="http://schemas.microsoft.com/office/drawing/2014/main" id="{3EAF1536-0ACB-E09F-7073-652144BA6172}"/>
              </a:ext>
            </a:extLst>
          </p:cNvPr>
          <p:cNvSpPr txBox="1"/>
          <p:nvPr/>
        </p:nvSpPr>
        <p:spPr>
          <a:xfrm>
            <a:off x="2680862" y="3664198"/>
            <a:ext cx="631878" cy="400110"/>
          </a:xfrm>
          <a:prstGeom prst="rect">
            <a:avLst/>
          </a:prstGeom>
          <a:noFill/>
        </p:spPr>
        <p:txBody>
          <a:bodyPr wrap="square" rtlCol="0">
            <a:spAutoFit/>
          </a:bodyPr>
          <a:lstStyle/>
          <a:p>
            <a:r>
              <a:rPr lang="en-GB" sz="2000" b="1" dirty="0">
                <a:solidFill>
                  <a:schemeClr val="bg1"/>
                </a:solidFill>
                <a:latin typeface="Candara" panose="020E0502030303020204" pitchFamily="34" charset="0"/>
              </a:rPr>
              <a:t>ML</a:t>
            </a:r>
          </a:p>
        </p:txBody>
      </p:sp>
      <p:sp>
        <p:nvSpPr>
          <p:cNvPr id="19" name="TextBox 18">
            <a:extLst>
              <a:ext uri="{FF2B5EF4-FFF2-40B4-BE49-F238E27FC236}">
                <a16:creationId xmlns:a16="http://schemas.microsoft.com/office/drawing/2014/main" id="{D4288F80-C157-C472-625F-005F6FF23013}"/>
              </a:ext>
            </a:extLst>
          </p:cNvPr>
          <p:cNvSpPr txBox="1"/>
          <p:nvPr/>
        </p:nvSpPr>
        <p:spPr>
          <a:xfrm>
            <a:off x="3560282" y="3664198"/>
            <a:ext cx="631878" cy="400110"/>
          </a:xfrm>
          <a:prstGeom prst="rect">
            <a:avLst/>
          </a:prstGeom>
          <a:noFill/>
        </p:spPr>
        <p:txBody>
          <a:bodyPr wrap="square" rtlCol="0">
            <a:spAutoFit/>
          </a:bodyPr>
          <a:lstStyle/>
          <a:p>
            <a:r>
              <a:rPr lang="en-GB" sz="2000" b="1" dirty="0">
                <a:solidFill>
                  <a:schemeClr val="bg1"/>
                </a:solidFill>
                <a:latin typeface="Candara" panose="020E0502030303020204" pitchFamily="34" charset="0"/>
              </a:rPr>
              <a:t>DL</a:t>
            </a:r>
          </a:p>
        </p:txBody>
      </p:sp>
      <p:sp>
        <p:nvSpPr>
          <p:cNvPr id="2" name="TextBox 1">
            <a:extLst>
              <a:ext uri="{FF2B5EF4-FFF2-40B4-BE49-F238E27FC236}">
                <a16:creationId xmlns:a16="http://schemas.microsoft.com/office/drawing/2014/main" id="{72DCE3DD-77FE-F0D0-BC3B-B11962D0EE3B}"/>
              </a:ext>
            </a:extLst>
          </p:cNvPr>
          <p:cNvSpPr txBox="1"/>
          <p:nvPr/>
        </p:nvSpPr>
        <p:spPr>
          <a:xfrm>
            <a:off x="0" y="4835723"/>
            <a:ext cx="9155222" cy="307777"/>
          </a:xfrm>
          <a:prstGeom prst="rect">
            <a:avLst/>
          </a:prstGeom>
          <a:noFill/>
        </p:spPr>
        <p:txBody>
          <a:bodyPr wrap="square" rtlCol="0">
            <a:spAutoFit/>
          </a:bodyPr>
          <a:lstStyle/>
          <a:p>
            <a:pPr algn="ctr"/>
            <a:r>
              <a:rPr lang="en-GB" b="1" dirty="0">
                <a:latin typeface="Chivo" panose="020B0503030202020804" pitchFamily="34" charset="77"/>
              </a:rPr>
              <a:t>7</a:t>
            </a:r>
          </a:p>
        </p:txBody>
      </p:sp>
      <p:sp>
        <p:nvSpPr>
          <p:cNvPr id="3" name="TextBox 2">
            <a:extLst>
              <a:ext uri="{FF2B5EF4-FFF2-40B4-BE49-F238E27FC236}">
                <a16:creationId xmlns:a16="http://schemas.microsoft.com/office/drawing/2014/main" id="{5330347C-DF9F-BB8F-209B-E0DBB9DCC2A8}"/>
              </a:ext>
            </a:extLst>
          </p:cNvPr>
          <p:cNvSpPr txBox="1"/>
          <p:nvPr/>
        </p:nvSpPr>
        <p:spPr>
          <a:xfrm>
            <a:off x="4571976" y="4447030"/>
            <a:ext cx="1961828" cy="338554"/>
          </a:xfrm>
          <a:prstGeom prst="rect">
            <a:avLst/>
          </a:prstGeom>
          <a:noFill/>
        </p:spPr>
        <p:txBody>
          <a:bodyPr wrap="square" rtlCol="0">
            <a:spAutoFit/>
          </a:bodyPr>
          <a:lstStyle/>
          <a:p>
            <a:pPr marL="7938" indent="-7938" algn="just"/>
            <a:r>
              <a:rPr lang="en-GB" sz="800" b="1" dirty="0">
                <a:latin typeface="Candara" panose="020E0502030303020204" pitchFamily="34" charset="0"/>
              </a:rPr>
              <a:t>Figure 2. </a:t>
            </a:r>
            <a:r>
              <a:rPr lang="en-GB" sz="800" dirty="0">
                <a:latin typeface="Candara" panose="020E0502030303020204" pitchFamily="34" charset="0"/>
              </a:rPr>
              <a:t>Artificial Intelligence, Machine Learning and Deep Learning.</a:t>
            </a:r>
          </a:p>
        </p:txBody>
      </p:sp>
    </p:spTree>
    <p:extLst>
      <p:ext uri="{BB962C8B-B14F-4D97-AF65-F5344CB8AC3E}">
        <p14:creationId xmlns:p14="http://schemas.microsoft.com/office/powerpoint/2010/main" val="2413384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Shape 576"/>
        <p:cNvGrpSpPr/>
        <p:nvPr/>
      </p:nvGrpSpPr>
      <p:grpSpPr>
        <a:xfrm>
          <a:off x="0" y="0"/>
          <a:ext cx="0" cy="0"/>
          <a:chOff x="0" y="0"/>
          <a:chExt cx="0" cy="0"/>
        </a:xfrm>
      </p:grpSpPr>
      <p:sp>
        <p:nvSpPr>
          <p:cNvPr id="7" name="Rectangle 6">
            <a:extLst>
              <a:ext uri="{FF2B5EF4-FFF2-40B4-BE49-F238E27FC236}">
                <a16:creationId xmlns:a16="http://schemas.microsoft.com/office/drawing/2014/main" id="{AC7681A0-00E8-A3B7-E7C8-5B6528D92EAE}"/>
              </a:ext>
            </a:extLst>
          </p:cNvPr>
          <p:cNvSpPr/>
          <p:nvPr/>
        </p:nvSpPr>
        <p:spPr>
          <a:xfrm rot="16200000">
            <a:off x="3441299" y="-2865151"/>
            <a:ext cx="738899" cy="7621503"/>
          </a:xfrm>
          <a:prstGeom prst="rect">
            <a:avLst/>
          </a:prstGeom>
          <a:solidFill>
            <a:srgbClr val="994269">
              <a:alpha val="6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CD010BC4-DE24-C055-90D3-DC234E61B1FE}"/>
              </a:ext>
            </a:extLst>
          </p:cNvPr>
          <p:cNvSpPr/>
          <p:nvPr/>
        </p:nvSpPr>
        <p:spPr>
          <a:xfrm rot="16200000">
            <a:off x="4963802" y="-575341"/>
            <a:ext cx="738899" cy="7621503"/>
          </a:xfrm>
          <a:prstGeom prst="rect">
            <a:avLst/>
          </a:prstGeom>
          <a:solidFill>
            <a:srgbClr val="994269">
              <a:alpha val="6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0" name="Google Shape;580;p61"/>
          <p:cNvSpPr txBox="1">
            <a:spLocks noGrp="1"/>
          </p:cNvSpPr>
          <p:nvPr>
            <p:ph type="subTitle" idx="1"/>
          </p:nvPr>
        </p:nvSpPr>
        <p:spPr>
          <a:xfrm>
            <a:off x="2370900" y="1323206"/>
            <a:ext cx="4402200" cy="400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600" dirty="0">
                <a:latin typeface="Candara" panose="020E0502030303020204" pitchFamily="34" charset="0"/>
              </a:rPr>
              <a:t>Mostly used by predictors</a:t>
            </a:r>
            <a:endParaRPr sz="1600" dirty="0">
              <a:latin typeface="Candara" panose="020E0502030303020204" pitchFamily="34" charset="0"/>
            </a:endParaRPr>
          </a:p>
        </p:txBody>
      </p:sp>
      <p:sp>
        <p:nvSpPr>
          <p:cNvPr id="581" name="Google Shape;581;p61"/>
          <p:cNvSpPr txBox="1">
            <a:spLocks noGrp="1"/>
          </p:cNvSpPr>
          <p:nvPr>
            <p:ph type="title"/>
          </p:nvPr>
        </p:nvSpPr>
        <p:spPr>
          <a:xfrm>
            <a:off x="1946700" y="576150"/>
            <a:ext cx="5250600" cy="738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dirty="0">
                <a:solidFill>
                  <a:schemeClr val="bg1"/>
                </a:solidFill>
                <a:latin typeface="Chivo" panose="020B0503030202020804" pitchFamily="34" charset="77"/>
              </a:rPr>
              <a:t>Supervised Learning</a:t>
            </a:r>
            <a:endParaRPr sz="3200" dirty="0">
              <a:solidFill>
                <a:schemeClr val="bg1"/>
              </a:solidFill>
              <a:latin typeface="Chivo" panose="020B0503030202020804" pitchFamily="34" charset="77"/>
            </a:endParaRPr>
          </a:p>
        </p:txBody>
      </p:sp>
      <p:sp>
        <p:nvSpPr>
          <p:cNvPr id="582" name="Google Shape;582;p61"/>
          <p:cNvSpPr txBox="1">
            <a:spLocks noGrp="1"/>
          </p:cNvSpPr>
          <p:nvPr>
            <p:ph type="subTitle" idx="2"/>
          </p:nvPr>
        </p:nvSpPr>
        <p:spPr>
          <a:xfrm>
            <a:off x="2370900" y="3604860"/>
            <a:ext cx="4402200" cy="400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1600" dirty="0">
                <a:latin typeface="Candara" panose="020E0502030303020204" pitchFamily="34" charset="0"/>
              </a:rPr>
              <a:t>Mostly used by descriptors</a:t>
            </a:r>
          </a:p>
        </p:txBody>
      </p:sp>
      <p:sp>
        <p:nvSpPr>
          <p:cNvPr id="583" name="Google Shape;583;p61"/>
          <p:cNvSpPr txBox="1">
            <a:spLocks noGrp="1"/>
          </p:cNvSpPr>
          <p:nvPr>
            <p:ph type="title" idx="3"/>
          </p:nvPr>
        </p:nvSpPr>
        <p:spPr>
          <a:xfrm>
            <a:off x="1946700" y="2880250"/>
            <a:ext cx="5250600" cy="738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dirty="0">
                <a:solidFill>
                  <a:schemeClr val="bg1"/>
                </a:solidFill>
                <a:latin typeface="Chivo" panose="020B0503030202020804" pitchFamily="34" charset="77"/>
              </a:rPr>
              <a:t>Unsupervised Learning</a:t>
            </a:r>
            <a:endParaRPr sz="3200" dirty="0">
              <a:solidFill>
                <a:schemeClr val="bg1"/>
              </a:solidFill>
              <a:latin typeface="Chivo" panose="020B0503030202020804" pitchFamily="34" charset="77"/>
            </a:endParaRPr>
          </a:p>
        </p:txBody>
      </p:sp>
      <p:grpSp>
        <p:nvGrpSpPr>
          <p:cNvPr id="13" name="Group 12">
            <a:extLst>
              <a:ext uri="{FF2B5EF4-FFF2-40B4-BE49-F238E27FC236}">
                <a16:creationId xmlns:a16="http://schemas.microsoft.com/office/drawing/2014/main" id="{5A3AE5A8-DA0B-B4C8-B7C1-6CBF9592A7D5}"/>
              </a:ext>
            </a:extLst>
          </p:cNvPr>
          <p:cNvGrpSpPr>
            <a:grpSpLocks noChangeAspect="1"/>
          </p:cNvGrpSpPr>
          <p:nvPr/>
        </p:nvGrpSpPr>
        <p:grpSpPr>
          <a:xfrm>
            <a:off x="3646824" y="4034261"/>
            <a:ext cx="1839621" cy="529200"/>
            <a:chOff x="3036189" y="4483616"/>
            <a:chExt cx="2336558" cy="672153"/>
          </a:xfrm>
        </p:grpSpPr>
        <p:pic>
          <p:nvPicPr>
            <p:cNvPr id="11" name="Picture 10">
              <a:extLst>
                <a:ext uri="{FF2B5EF4-FFF2-40B4-BE49-F238E27FC236}">
                  <a16:creationId xmlns:a16="http://schemas.microsoft.com/office/drawing/2014/main" id="{97F9673D-9438-2BFB-D0B7-CC908D3E2133}"/>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9914" b="92241" l="4004" r="95410">
                          <a14:foregroundMark x1="4004" y1="72414" x2="5176" y2="67672"/>
                          <a14:foregroundMark x1="18750" y1="51293" x2="28516" y2="52155"/>
                          <a14:foregroundMark x1="38281" y1="25431" x2="37598" y2="81897"/>
                          <a14:foregroundMark x1="42188" y1="44828" x2="47852" y2="67672"/>
                          <a14:foregroundMark x1="39258" y1="74138" x2="39258" y2="74138"/>
                          <a14:foregroundMark x1="38672" y1="91379" x2="37402" y2="83621"/>
                          <a14:foregroundMark x1="51172" y1="61638" x2="52344" y2="85345"/>
                          <a14:foregroundMark x1="51953" y1="54741" x2="51953" y2="54741"/>
                          <a14:foregroundMark x1="55957" y1="70690" x2="55762" y2="88793"/>
                          <a14:foregroundMark x1="61719" y1="51293" x2="67090" y2="67672"/>
                          <a14:foregroundMark x1="69531" y1="65948" x2="72266" y2="78448"/>
                          <a14:foregroundMark x1="71289" y1="53879" x2="71289" y2="53879"/>
                          <a14:foregroundMark x1="74902" y1="29310" x2="75293" y2="90517"/>
                          <a14:foregroundMark x1="81641" y1="37069" x2="88086" y2="12500"/>
                          <a14:foregroundMark x1="81445" y1="75000" x2="82227" y2="90517"/>
                          <a14:foregroundMark x1="82227" y1="64224" x2="82227" y2="64224"/>
                          <a14:foregroundMark x1="84668" y1="75000" x2="86035" y2="86207"/>
                          <a14:foregroundMark x1="95020" y1="65948" x2="95410" y2="92241"/>
                        </a14:backgroundRemoval>
                      </a14:imgEffect>
                    </a14:imgLayer>
                  </a14:imgProps>
                </a:ext>
              </a:extLst>
            </a:blip>
            <a:srcRect r="44540"/>
            <a:stretch/>
          </p:blipFill>
          <p:spPr>
            <a:xfrm>
              <a:off x="3036189" y="4495885"/>
              <a:ext cx="1615324" cy="659884"/>
            </a:xfrm>
            <a:prstGeom prst="rect">
              <a:avLst/>
            </a:prstGeom>
          </p:spPr>
        </p:pic>
        <p:pic>
          <p:nvPicPr>
            <p:cNvPr id="12" name="Picture 11">
              <a:extLst>
                <a:ext uri="{FF2B5EF4-FFF2-40B4-BE49-F238E27FC236}">
                  <a16:creationId xmlns:a16="http://schemas.microsoft.com/office/drawing/2014/main" id="{16EE6A63-CCDE-138D-1445-AB4CC3378303}"/>
                </a:ext>
              </a:extLst>
            </p:cNvPr>
            <p:cNvPicPr>
              <a:picLocks noChangeAspect="1"/>
            </p:cNvPicPr>
            <p:nvPr/>
          </p:nvPicPr>
          <p:blipFill rotWithShape="1">
            <a:blip r:embed="rId3">
              <a:extLst>
                <a:ext uri="{BEBA8EAE-BF5A-486C-A8C5-ECC9F3942E4B}">
                  <a14:imgProps xmlns:a14="http://schemas.microsoft.com/office/drawing/2010/main">
                    <a14:imgLayer r:embed="rId5">
                      <a14:imgEffect>
                        <a14:backgroundRemoval t="9914" b="92241" l="4004" r="95410">
                          <a14:foregroundMark x1="4004" y1="72414" x2="5176" y2="67672"/>
                          <a14:foregroundMark x1="18750" y1="51293" x2="28516" y2="52155"/>
                          <a14:foregroundMark x1="38281" y1="25431" x2="37598" y2="81897"/>
                          <a14:foregroundMark x1="42188" y1="44828" x2="47852" y2="67672"/>
                          <a14:foregroundMark x1="39258" y1="74138" x2="39258" y2="74138"/>
                          <a14:foregroundMark x1="38672" y1="91379" x2="37402" y2="83621"/>
                          <a14:foregroundMark x1="51172" y1="61638" x2="52344" y2="85345"/>
                          <a14:foregroundMark x1="51953" y1="54741" x2="51953" y2="54741"/>
                          <a14:foregroundMark x1="55957" y1="70690" x2="55762" y2="88793"/>
                          <a14:foregroundMark x1="61719" y1="51293" x2="67090" y2="67672"/>
                          <a14:foregroundMark x1="69531" y1="65948" x2="72266" y2="78448"/>
                          <a14:foregroundMark x1="71289" y1="53879" x2="71289" y2="53879"/>
                          <a14:foregroundMark x1="74902" y1="29310" x2="75293" y2="90517"/>
                          <a14:foregroundMark x1="81641" y1="37069" x2="88086" y2="12500"/>
                          <a14:foregroundMark x1="81445" y1="75000" x2="82227" y2="90517"/>
                          <a14:foregroundMark x1="82227" y1="64224" x2="82227" y2="64224"/>
                          <a14:foregroundMark x1="84668" y1="75000" x2="86035" y2="86207"/>
                          <a14:foregroundMark x1="95020" y1="65948" x2="95410" y2="92241"/>
                        </a14:backgroundRemoval>
                      </a14:imgEffect>
                    </a14:imgLayer>
                  </a14:imgProps>
                </a:ext>
              </a:extLst>
            </a:blip>
            <a:srcRect l="73872"/>
            <a:stretch/>
          </p:blipFill>
          <p:spPr>
            <a:xfrm>
              <a:off x="4611757" y="4483616"/>
              <a:ext cx="760990" cy="659884"/>
            </a:xfrm>
            <a:prstGeom prst="rect">
              <a:avLst/>
            </a:prstGeom>
          </p:spPr>
        </p:pic>
      </p:grpSp>
      <p:grpSp>
        <p:nvGrpSpPr>
          <p:cNvPr id="22" name="Group 21">
            <a:extLst>
              <a:ext uri="{FF2B5EF4-FFF2-40B4-BE49-F238E27FC236}">
                <a16:creationId xmlns:a16="http://schemas.microsoft.com/office/drawing/2014/main" id="{269A4EB2-9A26-260E-75C5-6C6F890689A1}"/>
              </a:ext>
            </a:extLst>
          </p:cNvPr>
          <p:cNvGrpSpPr/>
          <p:nvPr/>
        </p:nvGrpSpPr>
        <p:grpSpPr>
          <a:xfrm>
            <a:off x="2814854" y="1741319"/>
            <a:ext cx="3696236" cy="835126"/>
            <a:chOff x="2814854" y="1741319"/>
            <a:chExt cx="3696236" cy="835126"/>
          </a:xfrm>
        </p:grpSpPr>
        <p:pic>
          <p:nvPicPr>
            <p:cNvPr id="10" name="Picture 9">
              <a:extLst>
                <a:ext uri="{FF2B5EF4-FFF2-40B4-BE49-F238E27FC236}">
                  <a16:creationId xmlns:a16="http://schemas.microsoft.com/office/drawing/2014/main" id="{97B6679C-C3EA-16E7-081E-BA2C9E0CCFFD}"/>
                </a:ext>
              </a:extLst>
            </p:cNvPr>
            <p:cNvPicPr>
              <a:picLocks noChangeAspect="1"/>
            </p:cNvPicPr>
            <p:nvPr/>
          </p:nvPicPr>
          <p:blipFill>
            <a:blip r:embed="rId3">
              <a:extLst>
                <a:ext uri="{BEBA8EAE-BF5A-486C-A8C5-ECC9F3942E4B}">
                  <a14:imgProps xmlns:a14="http://schemas.microsoft.com/office/drawing/2010/main">
                    <a14:imgLayer r:embed="rId6">
                      <a14:imgEffect>
                        <a14:backgroundRemoval t="9914" b="92241" l="4004" r="95410">
                          <a14:foregroundMark x1="4004" y1="72414" x2="5176" y2="67672"/>
                          <a14:foregroundMark x1="18750" y1="51293" x2="28516" y2="52155"/>
                          <a14:foregroundMark x1="38281" y1="25431" x2="37598" y2="81897"/>
                          <a14:foregroundMark x1="42188" y1="44828" x2="47852" y2="67672"/>
                          <a14:foregroundMark x1="39258" y1="74138" x2="39258" y2="74138"/>
                          <a14:foregroundMark x1="38672" y1="91379" x2="37402" y2="83621"/>
                          <a14:foregroundMark x1="51172" y1="61638" x2="52344" y2="85345"/>
                          <a14:foregroundMark x1="51953" y1="54741" x2="51953" y2="54741"/>
                          <a14:foregroundMark x1="55957" y1="70690" x2="55762" y2="88793"/>
                          <a14:foregroundMark x1="61719" y1="51293" x2="67090" y2="67672"/>
                          <a14:foregroundMark x1="69531" y1="65948" x2="72266" y2="78448"/>
                          <a14:foregroundMark x1="71289" y1="53879" x2="71289" y2="53879"/>
                          <a14:foregroundMark x1="74902" y1="29310" x2="75293" y2="90517"/>
                          <a14:foregroundMark x1="81641" y1="37069" x2="88086" y2="12500"/>
                          <a14:foregroundMark x1="81445" y1="75000" x2="82227" y2="90517"/>
                          <a14:foregroundMark x1="82227" y1="64224" x2="82227" y2="64224"/>
                          <a14:foregroundMark x1="84668" y1="75000" x2="86035" y2="86207"/>
                          <a14:foregroundMark x1="95020" y1="65948" x2="95410" y2="92241"/>
                        </a14:backgroundRemoval>
                      </a14:imgEffect>
                    </a14:imgLayer>
                  </a14:imgProps>
                </a:ext>
              </a:extLst>
            </a:blip>
            <a:stretch>
              <a:fillRect/>
            </a:stretch>
          </p:blipFill>
          <p:spPr>
            <a:xfrm>
              <a:off x="3406224" y="1741319"/>
              <a:ext cx="2320822" cy="525810"/>
            </a:xfrm>
            <a:prstGeom prst="rect">
              <a:avLst/>
            </a:prstGeom>
          </p:spPr>
        </p:pic>
        <p:cxnSp>
          <p:nvCxnSpPr>
            <p:cNvPr id="17" name="Elbow Connector 16">
              <a:extLst>
                <a:ext uri="{FF2B5EF4-FFF2-40B4-BE49-F238E27FC236}">
                  <a16:creationId xmlns:a16="http://schemas.microsoft.com/office/drawing/2014/main" id="{1885C7DC-7143-265D-AD8C-1F830A6FBFEB}"/>
                </a:ext>
              </a:extLst>
            </p:cNvPr>
            <p:cNvCxnSpPr>
              <a:cxnSpLocks/>
            </p:cNvCxnSpPr>
            <p:nvPr/>
          </p:nvCxnSpPr>
          <p:spPr>
            <a:xfrm rot="5400000">
              <a:off x="4147381" y="2083246"/>
              <a:ext cx="188460" cy="477982"/>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Elbow Connector 17">
              <a:extLst>
                <a:ext uri="{FF2B5EF4-FFF2-40B4-BE49-F238E27FC236}">
                  <a16:creationId xmlns:a16="http://schemas.microsoft.com/office/drawing/2014/main" id="{EA92FD8B-CEA7-414E-56C9-8D45E156A833}"/>
                </a:ext>
              </a:extLst>
            </p:cNvPr>
            <p:cNvCxnSpPr>
              <a:cxnSpLocks/>
            </p:cNvCxnSpPr>
            <p:nvPr/>
          </p:nvCxnSpPr>
          <p:spPr>
            <a:xfrm rot="16200000" flipH="1">
              <a:off x="5093822" y="2083246"/>
              <a:ext cx="188460" cy="477982"/>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7AAF9A6-3EA4-C13D-D5C6-426654888E6E}"/>
                    </a:ext>
                  </a:extLst>
                </p:cNvPr>
                <p:cNvSpPr txBox="1"/>
                <p:nvPr/>
              </p:nvSpPr>
              <p:spPr>
                <a:xfrm>
                  <a:off x="2814854" y="2253017"/>
                  <a:ext cx="1216295" cy="307777"/>
                </a:xfrm>
                <a:prstGeom prst="rect">
                  <a:avLst/>
                </a:prstGeom>
                <a:noFill/>
              </p:spPr>
              <p:txBody>
                <a:bodyPr wrap="none" rtlCol="0">
                  <a:spAutoFit/>
                </a:bodyPr>
                <a:lstStyle/>
                <a:p>
                  <a:pPr algn="r"/>
                  <a:r>
                    <a:rPr lang="en-GB" dirty="0">
                      <a:latin typeface="Candara" panose="020E0502030303020204" pitchFamily="34" charset="0"/>
                    </a:rPr>
                    <a:t>Observation </a:t>
                  </a:r>
                  <a14:m>
                    <m:oMath xmlns:m="http://schemas.openxmlformats.org/officeDocument/2006/math">
                      <m:r>
                        <a:rPr lang="pt-PT" b="0" i="1" smtClean="0">
                          <a:latin typeface="Cambria Math" panose="02040503050406030204" pitchFamily="18" charset="0"/>
                        </a:rPr>
                        <m:t>𝑖</m:t>
                      </m:r>
                    </m:oMath>
                  </a14:m>
                  <a:endParaRPr lang="en-GB" dirty="0">
                    <a:latin typeface="Candara" panose="020E0502030303020204" pitchFamily="34" charset="0"/>
                  </a:endParaRPr>
                </a:p>
              </p:txBody>
            </p:sp>
          </mc:Choice>
          <mc:Fallback xmlns="">
            <p:sp>
              <p:nvSpPr>
                <p:cNvPr id="19" name="TextBox 18">
                  <a:extLst>
                    <a:ext uri="{FF2B5EF4-FFF2-40B4-BE49-F238E27FC236}">
                      <a16:creationId xmlns:a16="http://schemas.microsoft.com/office/drawing/2014/main" id="{C7AAF9A6-3EA4-C13D-D5C6-426654888E6E}"/>
                    </a:ext>
                  </a:extLst>
                </p:cNvPr>
                <p:cNvSpPr txBox="1">
                  <a:spLocks noRot="1" noChangeAspect="1" noMove="1" noResize="1" noEditPoints="1" noAdjustHandles="1" noChangeArrowheads="1" noChangeShapeType="1" noTextEdit="1"/>
                </p:cNvSpPr>
                <p:nvPr/>
              </p:nvSpPr>
              <p:spPr>
                <a:xfrm>
                  <a:off x="2814854" y="2253017"/>
                  <a:ext cx="1216295" cy="307777"/>
                </a:xfrm>
                <a:prstGeom prst="rect">
                  <a:avLst/>
                </a:prstGeom>
                <a:blipFill>
                  <a:blip r:embed="rId7"/>
                  <a:stretch>
                    <a:fillRect l="-1031" t="-4000" b="-2000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33796531-4801-D680-2FC0-952A17787E7F}"/>
                    </a:ext>
                  </a:extLst>
                </p:cNvPr>
                <p:cNvSpPr txBox="1"/>
                <p:nvPr/>
              </p:nvSpPr>
              <p:spPr>
                <a:xfrm>
                  <a:off x="5427043" y="2268668"/>
                  <a:ext cx="1084047" cy="307777"/>
                </a:xfrm>
                <a:prstGeom prst="rect">
                  <a:avLst/>
                </a:prstGeom>
                <a:noFill/>
              </p:spPr>
              <p:txBody>
                <a:bodyPr wrap="square" rtlCol="0">
                  <a:spAutoFit/>
                </a:bodyPr>
                <a:lstStyle/>
                <a:p>
                  <a:r>
                    <a:rPr lang="en-GB" dirty="0">
                      <a:latin typeface="Candara" panose="020E0502030303020204" pitchFamily="34" charset="0"/>
                    </a:rPr>
                    <a:t>Target </a:t>
                  </a:r>
                  <a14:m>
                    <m:oMath xmlns:m="http://schemas.openxmlformats.org/officeDocument/2006/math">
                      <m:r>
                        <a:rPr lang="pt-PT" b="0" i="1" smtClean="0">
                          <a:latin typeface="Cambria Math" panose="02040503050406030204" pitchFamily="18" charset="0"/>
                        </a:rPr>
                        <m:t>𝑖</m:t>
                      </m:r>
                    </m:oMath>
                  </a14:m>
                  <a:endParaRPr lang="en-GB" dirty="0">
                    <a:latin typeface="Candara" panose="020E0502030303020204" pitchFamily="34" charset="0"/>
                  </a:endParaRPr>
                </a:p>
              </p:txBody>
            </p:sp>
          </mc:Choice>
          <mc:Fallback xmlns="">
            <p:sp>
              <p:nvSpPr>
                <p:cNvPr id="20" name="TextBox 19">
                  <a:extLst>
                    <a:ext uri="{FF2B5EF4-FFF2-40B4-BE49-F238E27FC236}">
                      <a16:creationId xmlns:a16="http://schemas.microsoft.com/office/drawing/2014/main" id="{33796531-4801-D680-2FC0-952A17787E7F}"/>
                    </a:ext>
                  </a:extLst>
                </p:cNvPr>
                <p:cNvSpPr txBox="1">
                  <a:spLocks noRot="1" noChangeAspect="1" noMove="1" noResize="1" noEditPoints="1" noAdjustHandles="1" noChangeArrowheads="1" noChangeShapeType="1" noTextEdit="1"/>
                </p:cNvSpPr>
                <p:nvPr/>
              </p:nvSpPr>
              <p:spPr>
                <a:xfrm>
                  <a:off x="5427043" y="2268668"/>
                  <a:ext cx="1084047" cy="307777"/>
                </a:xfrm>
                <a:prstGeom prst="rect">
                  <a:avLst/>
                </a:prstGeom>
                <a:blipFill>
                  <a:blip r:embed="rId8"/>
                  <a:stretch>
                    <a:fillRect l="-2326" t="-3846" b="-15385"/>
                  </a:stretch>
                </a:blipFill>
              </p:spPr>
              <p:txBody>
                <a:bodyPr/>
                <a:lstStyle/>
                <a:p>
                  <a:r>
                    <a:rPr lang="en-GB">
                      <a:noFill/>
                    </a:rPr>
                    <a:t> </a:t>
                  </a:r>
                </a:p>
              </p:txBody>
            </p:sp>
          </mc:Fallback>
        </mc:AlternateContent>
      </p:grpSp>
      <p:sp>
        <p:nvSpPr>
          <p:cNvPr id="25" name="Google Shape;581;p61">
            <a:extLst>
              <a:ext uri="{FF2B5EF4-FFF2-40B4-BE49-F238E27FC236}">
                <a16:creationId xmlns:a16="http://schemas.microsoft.com/office/drawing/2014/main" id="{F2ECC89F-6C0E-336E-21A2-BACE14ABD9C1}"/>
              </a:ext>
            </a:extLst>
          </p:cNvPr>
          <p:cNvSpPr txBox="1">
            <a:spLocks/>
          </p:cNvSpPr>
          <p:nvPr/>
        </p:nvSpPr>
        <p:spPr>
          <a:xfrm>
            <a:off x="1946700" y="589699"/>
            <a:ext cx="5250600" cy="738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Golos Text"/>
              <a:buNone/>
              <a:defRPr sz="3600" b="0" i="0" u="none" strike="noStrike" cap="none">
                <a:solidFill>
                  <a:schemeClr val="dk1"/>
                </a:solidFill>
                <a:latin typeface="Golos Text"/>
                <a:ea typeface="Golos Text"/>
                <a:cs typeface="Golos Text"/>
                <a:sym typeface="Golos Text"/>
              </a:defRPr>
            </a:lvl1pPr>
            <a:lvl2pPr marR="0" lvl="1" algn="ctr" rtl="0">
              <a:lnSpc>
                <a:spcPct val="100000"/>
              </a:lnSpc>
              <a:spcBef>
                <a:spcPts val="0"/>
              </a:spcBef>
              <a:spcAft>
                <a:spcPts val="0"/>
              </a:spcAft>
              <a:buClr>
                <a:schemeClr val="dk1"/>
              </a:buClr>
              <a:buSzPts val="6000"/>
              <a:buFont typeface="Golos Text"/>
              <a:buNone/>
              <a:defRPr sz="6000" b="0" i="0" u="none" strike="noStrike" cap="none">
                <a:solidFill>
                  <a:schemeClr val="dk1"/>
                </a:solidFill>
                <a:latin typeface="Golos Text"/>
                <a:ea typeface="Golos Text"/>
                <a:cs typeface="Golos Text"/>
                <a:sym typeface="Golos Text"/>
              </a:defRPr>
            </a:lvl2pPr>
            <a:lvl3pPr marR="0" lvl="2" algn="ctr" rtl="0">
              <a:lnSpc>
                <a:spcPct val="100000"/>
              </a:lnSpc>
              <a:spcBef>
                <a:spcPts val="0"/>
              </a:spcBef>
              <a:spcAft>
                <a:spcPts val="0"/>
              </a:spcAft>
              <a:buClr>
                <a:schemeClr val="dk1"/>
              </a:buClr>
              <a:buSzPts val="6000"/>
              <a:buFont typeface="Golos Text"/>
              <a:buNone/>
              <a:defRPr sz="6000" b="0" i="0" u="none" strike="noStrike" cap="none">
                <a:solidFill>
                  <a:schemeClr val="dk1"/>
                </a:solidFill>
                <a:latin typeface="Golos Text"/>
                <a:ea typeface="Golos Text"/>
                <a:cs typeface="Golos Text"/>
                <a:sym typeface="Golos Text"/>
              </a:defRPr>
            </a:lvl3pPr>
            <a:lvl4pPr marR="0" lvl="3" algn="ctr" rtl="0">
              <a:lnSpc>
                <a:spcPct val="100000"/>
              </a:lnSpc>
              <a:spcBef>
                <a:spcPts val="0"/>
              </a:spcBef>
              <a:spcAft>
                <a:spcPts val="0"/>
              </a:spcAft>
              <a:buClr>
                <a:schemeClr val="dk1"/>
              </a:buClr>
              <a:buSzPts val="6000"/>
              <a:buFont typeface="Golos Text"/>
              <a:buNone/>
              <a:defRPr sz="6000" b="0" i="0" u="none" strike="noStrike" cap="none">
                <a:solidFill>
                  <a:schemeClr val="dk1"/>
                </a:solidFill>
                <a:latin typeface="Golos Text"/>
                <a:ea typeface="Golos Text"/>
                <a:cs typeface="Golos Text"/>
                <a:sym typeface="Golos Text"/>
              </a:defRPr>
            </a:lvl4pPr>
            <a:lvl5pPr marR="0" lvl="4" algn="ctr" rtl="0">
              <a:lnSpc>
                <a:spcPct val="100000"/>
              </a:lnSpc>
              <a:spcBef>
                <a:spcPts val="0"/>
              </a:spcBef>
              <a:spcAft>
                <a:spcPts val="0"/>
              </a:spcAft>
              <a:buClr>
                <a:schemeClr val="dk1"/>
              </a:buClr>
              <a:buSzPts val="6000"/>
              <a:buFont typeface="Golos Text"/>
              <a:buNone/>
              <a:defRPr sz="6000" b="0" i="0" u="none" strike="noStrike" cap="none">
                <a:solidFill>
                  <a:schemeClr val="dk1"/>
                </a:solidFill>
                <a:latin typeface="Golos Text"/>
                <a:ea typeface="Golos Text"/>
                <a:cs typeface="Golos Text"/>
                <a:sym typeface="Golos Text"/>
              </a:defRPr>
            </a:lvl5pPr>
            <a:lvl6pPr marR="0" lvl="5" algn="ctr" rtl="0">
              <a:lnSpc>
                <a:spcPct val="100000"/>
              </a:lnSpc>
              <a:spcBef>
                <a:spcPts val="0"/>
              </a:spcBef>
              <a:spcAft>
                <a:spcPts val="0"/>
              </a:spcAft>
              <a:buClr>
                <a:schemeClr val="dk1"/>
              </a:buClr>
              <a:buSzPts val="6000"/>
              <a:buFont typeface="Golos Text"/>
              <a:buNone/>
              <a:defRPr sz="6000" b="0" i="0" u="none" strike="noStrike" cap="none">
                <a:solidFill>
                  <a:schemeClr val="dk1"/>
                </a:solidFill>
                <a:latin typeface="Golos Text"/>
                <a:ea typeface="Golos Text"/>
                <a:cs typeface="Golos Text"/>
                <a:sym typeface="Golos Text"/>
              </a:defRPr>
            </a:lvl6pPr>
            <a:lvl7pPr marR="0" lvl="6" algn="ctr" rtl="0">
              <a:lnSpc>
                <a:spcPct val="100000"/>
              </a:lnSpc>
              <a:spcBef>
                <a:spcPts val="0"/>
              </a:spcBef>
              <a:spcAft>
                <a:spcPts val="0"/>
              </a:spcAft>
              <a:buClr>
                <a:schemeClr val="dk1"/>
              </a:buClr>
              <a:buSzPts val="6000"/>
              <a:buFont typeface="Golos Text"/>
              <a:buNone/>
              <a:defRPr sz="6000" b="0" i="0" u="none" strike="noStrike" cap="none">
                <a:solidFill>
                  <a:schemeClr val="dk1"/>
                </a:solidFill>
                <a:latin typeface="Golos Text"/>
                <a:ea typeface="Golos Text"/>
                <a:cs typeface="Golos Text"/>
                <a:sym typeface="Golos Text"/>
              </a:defRPr>
            </a:lvl7pPr>
            <a:lvl8pPr marR="0" lvl="7" algn="ctr" rtl="0">
              <a:lnSpc>
                <a:spcPct val="100000"/>
              </a:lnSpc>
              <a:spcBef>
                <a:spcPts val="0"/>
              </a:spcBef>
              <a:spcAft>
                <a:spcPts val="0"/>
              </a:spcAft>
              <a:buClr>
                <a:schemeClr val="dk1"/>
              </a:buClr>
              <a:buSzPts val="6000"/>
              <a:buFont typeface="Golos Text"/>
              <a:buNone/>
              <a:defRPr sz="6000" b="0" i="0" u="none" strike="noStrike" cap="none">
                <a:solidFill>
                  <a:schemeClr val="dk1"/>
                </a:solidFill>
                <a:latin typeface="Golos Text"/>
                <a:ea typeface="Golos Text"/>
                <a:cs typeface="Golos Text"/>
                <a:sym typeface="Golos Text"/>
              </a:defRPr>
            </a:lvl8pPr>
            <a:lvl9pPr marR="0" lvl="8" algn="ctr" rtl="0">
              <a:lnSpc>
                <a:spcPct val="100000"/>
              </a:lnSpc>
              <a:spcBef>
                <a:spcPts val="0"/>
              </a:spcBef>
              <a:spcAft>
                <a:spcPts val="0"/>
              </a:spcAft>
              <a:buClr>
                <a:schemeClr val="dk1"/>
              </a:buClr>
              <a:buSzPts val="6000"/>
              <a:buFont typeface="Golos Text"/>
              <a:buNone/>
              <a:defRPr sz="6000" b="0" i="0" u="none" strike="noStrike" cap="none">
                <a:solidFill>
                  <a:schemeClr val="dk1"/>
                </a:solidFill>
                <a:latin typeface="Golos Text"/>
                <a:ea typeface="Golos Text"/>
                <a:cs typeface="Golos Text"/>
                <a:sym typeface="Golos Text"/>
              </a:defRPr>
            </a:lvl9pPr>
          </a:lstStyle>
          <a:p>
            <a:r>
              <a:rPr lang="en-GB" sz="3200" dirty="0">
                <a:solidFill>
                  <a:schemeClr val="bg1"/>
                </a:solidFill>
                <a:latin typeface="Chivo" panose="020B0503030202020804" pitchFamily="34" charset="77"/>
              </a:rPr>
              <a:t>Classification problem</a:t>
            </a:r>
          </a:p>
        </p:txBody>
      </p:sp>
      <p:sp>
        <p:nvSpPr>
          <p:cNvPr id="26" name="Google Shape;583;p61">
            <a:extLst>
              <a:ext uri="{FF2B5EF4-FFF2-40B4-BE49-F238E27FC236}">
                <a16:creationId xmlns:a16="http://schemas.microsoft.com/office/drawing/2014/main" id="{224E6776-0F3C-58FF-A598-F1D1260E9D2A}"/>
              </a:ext>
            </a:extLst>
          </p:cNvPr>
          <p:cNvSpPr txBox="1">
            <a:spLocks/>
          </p:cNvSpPr>
          <p:nvPr/>
        </p:nvSpPr>
        <p:spPr>
          <a:xfrm>
            <a:off x="1946700" y="2893799"/>
            <a:ext cx="5250600" cy="738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Golos Text"/>
              <a:buNone/>
              <a:defRPr sz="3600" b="0" i="0" u="none" strike="noStrike" cap="none">
                <a:solidFill>
                  <a:schemeClr val="dk1"/>
                </a:solidFill>
                <a:latin typeface="Golos Text"/>
                <a:ea typeface="Golos Text"/>
                <a:cs typeface="Golos Text"/>
                <a:sym typeface="Golos Text"/>
              </a:defRPr>
            </a:lvl1pPr>
            <a:lvl2pPr marR="0" lvl="1" algn="ctr" rtl="0">
              <a:lnSpc>
                <a:spcPct val="100000"/>
              </a:lnSpc>
              <a:spcBef>
                <a:spcPts val="0"/>
              </a:spcBef>
              <a:spcAft>
                <a:spcPts val="0"/>
              </a:spcAft>
              <a:buClr>
                <a:schemeClr val="dk1"/>
              </a:buClr>
              <a:buSzPts val="6000"/>
              <a:buFont typeface="Golos Text"/>
              <a:buNone/>
              <a:defRPr sz="6000" b="0" i="0" u="none" strike="noStrike" cap="none">
                <a:solidFill>
                  <a:schemeClr val="dk1"/>
                </a:solidFill>
                <a:latin typeface="Golos Text"/>
                <a:ea typeface="Golos Text"/>
                <a:cs typeface="Golos Text"/>
                <a:sym typeface="Golos Text"/>
              </a:defRPr>
            </a:lvl2pPr>
            <a:lvl3pPr marR="0" lvl="2" algn="ctr" rtl="0">
              <a:lnSpc>
                <a:spcPct val="100000"/>
              </a:lnSpc>
              <a:spcBef>
                <a:spcPts val="0"/>
              </a:spcBef>
              <a:spcAft>
                <a:spcPts val="0"/>
              </a:spcAft>
              <a:buClr>
                <a:schemeClr val="dk1"/>
              </a:buClr>
              <a:buSzPts val="6000"/>
              <a:buFont typeface="Golos Text"/>
              <a:buNone/>
              <a:defRPr sz="6000" b="0" i="0" u="none" strike="noStrike" cap="none">
                <a:solidFill>
                  <a:schemeClr val="dk1"/>
                </a:solidFill>
                <a:latin typeface="Golos Text"/>
                <a:ea typeface="Golos Text"/>
                <a:cs typeface="Golos Text"/>
                <a:sym typeface="Golos Text"/>
              </a:defRPr>
            </a:lvl3pPr>
            <a:lvl4pPr marR="0" lvl="3" algn="ctr" rtl="0">
              <a:lnSpc>
                <a:spcPct val="100000"/>
              </a:lnSpc>
              <a:spcBef>
                <a:spcPts val="0"/>
              </a:spcBef>
              <a:spcAft>
                <a:spcPts val="0"/>
              </a:spcAft>
              <a:buClr>
                <a:schemeClr val="dk1"/>
              </a:buClr>
              <a:buSzPts val="6000"/>
              <a:buFont typeface="Golos Text"/>
              <a:buNone/>
              <a:defRPr sz="6000" b="0" i="0" u="none" strike="noStrike" cap="none">
                <a:solidFill>
                  <a:schemeClr val="dk1"/>
                </a:solidFill>
                <a:latin typeface="Golos Text"/>
                <a:ea typeface="Golos Text"/>
                <a:cs typeface="Golos Text"/>
                <a:sym typeface="Golos Text"/>
              </a:defRPr>
            </a:lvl4pPr>
            <a:lvl5pPr marR="0" lvl="4" algn="ctr" rtl="0">
              <a:lnSpc>
                <a:spcPct val="100000"/>
              </a:lnSpc>
              <a:spcBef>
                <a:spcPts val="0"/>
              </a:spcBef>
              <a:spcAft>
                <a:spcPts val="0"/>
              </a:spcAft>
              <a:buClr>
                <a:schemeClr val="dk1"/>
              </a:buClr>
              <a:buSzPts val="6000"/>
              <a:buFont typeface="Golos Text"/>
              <a:buNone/>
              <a:defRPr sz="6000" b="0" i="0" u="none" strike="noStrike" cap="none">
                <a:solidFill>
                  <a:schemeClr val="dk1"/>
                </a:solidFill>
                <a:latin typeface="Golos Text"/>
                <a:ea typeface="Golos Text"/>
                <a:cs typeface="Golos Text"/>
                <a:sym typeface="Golos Text"/>
              </a:defRPr>
            </a:lvl5pPr>
            <a:lvl6pPr marR="0" lvl="5" algn="ctr" rtl="0">
              <a:lnSpc>
                <a:spcPct val="100000"/>
              </a:lnSpc>
              <a:spcBef>
                <a:spcPts val="0"/>
              </a:spcBef>
              <a:spcAft>
                <a:spcPts val="0"/>
              </a:spcAft>
              <a:buClr>
                <a:schemeClr val="dk1"/>
              </a:buClr>
              <a:buSzPts val="6000"/>
              <a:buFont typeface="Golos Text"/>
              <a:buNone/>
              <a:defRPr sz="6000" b="0" i="0" u="none" strike="noStrike" cap="none">
                <a:solidFill>
                  <a:schemeClr val="dk1"/>
                </a:solidFill>
                <a:latin typeface="Golos Text"/>
                <a:ea typeface="Golos Text"/>
                <a:cs typeface="Golos Text"/>
                <a:sym typeface="Golos Text"/>
              </a:defRPr>
            </a:lvl6pPr>
            <a:lvl7pPr marR="0" lvl="6" algn="ctr" rtl="0">
              <a:lnSpc>
                <a:spcPct val="100000"/>
              </a:lnSpc>
              <a:spcBef>
                <a:spcPts val="0"/>
              </a:spcBef>
              <a:spcAft>
                <a:spcPts val="0"/>
              </a:spcAft>
              <a:buClr>
                <a:schemeClr val="dk1"/>
              </a:buClr>
              <a:buSzPts val="6000"/>
              <a:buFont typeface="Golos Text"/>
              <a:buNone/>
              <a:defRPr sz="6000" b="0" i="0" u="none" strike="noStrike" cap="none">
                <a:solidFill>
                  <a:schemeClr val="dk1"/>
                </a:solidFill>
                <a:latin typeface="Golos Text"/>
                <a:ea typeface="Golos Text"/>
                <a:cs typeface="Golos Text"/>
                <a:sym typeface="Golos Text"/>
              </a:defRPr>
            </a:lvl7pPr>
            <a:lvl8pPr marR="0" lvl="7" algn="ctr" rtl="0">
              <a:lnSpc>
                <a:spcPct val="100000"/>
              </a:lnSpc>
              <a:spcBef>
                <a:spcPts val="0"/>
              </a:spcBef>
              <a:spcAft>
                <a:spcPts val="0"/>
              </a:spcAft>
              <a:buClr>
                <a:schemeClr val="dk1"/>
              </a:buClr>
              <a:buSzPts val="6000"/>
              <a:buFont typeface="Golos Text"/>
              <a:buNone/>
              <a:defRPr sz="6000" b="0" i="0" u="none" strike="noStrike" cap="none">
                <a:solidFill>
                  <a:schemeClr val="dk1"/>
                </a:solidFill>
                <a:latin typeface="Golos Text"/>
                <a:ea typeface="Golos Text"/>
                <a:cs typeface="Golos Text"/>
                <a:sym typeface="Golos Text"/>
              </a:defRPr>
            </a:lvl8pPr>
            <a:lvl9pPr marR="0" lvl="8" algn="ctr" rtl="0">
              <a:lnSpc>
                <a:spcPct val="100000"/>
              </a:lnSpc>
              <a:spcBef>
                <a:spcPts val="0"/>
              </a:spcBef>
              <a:spcAft>
                <a:spcPts val="0"/>
              </a:spcAft>
              <a:buClr>
                <a:schemeClr val="dk1"/>
              </a:buClr>
              <a:buSzPts val="6000"/>
              <a:buFont typeface="Golos Text"/>
              <a:buNone/>
              <a:defRPr sz="6000" b="0" i="0" u="none" strike="noStrike" cap="none">
                <a:solidFill>
                  <a:schemeClr val="dk1"/>
                </a:solidFill>
                <a:latin typeface="Golos Text"/>
                <a:ea typeface="Golos Text"/>
                <a:cs typeface="Golos Text"/>
                <a:sym typeface="Golos Text"/>
              </a:defRPr>
            </a:lvl9pPr>
          </a:lstStyle>
          <a:p>
            <a:r>
              <a:rPr lang="en-GB" sz="3200" dirty="0">
                <a:solidFill>
                  <a:schemeClr val="bg1"/>
                </a:solidFill>
                <a:latin typeface="Chivo" panose="020B0503030202020804" pitchFamily="34" charset="77"/>
              </a:rPr>
              <a:t>Regression problem</a:t>
            </a:r>
          </a:p>
        </p:txBody>
      </p:sp>
      <p:sp>
        <p:nvSpPr>
          <p:cNvPr id="27" name="Google Shape;580;p61">
            <a:extLst>
              <a:ext uri="{FF2B5EF4-FFF2-40B4-BE49-F238E27FC236}">
                <a16:creationId xmlns:a16="http://schemas.microsoft.com/office/drawing/2014/main" id="{CA99BA40-1F4D-C503-5BB3-079FCDCADD83}"/>
              </a:ext>
            </a:extLst>
          </p:cNvPr>
          <p:cNvSpPr txBox="1">
            <a:spLocks/>
          </p:cNvSpPr>
          <p:nvPr/>
        </p:nvSpPr>
        <p:spPr>
          <a:xfrm>
            <a:off x="2370900" y="1323206"/>
            <a:ext cx="4402200" cy="400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Commissioner"/>
              <a:buNone/>
              <a:defRPr sz="1400" b="0" i="0" u="none" strike="noStrike" cap="none">
                <a:solidFill>
                  <a:schemeClr val="dk1"/>
                </a:solidFill>
                <a:latin typeface="Commissioner"/>
                <a:ea typeface="Commissioner"/>
                <a:cs typeface="Commissioner"/>
                <a:sym typeface="Commissioner"/>
              </a:defRPr>
            </a:lvl1pPr>
            <a:lvl2pPr marL="914400" marR="0" lvl="1" indent="-317500" algn="ctr" rtl="0">
              <a:lnSpc>
                <a:spcPct val="115000"/>
              </a:lnSpc>
              <a:spcBef>
                <a:spcPts val="0"/>
              </a:spcBef>
              <a:spcAft>
                <a:spcPts val="0"/>
              </a:spcAft>
              <a:buClr>
                <a:schemeClr val="dk1"/>
              </a:buClr>
              <a:buSzPts val="1400"/>
              <a:buFont typeface="Commissioner"/>
              <a:buNone/>
              <a:defRPr sz="1400" b="0" i="0" u="none" strike="noStrike" cap="none">
                <a:solidFill>
                  <a:schemeClr val="dk1"/>
                </a:solidFill>
                <a:latin typeface="Commissioner"/>
                <a:ea typeface="Commissioner"/>
                <a:cs typeface="Commissioner"/>
                <a:sym typeface="Commissioner"/>
              </a:defRPr>
            </a:lvl2pPr>
            <a:lvl3pPr marL="1371600" marR="0" lvl="2" indent="-317500" algn="ctr" rtl="0">
              <a:lnSpc>
                <a:spcPct val="115000"/>
              </a:lnSpc>
              <a:spcBef>
                <a:spcPts val="0"/>
              </a:spcBef>
              <a:spcAft>
                <a:spcPts val="0"/>
              </a:spcAft>
              <a:buClr>
                <a:schemeClr val="dk1"/>
              </a:buClr>
              <a:buSzPts val="1400"/>
              <a:buFont typeface="Commissioner"/>
              <a:buNone/>
              <a:defRPr sz="1400" b="0" i="0" u="none" strike="noStrike" cap="none">
                <a:solidFill>
                  <a:schemeClr val="dk1"/>
                </a:solidFill>
                <a:latin typeface="Commissioner"/>
                <a:ea typeface="Commissioner"/>
                <a:cs typeface="Commissioner"/>
                <a:sym typeface="Commissioner"/>
              </a:defRPr>
            </a:lvl3pPr>
            <a:lvl4pPr marL="1828800" marR="0" lvl="3" indent="-317500" algn="ctr" rtl="0">
              <a:lnSpc>
                <a:spcPct val="115000"/>
              </a:lnSpc>
              <a:spcBef>
                <a:spcPts val="0"/>
              </a:spcBef>
              <a:spcAft>
                <a:spcPts val="0"/>
              </a:spcAft>
              <a:buClr>
                <a:schemeClr val="dk1"/>
              </a:buClr>
              <a:buSzPts val="1400"/>
              <a:buFont typeface="Commissioner"/>
              <a:buNone/>
              <a:defRPr sz="1400" b="0" i="0" u="none" strike="noStrike" cap="none">
                <a:solidFill>
                  <a:schemeClr val="dk1"/>
                </a:solidFill>
                <a:latin typeface="Commissioner"/>
                <a:ea typeface="Commissioner"/>
                <a:cs typeface="Commissioner"/>
                <a:sym typeface="Commissioner"/>
              </a:defRPr>
            </a:lvl4pPr>
            <a:lvl5pPr marL="2286000" marR="0" lvl="4" indent="-317500" algn="ctr" rtl="0">
              <a:lnSpc>
                <a:spcPct val="115000"/>
              </a:lnSpc>
              <a:spcBef>
                <a:spcPts val="0"/>
              </a:spcBef>
              <a:spcAft>
                <a:spcPts val="0"/>
              </a:spcAft>
              <a:buClr>
                <a:schemeClr val="dk1"/>
              </a:buClr>
              <a:buSzPts val="1400"/>
              <a:buFont typeface="Commissioner"/>
              <a:buNone/>
              <a:defRPr sz="1400" b="0" i="0" u="none" strike="noStrike" cap="none">
                <a:solidFill>
                  <a:schemeClr val="dk1"/>
                </a:solidFill>
                <a:latin typeface="Commissioner"/>
                <a:ea typeface="Commissioner"/>
                <a:cs typeface="Commissioner"/>
                <a:sym typeface="Commissioner"/>
              </a:defRPr>
            </a:lvl5pPr>
            <a:lvl6pPr marL="2743200" marR="0" lvl="5" indent="-317500" algn="ctr" rtl="0">
              <a:lnSpc>
                <a:spcPct val="115000"/>
              </a:lnSpc>
              <a:spcBef>
                <a:spcPts val="0"/>
              </a:spcBef>
              <a:spcAft>
                <a:spcPts val="0"/>
              </a:spcAft>
              <a:buClr>
                <a:schemeClr val="dk1"/>
              </a:buClr>
              <a:buSzPts val="1400"/>
              <a:buFont typeface="Commissioner"/>
              <a:buNone/>
              <a:defRPr sz="1400" b="0" i="0" u="none" strike="noStrike" cap="none">
                <a:solidFill>
                  <a:schemeClr val="dk1"/>
                </a:solidFill>
                <a:latin typeface="Commissioner"/>
                <a:ea typeface="Commissioner"/>
                <a:cs typeface="Commissioner"/>
                <a:sym typeface="Commissioner"/>
              </a:defRPr>
            </a:lvl6pPr>
            <a:lvl7pPr marL="3200400" marR="0" lvl="6" indent="-317500" algn="ctr" rtl="0">
              <a:lnSpc>
                <a:spcPct val="115000"/>
              </a:lnSpc>
              <a:spcBef>
                <a:spcPts val="0"/>
              </a:spcBef>
              <a:spcAft>
                <a:spcPts val="0"/>
              </a:spcAft>
              <a:buClr>
                <a:schemeClr val="dk1"/>
              </a:buClr>
              <a:buSzPts val="1400"/>
              <a:buFont typeface="Commissioner"/>
              <a:buNone/>
              <a:defRPr sz="1400" b="0" i="0" u="none" strike="noStrike" cap="none">
                <a:solidFill>
                  <a:schemeClr val="dk1"/>
                </a:solidFill>
                <a:latin typeface="Commissioner"/>
                <a:ea typeface="Commissioner"/>
                <a:cs typeface="Commissioner"/>
                <a:sym typeface="Commissioner"/>
              </a:defRPr>
            </a:lvl7pPr>
            <a:lvl8pPr marL="3657600" marR="0" lvl="7" indent="-317500" algn="ctr" rtl="0">
              <a:lnSpc>
                <a:spcPct val="115000"/>
              </a:lnSpc>
              <a:spcBef>
                <a:spcPts val="0"/>
              </a:spcBef>
              <a:spcAft>
                <a:spcPts val="0"/>
              </a:spcAft>
              <a:buClr>
                <a:schemeClr val="dk1"/>
              </a:buClr>
              <a:buSzPts val="1400"/>
              <a:buFont typeface="Commissioner"/>
              <a:buNone/>
              <a:defRPr sz="1400" b="0" i="0" u="none" strike="noStrike" cap="none">
                <a:solidFill>
                  <a:schemeClr val="dk1"/>
                </a:solidFill>
                <a:latin typeface="Commissioner"/>
                <a:ea typeface="Commissioner"/>
                <a:cs typeface="Commissioner"/>
                <a:sym typeface="Commissioner"/>
              </a:defRPr>
            </a:lvl8pPr>
            <a:lvl9pPr marL="4114800" marR="0" lvl="8" indent="-317500" algn="ctr" rtl="0">
              <a:lnSpc>
                <a:spcPct val="115000"/>
              </a:lnSpc>
              <a:spcBef>
                <a:spcPts val="0"/>
              </a:spcBef>
              <a:spcAft>
                <a:spcPts val="0"/>
              </a:spcAft>
              <a:buClr>
                <a:schemeClr val="dk1"/>
              </a:buClr>
              <a:buSzPts val="1400"/>
              <a:buFont typeface="Commissioner"/>
              <a:buNone/>
              <a:defRPr sz="1400" b="0" i="0" u="none" strike="noStrike" cap="none">
                <a:solidFill>
                  <a:schemeClr val="dk1"/>
                </a:solidFill>
                <a:latin typeface="Commissioner"/>
                <a:ea typeface="Commissioner"/>
                <a:cs typeface="Commissioner"/>
                <a:sym typeface="Commissioner"/>
              </a:defRPr>
            </a:lvl9pPr>
          </a:lstStyle>
          <a:p>
            <a:pPr marL="0" indent="0"/>
            <a:r>
              <a:rPr lang="en-GB" sz="1600">
                <a:latin typeface="Candara" panose="020E0502030303020204" pitchFamily="34" charset="0"/>
              </a:rPr>
              <a:t>Predict label/category</a:t>
            </a:r>
            <a:endParaRPr lang="en-GB" sz="1600" dirty="0">
              <a:latin typeface="Candara" panose="020E0502030303020204" pitchFamily="34" charset="0"/>
            </a:endParaRPr>
          </a:p>
        </p:txBody>
      </p:sp>
      <p:sp>
        <p:nvSpPr>
          <p:cNvPr id="28" name="Google Shape;582;p61">
            <a:extLst>
              <a:ext uri="{FF2B5EF4-FFF2-40B4-BE49-F238E27FC236}">
                <a16:creationId xmlns:a16="http://schemas.microsoft.com/office/drawing/2014/main" id="{DAA7E337-A38A-DC87-9CA7-666FBEE390AB}"/>
              </a:ext>
            </a:extLst>
          </p:cNvPr>
          <p:cNvSpPr txBox="1">
            <a:spLocks/>
          </p:cNvSpPr>
          <p:nvPr/>
        </p:nvSpPr>
        <p:spPr>
          <a:xfrm>
            <a:off x="2370900" y="3604860"/>
            <a:ext cx="4402200" cy="400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Commissioner"/>
              <a:buNone/>
              <a:defRPr sz="1400" b="0" i="0" u="none" strike="noStrike" cap="none">
                <a:solidFill>
                  <a:schemeClr val="dk1"/>
                </a:solidFill>
                <a:latin typeface="Commissioner"/>
                <a:ea typeface="Commissioner"/>
                <a:cs typeface="Commissioner"/>
                <a:sym typeface="Commissioner"/>
              </a:defRPr>
            </a:lvl1pPr>
            <a:lvl2pPr marL="914400" marR="0" lvl="1" indent="-317500" algn="ctr" rtl="0">
              <a:lnSpc>
                <a:spcPct val="115000"/>
              </a:lnSpc>
              <a:spcBef>
                <a:spcPts val="0"/>
              </a:spcBef>
              <a:spcAft>
                <a:spcPts val="0"/>
              </a:spcAft>
              <a:buClr>
                <a:schemeClr val="dk1"/>
              </a:buClr>
              <a:buSzPts val="1400"/>
              <a:buFont typeface="Commissioner"/>
              <a:buNone/>
              <a:defRPr sz="1400" b="0" i="0" u="none" strike="noStrike" cap="none">
                <a:solidFill>
                  <a:schemeClr val="dk1"/>
                </a:solidFill>
                <a:latin typeface="Commissioner"/>
                <a:ea typeface="Commissioner"/>
                <a:cs typeface="Commissioner"/>
                <a:sym typeface="Commissioner"/>
              </a:defRPr>
            </a:lvl2pPr>
            <a:lvl3pPr marL="1371600" marR="0" lvl="2" indent="-317500" algn="ctr" rtl="0">
              <a:lnSpc>
                <a:spcPct val="115000"/>
              </a:lnSpc>
              <a:spcBef>
                <a:spcPts val="0"/>
              </a:spcBef>
              <a:spcAft>
                <a:spcPts val="0"/>
              </a:spcAft>
              <a:buClr>
                <a:schemeClr val="dk1"/>
              </a:buClr>
              <a:buSzPts val="1400"/>
              <a:buFont typeface="Commissioner"/>
              <a:buNone/>
              <a:defRPr sz="1400" b="0" i="0" u="none" strike="noStrike" cap="none">
                <a:solidFill>
                  <a:schemeClr val="dk1"/>
                </a:solidFill>
                <a:latin typeface="Commissioner"/>
                <a:ea typeface="Commissioner"/>
                <a:cs typeface="Commissioner"/>
                <a:sym typeface="Commissioner"/>
              </a:defRPr>
            </a:lvl3pPr>
            <a:lvl4pPr marL="1828800" marR="0" lvl="3" indent="-317500" algn="ctr" rtl="0">
              <a:lnSpc>
                <a:spcPct val="115000"/>
              </a:lnSpc>
              <a:spcBef>
                <a:spcPts val="0"/>
              </a:spcBef>
              <a:spcAft>
                <a:spcPts val="0"/>
              </a:spcAft>
              <a:buClr>
                <a:schemeClr val="dk1"/>
              </a:buClr>
              <a:buSzPts val="1400"/>
              <a:buFont typeface="Commissioner"/>
              <a:buNone/>
              <a:defRPr sz="1400" b="0" i="0" u="none" strike="noStrike" cap="none">
                <a:solidFill>
                  <a:schemeClr val="dk1"/>
                </a:solidFill>
                <a:latin typeface="Commissioner"/>
                <a:ea typeface="Commissioner"/>
                <a:cs typeface="Commissioner"/>
                <a:sym typeface="Commissioner"/>
              </a:defRPr>
            </a:lvl4pPr>
            <a:lvl5pPr marL="2286000" marR="0" lvl="4" indent="-317500" algn="ctr" rtl="0">
              <a:lnSpc>
                <a:spcPct val="115000"/>
              </a:lnSpc>
              <a:spcBef>
                <a:spcPts val="0"/>
              </a:spcBef>
              <a:spcAft>
                <a:spcPts val="0"/>
              </a:spcAft>
              <a:buClr>
                <a:schemeClr val="dk1"/>
              </a:buClr>
              <a:buSzPts val="1400"/>
              <a:buFont typeface="Commissioner"/>
              <a:buNone/>
              <a:defRPr sz="1400" b="0" i="0" u="none" strike="noStrike" cap="none">
                <a:solidFill>
                  <a:schemeClr val="dk1"/>
                </a:solidFill>
                <a:latin typeface="Commissioner"/>
                <a:ea typeface="Commissioner"/>
                <a:cs typeface="Commissioner"/>
                <a:sym typeface="Commissioner"/>
              </a:defRPr>
            </a:lvl5pPr>
            <a:lvl6pPr marL="2743200" marR="0" lvl="5" indent="-317500" algn="ctr" rtl="0">
              <a:lnSpc>
                <a:spcPct val="115000"/>
              </a:lnSpc>
              <a:spcBef>
                <a:spcPts val="0"/>
              </a:spcBef>
              <a:spcAft>
                <a:spcPts val="0"/>
              </a:spcAft>
              <a:buClr>
                <a:schemeClr val="dk1"/>
              </a:buClr>
              <a:buSzPts val="1400"/>
              <a:buFont typeface="Commissioner"/>
              <a:buNone/>
              <a:defRPr sz="1400" b="0" i="0" u="none" strike="noStrike" cap="none">
                <a:solidFill>
                  <a:schemeClr val="dk1"/>
                </a:solidFill>
                <a:latin typeface="Commissioner"/>
                <a:ea typeface="Commissioner"/>
                <a:cs typeface="Commissioner"/>
                <a:sym typeface="Commissioner"/>
              </a:defRPr>
            </a:lvl6pPr>
            <a:lvl7pPr marL="3200400" marR="0" lvl="6" indent="-317500" algn="ctr" rtl="0">
              <a:lnSpc>
                <a:spcPct val="115000"/>
              </a:lnSpc>
              <a:spcBef>
                <a:spcPts val="0"/>
              </a:spcBef>
              <a:spcAft>
                <a:spcPts val="0"/>
              </a:spcAft>
              <a:buClr>
                <a:schemeClr val="dk1"/>
              </a:buClr>
              <a:buSzPts val="1400"/>
              <a:buFont typeface="Commissioner"/>
              <a:buNone/>
              <a:defRPr sz="1400" b="0" i="0" u="none" strike="noStrike" cap="none">
                <a:solidFill>
                  <a:schemeClr val="dk1"/>
                </a:solidFill>
                <a:latin typeface="Commissioner"/>
                <a:ea typeface="Commissioner"/>
                <a:cs typeface="Commissioner"/>
                <a:sym typeface="Commissioner"/>
              </a:defRPr>
            </a:lvl7pPr>
            <a:lvl8pPr marL="3657600" marR="0" lvl="7" indent="-317500" algn="ctr" rtl="0">
              <a:lnSpc>
                <a:spcPct val="115000"/>
              </a:lnSpc>
              <a:spcBef>
                <a:spcPts val="0"/>
              </a:spcBef>
              <a:spcAft>
                <a:spcPts val="0"/>
              </a:spcAft>
              <a:buClr>
                <a:schemeClr val="dk1"/>
              </a:buClr>
              <a:buSzPts val="1400"/>
              <a:buFont typeface="Commissioner"/>
              <a:buNone/>
              <a:defRPr sz="1400" b="0" i="0" u="none" strike="noStrike" cap="none">
                <a:solidFill>
                  <a:schemeClr val="dk1"/>
                </a:solidFill>
                <a:latin typeface="Commissioner"/>
                <a:ea typeface="Commissioner"/>
                <a:cs typeface="Commissioner"/>
                <a:sym typeface="Commissioner"/>
              </a:defRPr>
            </a:lvl8pPr>
            <a:lvl9pPr marL="4114800" marR="0" lvl="8" indent="-317500" algn="ctr" rtl="0">
              <a:lnSpc>
                <a:spcPct val="115000"/>
              </a:lnSpc>
              <a:spcBef>
                <a:spcPts val="0"/>
              </a:spcBef>
              <a:spcAft>
                <a:spcPts val="0"/>
              </a:spcAft>
              <a:buClr>
                <a:schemeClr val="dk1"/>
              </a:buClr>
              <a:buSzPts val="1400"/>
              <a:buFont typeface="Commissioner"/>
              <a:buNone/>
              <a:defRPr sz="1400" b="0" i="0" u="none" strike="noStrike" cap="none">
                <a:solidFill>
                  <a:schemeClr val="dk1"/>
                </a:solidFill>
                <a:latin typeface="Commissioner"/>
                <a:ea typeface="Commissioner"/>
                <a:cs typeface="Commissioner"/>
                <a:sym typeface="Commissioner"/>
              </a:defRPr>
            </a:lvl9pPr>
          </a:lstStyle>
          <a:p>
            <a:pPr marL="0" indent="0"/>
            <a:r>
              <a:rPr lang="en-GB" sz="1600">
                <a:latin typeface="Candara" panose="020E0502030303020204" pitchFamily="34" charset="0"/>
              </a:rPr>
              <a:t>Predict numeric value</a:t>
            </a:r>
            <a:endParaRPr lang="en-GB" sz="1600" dirty="0">
              <a:latin typeface="Candara" panose="020E0502030303020204" pitchFamily="34" charset="0"/>
            </a:endParaRPr>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32CC0CBA-F5F1-79A2-0D35-02999DDFB01F}"/>
                  </a:ext>
                </a:extLst>
              </p:cNvPr>
              <p:cNvSpPr txBox="1"/>
              <p:nvPr/>
            </p:nvSpPr>
            <p:spPr>
              <a:xfrm>
                <a:off x="2959538" y="1807680"/>
                <a:ext cx="3224921" cy="53091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pt-PT" sz="2800" b="0" i="1" smtClean="0">
                          <a:latin typeface="Cambria Math" panose="02040503050406030204" pitchFamily="18" charset="0"/>
                        </a:rPr>
                        <m:t>𝑓</m:t>
                      </m:r>
                      <m:r>
                        <a:rPr lang="pt-PT" sz="2800" b="0" i="1" smtClean="0">
                          <a:latin typeface="Cambria Math" panose="02040503050406030204" pitchFamily="18" charset="0"/>
                        </a:rPr>
                        <m:t>: </m:t>
                      </m:r>
                      <m:sSup>
                        <m:sSupPr>
                          <m:ctrlPr>
                            <a:rPr lang="pt-PT" sz="2800" b="0" i="1" smtClean="0">
                              <a:latin typeface="Cambria Math" panose="02040503050406030204" pitchFamily="18" charset="0"/>
                              <a:ea typeface="Cambria Math" panose="02040503050406030204" pitchFamily="18" charset="0"/>
                            </a:rPr>
                          </m:ctrlPr>
                        </m:sSupPr>
                        <m:e>
                          <m:r>
                            <a:rPr lang="pt-PT" sz="2800" b="0" i="1" smtClean="0">
                              <a:latin typeface="Cambria Math" panose="02040503050406030204" pitchFamily="18" charset="0"/>
                              <a:ea typeface="Cambria Math" panose="02040503050406030204" pitchFamily="18" charset="0"/>
                            </a:rPr>
                            <m:t>ℝ</m:t>
                          </m:r>
                        </m:e>
                        <m:sup>
                          <m:r>
                            <a:rPr lang="pt-PT" sz="2800" b="0" i="1" smtClean="0">
                              <a:latin typeface="Cambria Math" panose="02040503050406030204" pitchFamily="18" charset="0"/>
                              <a:ea typeface="Cambria Math" panose="02040503050406030204" pitchFamily="18" charset="0"/>
                            </a:rPr>
                            <m:t>𝑑</m:t>
                          </m:r>
                        </m:sup>
                      </m:sSup>
                      <m:r>
                        <a:rPr lang="pt-PT" sz="2800" b="0" i="1" smtClean="0">
                          <a:latin typeface="Cambria Math" panose="02040503050406030204" pitchFamily="18" charset="0"/>
                          <a:ea typeface="Cambria Math" panose="02040503050406030204" pitchFamily="18" charset="0"/>
                        </a:rPr>
                        <m:t>→</m:t>
                      </m:r>
                      <m:d>
                        <m:dPr>
                          <m:begChr m:val="{"/>
                          <m:endChr m:val="}"/>
                          <m:ctrlPr>
                            <a:rPr lang="pt-PT" sz="2800" b="0" i="1" smtClean="0">
                              <a:latin typeface="Cambria Math" panose="02040503050406030204" pitchFamily="18" charset="0"/>
                              <a:ea typeface="Cambria Math" panose="02040503050406030204" pitchFamily="18" charset="0"/>
                            </a:rPr>
                          </m:ctrlPr>
                        </m:dPr>
                        <m:e>
                          <m:sSub>
                            <m:sSubPr>
                              <m:ctrlPr>
                                <a:rPr lang="pt-PT" sz="2800" b="0" i="1" smtClean="0">
                                  <a:latin typeface="Cambria Math" panose="02040503050406030204" pitchFamily="18" charset="0"/>
                                  <a:ea typeface="Cambria Math" panose="02040503050406030204" pitchFamily="18" charset="0"/>
                                </a:rPr>
                              </m:ctrlPr>
                            </m:sSubPr>
                            <m:e>
                              <m:r>
                                <a:rPr lang="pt-PT" sz="2800" b="0" i="1" smtClean="0">
                                  <a:latin typeface="Cambria Math" panose="02040503050406030204" pitchFamily="18" charset="0"/>
                                  <a:ea typeface="Cambria Math" panose="02040503050406030204" pitchFamily="18" charset="0"/>
                                </a:rPr>
                                <m:t>𝑐</m:t>
                              </m:r>
                            </m:e>
                            <m:sub>
                              <m:r>
                                <a:rPr lang="pt-PT" sz="2800" b="0" i="1" smtClean="0">
                                  <a:latin typeface="Cambria Math" panose="02040503050406030204" pitchFamily="18" charset="0"/>
                                  <a:ea typeface="Cambria Math" panose="02040503050406030204" pitchFamily="18" charset="0"/>
                                </a:rPr>
                                <m:t>1</m:t>
                              </m:r>
                            </m:sub>
                          </m:sSub>
                          <m:r>
                            <a:rPr lang="pt-PT" sz="2800" b="0" i="1" smtClean="0">
                              <a:latin typeface="Cambria Math" panose="02040503050406030204" pitchFamily="18" charset="0"/>
                              <a:ea typeface="Cambria Math" panose="02040503050406030204" pitchFamily="18" charset="0"/>
                            </a:rPr>
                            <m:t>, …, </m:t>
                          </m:r>
                          <m:sSub>
                            <m:sSubPr>
                              <m:ctrlPr>
                                <a:rPr lang="pt-PT" sz="2800" b="0" i="1" smtClean="0">
                                  <a:latin typeface="Cambria Math" panose="02040503050406030204" pitchFamily="18" charset="0"/>
                                  <a:ea typeface="Cambria Math" panose="02040503050406030204" pitchFamily="18" charset="0"/>
                                </a:rPr>
                              </m:ctrlPr>
                            </m:sSubPr>
                            <m:e>
                              <m:r>
                                <a:rPr lang="pt-PT" sz="2800" b="0" i="1" smtClean="0">
                                  <a:latin typeface="Cambria Math" panose="02040503050406030204" pitchFamily="18" charset="0"/>
                                  <a:ea typeface="Cambria Math" panose="02040503050406030204" pitchFamily="18" charset="0"/>
                                </a:rPr>
                                <m:t>𝑐</m:t>
                              </m:r>
                            </m:e>
                            <m:sub>
                              <m:r>
                                <a:rPr lang="pt-PT" sz="2800" b="0" i="1" smtClean="0">
                                  <a:latin typeface="Cambria Math" panose="02040503050406030204" pitchFamily="18" charset="0"/>
                                  <a:ea typeface="Cambria Math" panose="02040503050406030204" pitchFamily="18" charset="0"/>
                                </a:rPr>
                                <m:t>𝐾</m:t>
                              </m:r>
                            </m:sub>
                          </m:sSub>
                        </m:e>
                      </m:d>
                    </m:oMath>
                  </m:oMathPara>
                </a14:m>
                <a:endParaRPr lang="en-GB" sz="2800" i="1" dirty="0">
                  <a:latin typeface="Candara" panose="020E0502030303020204" pitchFamily="34" charset="0"/>
                  <a:cs typeface="Calibri" panose="020F0502020204030204" pitchFamily="34" charset="0"/>
                </a:endParaRPr>
              </a:p>
            </p:txBody>
          </p:sp>
        </mc:Choice>
        <mc:Fallback xmlns="">
          <p:sp>
            <p:nvSpPr>
              <p:cNvPr id="29" name="TextBox 28">
                <a:extLst>
                  <a:ext uri="{FF2B5EF4-FFF2-40B4-BE49-F238E27FC236}">
                    <a16:creationId xmlns:a16="http://schemas.microsoft.com/office/drawing/2014/main" id="{32CC0CBA-F5F1-79A2-0D35-02999DDFB01F}"/>
                  </a:ext>
                </a:extLst>
              </p:cNvPr>
              <p:cNvSpPr txBox="1">
                <a:spLocks noRot="1" noChangeAspect="1" noMove="1" noResize="1" noEditPoints="1" noAdjustHandles="1" noChangeArrowheads="1" noChangeShapeType="1" noTextEdit="1"/>
              </p:cNvSpPr>
              <p:nvPr/>
            </p:nvSpPr>
            <p:spPr>
              <a:xfrm>
                <a:off x="2959538" y="1807680"/>
                <a:ext cx="3224921" cy="530915"/>
              </a:xfrm>
              <a:prstGeom prst="rect">
                <a:avLst/>
              </a:prstGeom>
              <a:blipFill>
                <a:blip r:embed="rId9"/>
                <a:stretch>
                  <a:fillRect l="-391" b="-2093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53D6CF2A-831A-ECE3-B4CB-6B6A8581D154}"/>
                  </a:ext>
                </a:extLst>
              </p:cNvPr>
              <p:cNvSpPr txBox="1"/>
              <p:nvPr/>
            </p:nvSpPr>
            <p:spPr>
              <a:xfrm>
                <a:off x="3604586" y="4078302"/>
                <a:ext cx="1934824" cy="53091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pt-PT" sz="2800" b="0" i="1" smtClean="0">
                          <a:latin typeface="Cambria Math" panose="02040503050406030204" pitchFamily="18" charset="0"/>
                        </a:rPr>
                        <m:t>𝑓</m:t>
                      </m:r>
                      <m:r>
                        <a:rPr lang="pt-PT" sz="2800" b="0" i="1" smtClean="0">
                          <a:latin typeface="Cambria Math" panose="02040503050406030204" pitchFamily="18" charset="0"/>
                        </a:rPr>
                        <m:t>: </m:t>
                      </m:r>
                      <m:sSup>
                        <m:sSupPr>
                          <m:ctrlPr>
                            <a:rPr lang="pt-PT" sz="2800" b="0" i="1" smtClean="0">
                              <a:latin typeface="Cambria Math" panose="02040503050406030204" pitchFamily="18" charset="0"/>
                              <a:ea typeface="Cambria Math" panose="02040503050406030204" pitchFamily="18" charset="0"/>
                            </a:rPr>
                          </m:ctrlPr>
                        </m:sSupPr>
                        <m:e>
                          <m:r>
                            <a:rPr lang="pt-PT" sz="2800" b="0" i="1" smtClean="0">
                              <a:latin typeface="Cambria Math" panose="02040503050406030204" pitchFamily="18" charset="0"/>
                              <a:ea typeface="Cambria Math" panose="02040503050406030204" pitchFamily="18" charset="0"/>
                            </a:rPr>
                            <m:t>ℝ</m:t>
                          </m:r>
                        </m:e>
                        <m:sup>
                          <m:r>
                            <a:rPr lang="pt-PT" sz="2800" b="0" i="1" smtClean="0">
                              <a:latin typeface="Cambria Math" panose="02040503050406030204" pitchFamily="18" charset="0"/>
                              <a:ea typeface="Cambria Math" panose="02040503050406030204" pitchFamily="18" charset="0"/>
                            </a:rPr>
                            <m:t>𝑑</m:t>
                          </m:r>
                        </m:sup>
                      </m:sSup>
                      <m:r>
                        <a:rPr lang="pt-PT" sz="2800" b="0" i="1" smtClean="0">
                          <a:latin typeface="Cambria Math" panose="02040503050406030204" pitchFamily="18" charset="0"/>
                          <a:ea typeface="Cambria Math" panose="02040503050406030204" pitchFamily="18" charset="0"/>
                        </a:rPr>
                        <m:t>→</m:t>
                      </m:r>
                      <m:r>
                        <a:rPr lang="pt-PT" sz="2800" b="0" i="1" smtClean="0">
                          <a:latin typeface="Cambria Math" panose="02040503050406030204" pitchFamily="18" charset="0"/>
                          <a:ea typeface="Cambria Math" panose="02040503050406030204" pitchFamily="18" charset="0"/>
                        </a:rPr>
                        <m:t>ℝ</m:t>
                      </m:r>
                    </m:oMath>
                  </m:oMathPara>
                </a14:m>
                <a:endParaRPr lang="en-GB" sz="2800" i="1" dirty="0">
                  <a:latin typeface="Candara" panose="020E0502030303020204" pitchFamily="34" charset="0"/>
                  <a:cs typeface="Calibri" panose="020F0502020204030204" pitchFamily="34" charset="0"/>
                </a:endParaRPr>
              </a:p>
            </p:txBody>
          </p:sp>
        </mc:Choice>
        <mc:Fallback xmlns="">
          <p:sp>
            <p:nvSpPr>
              <p:cNvPr id="30" name="TextBox 29">
                <a:extLst>
                  <a:ext uri="{FF2B5EF4-FFF2-40B4-BE49-F238E27FC236}">
                    <a16:creationId xmlns:a16="http://schemas.microsoft.com/office/drawing/2014/main" id="{53D6CF2A-831A-ECE3-B4CB-6B6A8581D154}"/>
                  </a:ext>
                </a:extLst>
              </p:cNvPr>
              <p:cNvSpPr txBox="1">
                <a:spLocks noRot="1" noChangeAspect="1" noMove="1" noResize="1" noEditPoints="1" noAdjustHandles="1" noChangeArrowheads="1" noChangeShapeType="1" noTextEdit="1"/>
              </p:cNvSpPr>
              <p:nvPr/>
            </p:nvSpPr>
            <p:spPr>
              <a:xfrm>
                <a:off x="3604586" y="4078302"/>
                <a:ext cx="1934824" cy="530915"/>
              </a:xfrm>
              <a:prstGeom prst="rect">
                <a:avLst/>
              </a:prstGeom>
              <a:blipFill>
                <a:blip r:embed="rId10"/>
                <a:stretch>
                  <a:fillRect l="-1299" b="-21429"/>
                </a:stretch>
              </a:blipFill>
            </p:spPr>
            <p:txBody>
              <a:bodyPr/>
              <a:lstStyle/>
              <a:p>
                <a:r>
                  <a:rPr lang="en-GB">
                    <a:noFill/>
                  </a:rPr>
                  <a:t> </a:t>
                </a:r>
              </a:p>
            </p:txBody>
          </p:sp>
        </mc:Fallback>
      </mc:AlternateContent>
      <p:sp>
        <p:nvSpPr>
          <p:cNvPr id="2" name="TextBox 1">
            <a:extLst>
              <a:ext uri="{FF2B5EF4-FFF2-40B4-BE49-F238E27FC236}">
                <a16:creationId xmlns:a16="http://schemas.microsoft.com/office/drawing/2014/main" id="{4F60B2CA-9C8E-FF67-9D48-C5A6E388D9CD}"/>
              </a:ext>
            </a:extLst>
          </p:cNvPr>
          <p:cNvSpPr txBox="1"/>
          <p:nvPr/>
        </p:nvSpPr>
        <p:spPr>
          <a:xfrm>
            <a:off x="0" y="4835723"/>
            <a:ext cx="9155222" cy="307777"/>
          </a:xfrm>
          <a:prstGeom prst="rect">
            <a:avLst/>
          </a:prstGeom>
          <a:noFill/>
        </p:spPr>
        <p:txBody>
          <a:bodyPr wrap="square" rtlCol="0">
            <a:spAutoFit/>
          </a:bodyPr>
          <a:lstStyle/>
          <a:p>
            <a:pPr algn="ctr"/>
            <a:r>
              <a:rPr lang="en-GB" b="1" dirty="0">
                <a:latin typeface="Chivo" panose="020B0503030202020804" pitchFamily="34" charset="77"/>
              </a:rPr>
              <a:t>8</a:t>
            </a:r>
          </a:p>
        </p:txBody>
      </p:sp>
    </p:spTree>
    <p:extLst>
      <p:ext uri="{BB962C8B-B14F-4D97-AF65-F5344CB8AC3E}">
        <p14:creationId xmlns:p14="http://schemas.microsoft.com/office/powerpoint/2010/main" val="3618910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xit" presetSubtype="8" fill="hold" grpId="0" nodeType="clickEffect">
                                  <p:stCondLst>
                                    <p:cond delay="0"/>
                                  </p:stCondLst>
                                  <p:childTnLst>
                                    <p:anim calcmode="lin" valueType="num">
                                      <p:cBhvr additive="base">
                                        <p:cTn id="6" dur="500"/>
                                        <p:tgtEl>
                                          <p:spTgt spid="581"/>
                                        </p:tgtEl>
                                        <p:attrNameLst>
                                          <p:attrName>ppt_x</p:attrName>
                                        </p:attrNameLst>
                                      </p:cBhvr>
                                      <p:tavLst>
                                        <p:tav tm="0">
                                          <p:val>
                                            <p:strVal val="#ppt_x"/>
                                          </p:val>
                                        </p:tav>
                                        <p:tav tm="100000">
                                          <p:val>
                                            <p:strVal val="#ppt_x-#ppt_w*1.125000"/>
                                          </p:val>
                                        </p:tav>
                                      </p:tavLst>
                                    </p:anim>
                                    <p:animEffect transition="out" filter="wipe(left)">
                                      <p:cBhvr>
                                        <p:cTn id="7" dur="500"/>
                                        <p:tgtEl>
                                          <p:spTgt spid="581"/>
                                        </p:tgtEl>
                                      </p:cBhvr>
                                    </p:animEffect>
                                    <p:set>
                                      <p:cBhvr>
                                        <p:cTn id="8" dur="1" fill="hold">
                                          <p:stCondLst>
                                            <p:cond delay="499"/>
                                          </p:stCondLst>
                                        </p:cTn>
                                        <p:tgtEl>
                                          <p:spTgt spid="581"/>
                                        </p:tgtEl>
                                        <p:attrNameLst>
                                          <p:attrName>style.visibility</p:attrName>
                                        </p:attrNameLst>
                                      </p:cBhvr>
                                      <p:to>
                                        <p:strVal val="hidden"/>
                                      </p:to>
                                    </p:set>
                                  </p:childTnLst>
                                </p:cTn>
                              </p:par>
                              <p:par>
                                <p:cTn id="9" presetID="12" presetClass="exit" presetSubtype="2" fill="hold" grpId="0" nodeType="withEffect">
                                  <p:stCondLst>
                                    <p:cond delay="0"/>
                                  </p:stCondLst>
                                  <p:childTnLst>
                                    <p:anim calcmode="lin" valueType="num">
                                      <p:cBhvr additive="base">
                                        <p:cTn id="10" dur="500"/>
                                        <p:tgtEl>
                                          <p:spTgt spid="583"/>
                                        </p:tgtEl>
                                        <p:attrNameLst>
                                          <p:attrName>ppt_x</p:attrName>
                                        </p:attrNameLst>
                                      </p:cBhvr>
                                      <p:tavLst>
                                        <p:tav tm="0">
                                          <p:val>
                                            <p:strVal val="#ppt_x"/>
                                          </p:val>
                                        </p:tav>
                                        <p:tav tm="100000">
                                          <p:val>
                                            <p:strVal val="#ppt_x+#ppt_w*1.125000"/>
                                          </p:val>
                                        </p:tav>
                                      </p:tavLst>
                                    </p:anim>
                                    <p:animEffect transition="out" filter="wipe(right)">
                                      <p:cBhvr>
                                        <p:cTn id="11" dur="500"/>
                                        <p:tgtEl>
                                          <p:spTgt spid="583"/>
                                        </p:tgtEl>
                                      </p:cBhvr>
                                    </p:animEffect>
                                    <p:set>
                                      <p:cBhvr>
                                        <p:cTn id="12" dur="1" fill="hold">
                                          <p:stCondLst>
                                            <p:cond delay="499"/>
                                          </p:stCondLst>
                                        </p:cTn>
                                        <p:tgtEl>
                                          <p:spTgt spid="583"/>
                                        </p:tgtEl>
                                        <p:attrNameLst>
                                          <p:attrName>style.visibility</p:attrName>
                                        </p:attrNameLst>
                                      </p:cBhvr>
                                      <p:to>
                                        <p:strVal val="hidden"/>
                                      </p:to>
                                    </p:set>
                                  </p:childTnLst>
                                </p:cTn>
                              </p:par>
                              <p:par>
                                <p:cTn id="13" presetID="22" presetClass="exit" presetSubtype="1" fill="hold" grpId="0" nodeType="withEffect">
                                  <p:stCondLst>
                                    <p:cond delay="0"/>
                                  </p:stCondLst>
                                  <p:childTnLst>
                                    <p:animEffect transition="out" filter="wipe(up)">
                                      <p:cBhvr>
                                        <p:cTn id="14" dur="500"/>
                                        <p:tgtEl>
                                          <p:spTgt spid="582">
                                            <p:txEl>
                                              <p:pRg st="0" end="0"/>
                                            </p:txEl>
                                          </p:spTgt>
                                        </p:tgtEl>
                                      </p:cBhvr>
                                    </p:animEffect>
                                    <p:set>
                                      <p:cBhvr>
                                        <p:cTn id="15" dur="1" fill="hold">
                                          <p:stCondLst>
                                            <p:cond delay="499"/>
                                          </p:stCondLst>
                                        </p:cTn>
                                        <p:tgtEl>
                                          <p:spTgt spid="582">
                                            <p:txEl>
                                              <p:pRg st="0" end="0"/>
                                            </p:txEl>
                                          </p:spTgt>
                                        </p:tgtEl>
                                        <p:attrNameLst>
                                          <p:attrName>style.visibility</p:attrName>
                                        </p:attrNameLst>
                                      </p:cBhvr>
                                      <p:to>
                                        <p:strVal val="hidden"/>
                                      </p:to>
                                    </p:set>
                                  </p:childTnLst>
                                </p:cTn>
                              </p:par>
                              <p:par>
                                <p:cTn id="16" presetID="22" presetClass="exit" presetSubtype="1" fill="hold" nodeType="withEffect">
                                  <p:stCondLst>
                                    <p:cond delay="0"/>
                                  </p:stCondLst>
                                  <p:childTnLst>
                                    <p:animEffect transition="out" filter="wipe(up)">
                                      <p:cBhvr>
                                        <p:cTn id="17" dur="500"/>
                                        <p:tgtEl>
                                          <p:spTgt spid="13"/>
                                        </p:tgtEl>
                                      </p:cBhvr>
                                    </p:animEffect>
                                    <p:set>
                                      <p:cBhvr>
                                        <p:cTn id="18" dur="1" fill="hold">
                                          <p:stCondLst>
                                            <p:cond delay="499"/>
                                          </p:stCondLst>
                                        </p:cTn>
                                        <p:tgtEl>
                                          <p:spTgt spid="13"/>
                                        </p:tgtEl>
                                        <p:attrNameLst>
                                          <p:attrName>style.visibility</p:attrName>
                                        </p:attrNameLst>
                                      </p:cBhvr>
                                      <p:to>
                                        <p:strVal val="hidden"/>
                                      </p:to>
                                    </p:set>
                                  </p:childTnLst>
                                </p:cTn>
                              </p:par>
                              <p:par>
                                <p:cTn id="19" presetID="22" presetClass="exit" presetSubtype="1" fill="hold" nodeType="withEffect">
                                  <p:stCondLst>
                                    <p:cond delay="0"/>
                                  </p:stCondLst>
                                  <p:childTnLst>
                                    <p:animEffect transition="out" filter="wipe(up)">
                                      <p:cBhvr>
                                        <p:cTn id="20" dur="500"/>
                                        <p:tgtEl>
                                          <p:spTgt spid="22"/>
                                        </p:tgtEl>
                                      </p:cBhvr>
                                    </p:animEffect>
                                    <p:set>
                                      <p:cBhvr>
                                        <p:cTn id="21" dur="1" fill="hold">
                                          <p:stCondLst>
                                            <p:cond delay="499"/>
                                          </p:stCondLst>
                                        </p:cTn>
                                        <p:tgtEl>
                                          <p:spTgt spid="22"/>
                                        </p:tgtEl>
                                        <p:attrNameLst>
                                          <p:attrName>style.visibility</p:attrName>
                                        </p:attrNameLst>
                                      </p:cBhvr>
                                      <p:to>
                                        <p:strVal val="hidden"/>
                                      </p:to>
                                    </p:set>
                                  </p:childTnLst>
                                </p:cTn>
                              </p:par>
                              <p:par>
                                <p:cTn id="22" presetID="22" presetClass="exit" presetSubtype="1" fill="hold" grpId="0" nodeType="withEffect">
                                  <p:stCondLst>
                                    <p:cond delay="0"/>
                                  </p:stCondLst>
                                  <p:childTnLst>
                                    <p:animEffect transition="out" filter="wipe(up)">
                                      <p:cBhvr>
                                        <p:cTn id="23" dur="500"/>
                                        <p:tgtEl>
                                          <p:spTgt spid="580">
                                            <p:txEl>
                                              <p:pRg st="0" end="0"/>
                                            </p:txEl>
                                          </p:spTgt>
                                        </p:tgtEl>
                                      </p:cBhvr>
                                    </p:animEffect>
                                    <p:set>
                                      <p:cBhvr>
                                        <p:cTn id="24" dur="1" fill="hold">
                                          <p:stCondLst>
                                            <p:cond delay="499"/>
                                          </p:stCondLst>
                                        </p:cTn>
                                        <p:tgtEl>
                                          <p:spTgt spid="580">
                                            <p:txEl>
                                              <p:pRg st="0" end="0"/>
                                            </p:txEl>
                                          </p:spTgt>
                                        </p:tgtEl>
                                        <p:attrNameLst>
                                          <p:attrName>style.visibility</p:attrName>
                                        </p:attrNameLst>
                                      </p:cBhvr>
                                      <p:to>
                                        <p:strVal val="hidden"/>
                                      </p:to>
                                    </p:set>
                                  </p:childTnLst>
                                </p:cTn>
                              </p:par>
                            </p:childTnLst>
                          </p:cTn>
                        </p:par>
                        <p:par>
                          <p:cTn id="25" fill="hold">
                            <p:stCondLst>
                              <p:cond delay="500"/>
                            </p:stCondLst>
                            <p:childTnLst>
                              <p:par>
                                <p:cTn id="26" presetID="12" presetClass="entr" presetSubtype="8" fill="hold" grpId="0" nodeType="afterEffect">
                                  <p:stCondLst>
                                    <p:cond delay="0"/>
                                  </p:stCondLst>
                                  <p:childTnLst>
                                    <p:set>
                                      <p:cBhvr>
                                        <p:cTn id="27" dur="1" fill="hold">
                                          <p:stCondLst>
                                            <p:cond delay="0"/>
                                          </p:stCondLst>
                                        </p:cTn>
                                        <p:tgtEl>
                                          <p:spTgt spid="25"/>
                                        </p:tgtEl>
                                        <p:attrNameLst>
                                          <p:attrName>style.visibility</p:attrName>
                                        </p:attrNameLst>
                                      </p:cBhvr>
                                      <p:to>
                                        <p:strVal val="visible"/>
                                      </p:to>
                                    </p:set>
                                    <p:anim calcmode="lin" valueType="num">
                                      <p:cBhvr additive="base">
                                        <p:cTn id="28" dur="500"/>
                                        <p:tgtEl>
                                          <p:spTgt spid="25"/>
                                        </p:tgtEl>
                                        <p:attrNameLst>
                                          <p:attrName>ppt_x</p:attrName>
                                        </p:attrNameLst>
                                      </p:cBhvr>
                                      <p:tavLst>
                                        <p:tav tm="0">
                                          <p:val>
                                            <p:strVal val="#ppt_x-#ppt_w*1.125000"/>
                                          </p:val>
                                        </p:tav>
                                        <p:tav tm="100000">
                                          <p:val>
                                            <p:strVal val="#ppt_x"/>
                                          </p:val>
                                        </p:tav>
                                      </p:tavLst>
                                    </p:anim>
                                    <p:animEffect transition="in" filter="wipe(right)">
                                      <p:cBhvr>
                                        <p:cTn id="29" dur="500"/>
                                        <p:tgtEl>
                                          <p:spTgt spid="25"/>
                                        </p:tgtEl>
                                      </p:cBhvr>
                                    </p:animEffect>
                                  </p:childTnLst>
                                </p:cTn>
                              </p:par>
                              <p:par>
                                <p:cTn id="30" presetID="12" presetClass="entr" presetSubtype="2" fill="hold" grpId="0" nodeType="withEffect">
                                  <p:stCondLst>
                                    <p:cond delay="0"/>
                                  </p:stCondLst>
                                  <p:childTnLst>
                                    <p:set>
                                      <p:cBhvr>
                                        <p:cTn id="31" dur="1" fill="hold">
                                          <p:stCondLst>
                                            <p:cond delay="0"/>
                                          </p:stCondLst>
                                        </p:cTn>
                                        <p:tgtEl>
                                          <p:spTgt spid="26"/>
                                        </p:tgtEl>
                                        <p:attrNameLst>
                                          <p:attrName>style.visibility</p:attrName>
                                        </p:attrNameLst>
                                      </p:cBhvr>
                                      <p:to>
                                        <p:strVal val="visible"/>
                                      </p:to>
                                    </p:set>
                                    <p:anim calcmode="lin" valueType="num">
                                      <p:cBhvr additive="base">
                                        <p:cTn id="32" dur="500"/>
                                        <p:tgtEl>
                                          <p:spTgt spid="26"/>
                                        </p:tgtEl>
                                        <p:attrNameLst>
                                          <p:attrName>ppt_x</p:attrName>
                                        </p:attrNameLst>
                                      </p:cBhvr>
                                      <p:tavLst>
                                        <p:tav tm="0">
                                          <p:val>
                                            <p:strVal val="#ppt_x+#ppt_w*1.125000"/>
                                          </p:val>
                                        </p:tav>
                                        <p:tav tm="100000">
                                          <p:val>
                                            <p:strVal val="#ppt_x"/>
                                          </p:val>
                                        </p:tav>
                                      </p:tavLst>
                                    </p:anim>
                                    <p:animEffect transition="in" filter="wipe(left)">
                                      <p:cBhvr>
                                        <p:cTn id="33" dur="500"/>
                                        <p:tgtEl>
                                          <p:spTgt spid="26"/>
                                        </p:tgtEl>
                                      </p:cBhvr>
                                    </p:animEffect>
                                  </p:childTnLst>
                                </p:cTn>
                              </p:par>
                              <p:par>
                                <p:cTn id="34" presetID="22" presetClass="entr" presetSubtype="1" fill="hold" grpId="0" nodeType="withEffect">
                                  <p:stCondLst>
                                    <p:cond delay="0"/>
                                  </p:stCondLst>
                                  <p:childTnLst>
                                    <p:set>
                                      <p:cBhvr>
                                        <p:cTn id="35" dur="1" fill="hold">
                                          <p:stCondLst>
                                            <p:cond delay="0"/>
                                          </p:stCondLst>
                                        </p:cTn>
                                        <p:tgtEl>
                                          <p:spTgt spid="27"/>
                                        </p:tgtEl>
                                        <p:attrNameLst>
                                          <p:attrName>style.visibility</p:attrName>
                                        </p:attrNameLst>
                                      </p:cBhvr>
                                      <p:to>
                                        <p:strVal val="visible"/>
                                      </p:to>
                                    </p:set>
                                    <p:animEffect transition="in" filter="wipe(up)">
                                      <p:cBhvr>
                                        <p:cTn id="36" dur="500"/>
                                        <p:tgtEl>
                                          <p:spTgt spid="27"/>
                                        </p:tgtEl>
                                      </p:cBhvr>
                                    </p:animEffect>
                                  </p:childTnLst>
                                </p:cTn>
                              </p:par>
                              <p:par>
                                <p:cTn id="37" presetID="22" presetClass="entr" presetSubtype="1" fill="hold" grpId="0" nodeType="withEffect">
                                  <p:stCondLst>
                                    <p:cond delay="0"/>
                                  </p:stCondLst>
                                  <p:childTnLst>
                                    <p:set>
                                      <p:cBhvr>
                                        <p:cTn id="38" dur="1" fill="hold">
                                          <p:stCondLst>
                                            <p:cond delay="0"/>
                                          </p:stCondLst>
                                        </p:cTn>
                                        <p:tgtEl>
                                          <p:spTgt spid="28"/>
                                        </p:tgtEl>
                                        <p:attrNameLst>
                                          <p:attrName>style.visibility</p:attrName>
                                        </p:attrNameLst>
                                      </p:cBhvr>
                                      <p:to>
                                        <p:strVal val="visible"/>
                                      </p:to>
                                    </p:set>
                                    <p:animEffect transition="in" filter="wipe(up)">
                                      <p:cBhvr>
                                        <p:cTn id="39" dur="500"/>
                                        <p:tgtEl>
                                          <p:spTgt spid="28"/>
                                        </p:tgtEl>
                                      </p:cBhvr>
                                    </p:animEffect>
                                  </p:childTnLst>
                                </p:cTn>
                              </p:par>
                              <p:par>
                                <p:cTn id="40" presetID="22" presetClass="entr" presetSubtype="1" fill="hold" grpId="0" nodeType="withEffect">
                                  <p:stCondLst>
                                    <p:cond delay="0"/>
                                  </p:stCondLst>
                                  <p:childTnLst>
                                    <p:set>
                                      <p:cBhvr>
                                        <p:cTn id="41" dur="1" fill="hold">
                                          <p:stCondLst>
                                            <p:cond delay="0"/>
                                          </p:stCondLst>
                                        </p:cTn>
                                        <p:tgtEl>
                                          <p:spTgt spid="29"/>
                                        </p:tgtEl>
                                        <p:attrNameLst>
                                          <p:attrName>style.visibility</p:attrName>
                                        </p:attrNameLst>
                                      </p:cBhvr>
                                      <p:to>
                                        <p:strVal val="visible"/>
                                      </p:to>
                                    </p:set>
                                    <p:animEffect transition="in" filter="wipe(up)">
                                      <p:cBhvr>
                                        <p:cTn id="42" dur="500"/>
                                        <p:tgtEl>
                                          <p:spTgt spid="29"/>
                                        </p:tgtEl>
                                      </p:cBhvr>
                                    </p:animEffect>
                                  </p:childTnLst>
                                </p:cTn>
                              </p:par>
                              <p:par>
                                <p:cTn id="43" presetID="22" presetClass="entr" presetSubtype="1" fill="hold" grpId="0" nodeType="withEffect">
                                  <p:stCondLst>
                                    <p:cond delay="0"/>
                                  </p:stCondLst>
                                  <p:childTnLst>
                                    <p:set>
                                      <p:cBhvr>
                                        <p:cTn id="44" dur="1" fill="hold">
                                          <p:stCondLst>
                                            <p:cond delay="0"/>
                                          </p:stCondLst>
                                        </p:cTn>
                                        <p:tgtEl>
                                          <p:spTgt spid="30"/>
                                        </p:tgtEl>
                                        <p:attrNameLst>
                                          <p:attrName>style.visibility</p:attrName>
                                        </p:attrNameLst>
                                      </p:cBhvr>
                                      <p:to>
                                        <p:strVal val="visible"/>
                                      </p:to>
                                    </p:set>
                                    <p:animEffect transition="in" filter="wipe(up)">
                                      <p:cBhvr>
                                        <p:cTn id="45"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0" grpId="0" build="p"/>
      <p:bldP spid="581" grpId="0"/>
      <p:bldP spid="582" grpId="0" build="p"/>
      <p:bldP spid="583" grpId="0"/>
      <p:bldP spid="25" grpId="0"/>
      <p:bldP spid="26" grpId="0"/>
      <p:bldP spid="27" grpId="0"/>
      <p:bldP spid="28" grpId="0"/>
      <p:bldP spid="29" grpId="0"/>
      <p:bldP spid="30" grpId="0"/>
    </p:bld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Shape 576"/>
        <p:cNvGrpSpPr/>
        <p:nvPr/>
      </p:nvGrpSpPr>
      <p:grpSpPr>
        <a:xfrm>
          <a:off x="0" y="0"/>
          <a:ext cx="0" cy="0"/>
          <a:chOff x="0" y="0"/>
          <a:chExt cx="0" cy="0"/>
        </a:xfrm>
      </p:grpSpPr>
      <p:sp>
        <p:nvSpPr>
          <p:cNvPr id="7" name="Rectangle 6">
            <a:extLst>
              <a:ext uri="{FF2B5EF4-FFF2-40B4-BE49-F238E27FC236}">
                <a16:creationId xmlns:a16="http://schemas.microsoft.com/office/drawing/2014/main" id="{AC7681A0-00E8-A3B7-E7C8-5B6528D92EAE}"/>
              </a:ext>
            </a:extLst>
          </p:cNvPr>
          <p:cNvSpPr/>
          <p:nvPr/>
        </p:nvSpPr>
        <p:spPr>
          <a:xfrm rot="16200000">
            <a:off x="3441299" y="-2865151"/>
            <a:ext cx="738899" cy="7621503"/>
          </a:xfrm>
          <a:prstGeom prst="rect">
            <a:avLst/>
          </a:prstGeom>
          <a:solidFill>
            <a:srgbClr val="994269">
              <a:alpha val="6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CD010BC4-DE24-C055-90D3-DC234E61B1FE}"/>
              </a:ext>
            </a:extLst>
          </p:cNvPr>
          <p:cNvSpPr/>
          <p:nvPr/>
        </p:nvSpPr>
        <p:spPr>
          <a:xfrm rot="16200000">
            <a:off x="4963802" y="-575341"/>
            <a:ext cx="738899" cy="7621503"/>
          </a:xfrm>
          <a:prstGeom prst="rect">
            <a:avLst/>
          </a:prstGeom>
          <a:solidFill>
            <a:srgbClr val="994269">
              <a:alpha val="6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0" name="Google Shape;580;p61"/>
          <p:cNvSpPr txBox="1">
            <a:spLocks noGrp="1"/>
          </p:cNvSpPr>
          <p:nvPr>
            <p:ph type="subTitle" idx="1"/>
          </p:nvPr>
        </p:nvSpPr>
        <p:spPr>
          <a:xfrm>
            <a:off x="2370900" y="1323206"/>
            <a:ext cx="4402200" cy="400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600" dirty="0">
                <a:latin typeface="Candara" panose="020E0502030303020204" pitchFamily="34" charset="0"/>
              </a:rPr>
              <a:t>Mostly used by predictors</a:t>
            </a:r>
            <a:endParaRPr sz="1600" dirty="0">
              <a:latin typeface="Candara" panose="020E0502030303020204" pitchFamily="34" charset="0"/>
            </a:endParaRPr>
          </a:p>
        </p:txBody>
      </p:sp>
      <p:sp>
        <p:nvSpPr>
          <p:cNvPr id="581" name="Google Shape;581;p61"/>
          <p:cNvSpPr txBox="1">
            <a:spLocks noGrp="1"/>
          </p:cNvSpPr>
          <p:nvPr>
            <p:ph type="title"/>
          </p:nvPr>
        </p:nvSpPr>
        <p:spPr>
          <a:xfrm>
            <a:off x="1946700" y="576150"/>
            <a:ext cx="5250600" cy="738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dirty="0">
                <a:solidFill>
                  <a:schemeClr val="bg1"/>
                </a:solidFill>
                <a:latin typeface="Chivo" panose="020B0503030202020804" pitchFamily="34" charset="77"/>
              </a:rPr>
              <a:t>Supervised Learning</a:t>
            </a:r>
            <a:endParaRPr sz="3200" dirty="0">
              <a:solidFill>
                <a:schemeClr val="bg1"/>
              </a:solidFill>
              <a:latin typeface="Chivo" panose="020B0503030202020804" pitchFamily="34" charset="77"/>
            </a:endParaRPr>
          </a:p>
        </p:txBody>
      </p:sp>
      <p:sp>
        <p:nvSpPr>
          <p:cNvPr id="582" name="Google Shape;582;p61"/>
          <p:cNvSpPr txBox="1">
            <a:spLocks noGrp="1"/>
          </p:cNvSpPr>
          <p:nvPr>
            <p:ph type="subTitle" idx="2"/>
          </p:nvPr>
        </p:nvSpPr>
        <p:spPr>
          <a:xfrm>
            <a:off x="2370900" y="3604860"/>
            <a:ext cx="4402200" cy="400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1600" dirty="0">
                <a:latin typeface="Candara" panose="020E0502030303020204" pitchFamily="34" charset="0"/>
              </a:rPr>
              <a:t>Mostly used by descriptors</a:t>
            </a:r>
          </a:p>
        </p:txBody>
      </p:sp>
      <p:sp>
        <p:nvSpPr>
          <p:cNvPr id="583" name="Google Shape;583;p61"/>
          <p:cNvSpPr txBox="1">
            <a:spLocks noGrp="1"/>
          </p:cNvSpPr>
          <p:nvPr>
            <p:ph type="title" idx="3"/>
          </p:nvPr>
        </p:nvSpPr>
        <p:spPr>
          <a:xfrm>
            <a:off x="1946700" y="2880250"/>
            <a:ext cx="5250600" cy="738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dirty="0">
                <a:solidFill>
                  <a:schemeClr val="bg1"/>
                </a:solidFill>
                <a:latin typeface="Chivo" panose="020B0503030202020804" pitchFamily="34" charset="77"/>
              </a:rPr>
              <a:t>Unsupervised Learning</a:t>
            </a:r>
            <a:endParaRPr sz="3200" dirty="0">
              <a:solidFill>
                <a:schemeClr val="bg1"/>
              </a:solidFill>
              <a:latin typeface="Chivo" panose="020B0503030202020804" pitchFamily="34" charset="77"/>
            </a:endParaRPr>
          </a:p>
        </p:txBody>
      </p:sp>
      <p:pic>
        <p:nvPicPr>
          <p:cNvPr id="10" name="Picture 9">
            <a:extLst>
              <a:ext uri="{FF2B5EF4-FFF2-40B4-BE49-F238E27FC236}">
                <a16:creationId xmlns:a16="http://schemas.microsoft.com/office/drawing/2014/main" id="{97B6679C-C3EA-16E7-081E-BA2C9E0CCFFD}"/>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9914" b="92241" l="4004" r="95410">
                        <a14:foregroundMark x1="4004" y1="72414" x2="5176" y2="67672"/>
                        <a14:foregroundMark x1="18750" y1="51293" x2="28516" y2="52155"/>
                        <a14:foregroundMark x1="38281" y1="25431" x2="37598" y2="81897"/>
                        <a14:foregroundMark x1="42188" y1="44828" x2="47852" y2="67672"/>
                        <a14:foregroundMark x1="39258" y1="74138" x2="39258" y2="74138"/>
                        <a14:foregroundMark x1="38672" y1="91379" x2="37402" y2="83621"/>
                        <a14:foregroundMark x1="51172" y1="61638" x2="52344" y2="85345"/>
                        <a14:foregroundMark x1="51953" y1="54741" x2="51953" y2="54741"/>
                        <a14:foregroundMark x1="55957" y1="70690" x2="55762" y2="88793"/>
                        <a14:foregroundMark x1="61719" y1="51293" x2="67090" y2="67672"/>
                        <a14:foregroundMark x1="69531" y1="65948" x2="72266" y2="78448"/>
                        <a14:foregroundMark x1="71289" y1="53879" x2="71289" y2="53879"/>
                        <a14:foregroundMark x1="74902" y1="29310" x2="75293" y2="90517"/>
                        <a14:foregroundMark x1="81641" y1="37069" x2="88086" y2="12500"/>
                        <a14:foregroundMark x1="81445" y1="75000" x2="82227" y2="90517"/>
                        <a14:foregroundMark x1="82227" y1="64224" x2="82227" y2="64224"/>
                        <a14:foregroundMark x1="84668" y1="75000" x2="86035" y2="86207"/>
                        <a14:foregroundMark x1="95020" y1="65948" x2="95410" y2="92241"/>
                      </a14:backgroundRemoval>
                    </a14:imgEffect>
                  </a14:imgLayer>
                </a14:imgProps>
              </a:ext>
            </a:extLst>
          </a:blip>
          <a:stretch>
            <a:fillRect/>
          </a:stretch>
        </p:blipFill>
        <p:spPr>
          <a:xfrm>
            <a:off x="3406224" y="1741319"/>
            <a:ext cx="2320822" cy="525810"/>
          </a:xfrm>
          <a:prstGeom prst="rect">
            <a:avLst/>
          </a:prstGeom>
        </p:spPr>
      </p:pic>
      <p:grpSp>
        <p:nvGrpSpPr>
          <p:cNvPr id="13" name="Group 12">
            <a:extLst>
              <a:ext uri="{FF2B5EF4-FFF2-40B4-BE49-F238E27FC236}">
                <a16:creationId xmlns:a16="http://schemas.microsoft.com/office/drawing/2014/main" id="{5A3AE5A8-DA0B-B4C8-B7C1-6CBF9592A7D5}"/>
              </a:ext>
            </a:extLst>
          </p:cNvPr>
          <p:cNvGrpSpPr>
            <a:grpSpLocks noChangeAspect="1"/>
          </p:cNvGrpSpPr>
          <p:nvPr/>
        </p:nvGrpSpPr>
        <p:grpSpPr>
          <a:xfrm>
            <a:off x="3646824" y="4034261"/>
            <a:ext cx="1839621" cy="529200"/>
            <a:chOff x="3036189" y="4483616"/>
            <a:chExt cx="2336558" cy="672153"/>
          </a:xfrm>
        </p:grpSpPr>
        <p:pic>
          <p:nvPicPr>
            <p:cNvPr id="11" name="Picture 10">
              <a:extLst>
                <a:ext uri="{FF2B5EF4-FFF2-40B4-BE49-F238E27FC236}">
                  <a16:creationId xmlns:a16="http://schemas.microsoft.com/office/drawing/2014/main" id="{97F9673D-9438-2BFB-D0B7-CC908D3E2133}"/>
                </a:ext>
              </a:extLst>
            </p:cNvPr>
            <p:cNvPicPr>
              <a:picLocks noChangeAspect="1"/>
            </p:cNvPicPr>
            <p:nvPr/>
          </p:nvPicPr>
          <p:blipFill rotWithShape="1">
            <a:blip r:embed="rId3">
              <a:extLst>
                <a:ext uri="{BEBA8EAE-BF5A-486C-A8C5-ECC9F3942E4B}">
                  <a14:imgProps xmlns:a14="http://schemas.microsoft.com/office/drawing/2010/main">
                    <a14:imgLayer r:embed="rId5">
                      <a14:imgEffect>
                        <a14:backgroundRemoval t="9914" b="92241" l="4004" r="95410">
                          <a14:foregroundMark x1="4004" y1="72414" x2="5176" y2="67672"/>
                          <a14:foregroundMark x1="18750" y1="51293" x2="28516" y2="52155"/>
                          <a14:foregroundMark x1="38281" y1="25431" x2="37598" y2="81897"/>
                          <a14:foregroundMark x1="42188" y1="44828" x2="47852" y2="67672"/>
                          <a14:foregroundMark x1="39258" y1="74138" x2="39258" y2="74138"/>
                          <a14:foregroundMark x1="38672" y1="91379" x2="37402" y2="83621"/>
                          <a14:foregroundMark x1="51172" y1="61638" x2="52344" y2="85345"/>
                          <a14:foregroundMark x1="51953" y1="54741" x2="51953" y2="54741"/>
                          <a14:foregroundMark x1="55957" y1="70690" x2="55762" y2="88793"/>
                          <a14:foregroundMark x1="61719" y1="51293" x2="67090" y2="67672"/>
                          <a14:foregroundMark x1="69531" y1="65948" x2="72266" y2="78448"/>
                          <a14:foregroundMark x1="71289" y1="53879" x2="71289" y2="53879"/>
                          <a14:foregroundMark x1="74902" y1="29310" x2="75293" y2="90517"/>
                          <a14:foregroundMark x1="81641" y1="37069" x2="88086" y2="12500"/>
                          <a14:foregroundMark x1="81445" y1="75000" x2="82227" y2="90517"/>
                          <a14:foregroundMark x1="82227" y1="64224" x2="82227" y2="64224"/>
                          <a14:foregroundMark x1="84668" y1="75000" x2="86035" y2="86207"/>
                          <a14:foregroundMark x1="95020" y1="65948" x2="95410" y2="92241"/>
                        </a14:backgroundRemoval>
                      </a14:imgEffect>
                    </a14:imgLayer>
                  </a14:imgProps>
                </a:ext>
              </a:extLst>
            </a:blip>
            <a:srcRect r="44540"/>
            <a:stretch/>
          </p:blipFill>
          <p:spPr>
            <a:xfrm>
              <a:off x="3036189" y="4495885"/>
              <a:ext cx="1615324" cy="659884"/>
            </a:xfrm>
            <a:prstGeom prst="rect">
              <a:avLst/>
            </a:prstGeom>
          </p:spPr>
        </p:pic>
        <p:pic>
          <p:nvPicPr>
            <p:cNvPr id="12" name="Picture 11">
              <a:extLst>
                <a:ext uri="{FF2B5EF4-FFF2-40B4-BE49-F238E27FC236}">
                  <a16:creationId xmlns:a16="http://schemas.microsoft.com/office/drawing/2014/main" id="{16EE6A63-CCDE-138D-1445-AB4CC3378303}"/>
                </a:ext>
              </a:extLst>
            </p:cNvPr>
            <p:cNvPicPr>
              <a:picLocks noChangeAspect="1"/>
            </p:cNvPicPr>
            <p:nvPr/>
          </p:nvPicPr>
          <p:blipFill rotWithShape="1">
            <a:blip r:embed="rId3">
              <a:extLst>
                <a:ext uri="{BEBA8EAE-BF5A-486C-A8C5-ECC9F3942E4B}">
                  <a14:imgProps xmlns:a14="http://schemas.microsoft.com/office/drawing/2010/main">
                    <a14:imgLayer r:embed="rId6">
                      <a14:imgEffect>
                        <a14:backgroundRemoval t="9914" b="92241" l="4004" r="95410">
                          <a14:foregroundMark x1="4004" y1="72414" x2="5176" y2="67672"/>
                          <a14:foregroundMark x1="18750" y1="51293" x2="28516" y2="52155"/>
                          <a14:foregroundMark x1="38281" y1="25431" x2="37598" y2="81897"/>
                          <a14:foregroundMark x1="42188" y1="44828" x2="47852" y2="67672"/>
                          <a14:foregroundMark x1="39258" y1="74138" x2="39258" y2="74138"/>
                          <a14:foregroundMark x1="38672" y1="91379" x2="37402" y2="83621"/>
                          <a14:foregroundMark x1="51172" y1="61638" x2="52344" y2="85345"/>
                          <a14:foregroundMark x1="51953" y1="54741" x2="51953" y2="54741"/>
                          <a14:foregroundMark x1="55957" y1="70690" x2="55762" y2="88793"/>
                          <a14:foregroundMark x1="61719" y1="51293" x2="67090" y2="67672"/>
                          <a14:foregroundMark x1="69531" y1="65948" x2="72266" y2="78448"/>
                          <a14:foregroundMark x1="71289" y1="53879" x2="71289" y2="53879"/>
                          <a14:foregroundMark x1="74902" y1="29310" x2="75293" y2="90517"/>
                          <a14:foregroundMark x1="81641" y1="37069" x2="88086" y2="12500"/>
                          <a14:foregroundMark x1="81445" y1="75000" x2="82227" y2="90517"/>
                          <a14:foregroundMark x1="82227" y1="64224" x2="82227" y2="64224"/>
                          <a14:foregroundMark x1="84668" y1="75000" x2="86035" y2="86207"/>
                          <a14:foregroundMark x1="95020" y1="65948" x2="95410" y2="92241"/>
                        </a14:backgroundRemoval>
                      </a14:imgEffect>
                    </a14:imgLayer>
                  </a14:imgProps>
                </a:ext>
              </a:extLst>
            </a:blip>
            <a:srcRect l="73872"/>
            <a:stretch/>
          </p:blipFill>
          <p:spPr>
            <a:xfrm>
              <a:off x="4611757" y="4483616"/>
              <a:ext cx="760990" cy="659884"/>
            </a:xfrm>
            <a:prstGeom prst="rect">
              <a:avLst/>
            </a:prstGeom>
          </p:spPr>
        </p:pic>
      </p:grpSp>
      <p:cxnSp>
        <p:nvCxnSpPr>
          <p:cNvPr id="17" name="Elbow Connector 16">
            <a:extLst>
              <a:ext uri="{FF2B5EF4-FFF2-40B4-BE49-F238E27FC236}">
                <a16:creationId xmlns:a16="http://schemas.microsoft.com/office/drawing/2014/main" id="{1885C7DC-7143-265D-AD8C-1F830A6FBFEB}"/>
              </a:ext>
            </a:extLst>
          </p:cNvPr>
          <p:cNvCxnSpPr>
            <a:cxnSpLocks/>
          </p:cNvCxnSpPr>
          <p:nvPr/>
        </p:nvCxnSpPr>
        <p:spPr>
          <a:xfrm rot="5400000">
            <a:off x="4147381" y="2083246"/>
            <a:ext cx="188460" cy="477982"/>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Elbow Connector 17">
            <a:extLst>
              <a:ext uri="{FF2B5EF4-FFF2-40B4-BE49-F238E27FC236}">
                <a16:creationId xmlns:a16="http://schemas.microsoft.com/office/drawing/2014/main" id="{EA92FD8B-CEA7-414E-56C9-8D45E156A833}"/>
              </a:ext>
            </a:extLst>
          </p:cNvPr>
          <p:cNvCxnSpPr>
            <a:cxnSpLocks/>
          </p:cNvCxnSpPr>
          <p:nvPr/>
        </p:nvCxnSpPr>
        <p:spPr>
          <a:xfrm rot="16200000" flipH="1">
            <a:off x="5093822" y="2083246"/>
            <a:ext cx="188460" cy="477982"/>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7AAF9A6-3EA4-C13D-D5C6-426654888E6E}"/>
                  </a:ext>
                </a:extLst>
              </p:cNvPr>
              <p:cNvSpPr txBox="1"/>
              <p:nvPr/>
            </p:nvSpPr>
            <p:spPr>
              <a:xfrm>
                <a:off x="2814854" y="2253017"/>
                <a:ext cx="1216295" cy="307777"/>
              </a:xfrm>
              <a:prstGeom prst="rect">
                <a:avLst/>
              </a:prstGeom>
              <a:noFill/>
            </p:spPr>
            <p:txBody>
              <a:bodyPr wrap="none" rtlCol="0">
                <a:spAutoFit/>
              </a:bodyPr>
              <a:lstStyle/>
              <a:p>
                <a:pPr algn="r"/>
                <a:r>
                  <a:rPr lang="en-GB" dirty="0">
                    <a:latin typeface="Candara" panose="020E0502030303020204" pitchFamily="34" charset="0"/>
                  </a:rPr>
                  <a:t>Observation </a:t>
                </a:r>
                <a14:m>
                  <m:oMath xmlns:m="http://schemas.openxmlformats.org/officeDocument/2006/math">
                    <m:r>
                      <a:rPr lang="pt-PT" b="0" i="1" smtClean="0">
                        <a:latin typeface="Cambria Math" panose="02040503050406030204" pitchFamily="18" charset="0"/>
                      </a:rPr>
                      <m:t>𝑖</m:t>
                    </m:r>
                  </m:oMath>
                </a14:m>
                <a:endParaRPr lang="en-GB" dirty="0">
                  <a:latin typeface="Candara" panose="020E0502030303020204" pitchFamily="34" charset="0"/>
                </a:endParaRPr>
              </a:p>
            </p:txBody>
          </p:sp>
        </mc:Choice>
        <mc:Fallback xmlns="">
          <p:sp>
            <p:nvSpPr>
              <p:cNvPr id="19" name="TextBox 18">
                <a:extLst>
                  <a:ext uri="{FF2B5EF4-FFF2-40B4-BE49-F238E27FC236}">
                    <a16:creationId xmlns:a16="http://schemas.microsoft.com/office/drawing/2014/main" id="{C7AAF9A6-3EA4-C13D-D5C6-426654888E6E}"/>
                  </a:ext>
                </a:extLst>
              </p:cNvPr>
              <p:cNvSpPr txBox="1">
                <a:spLocks noRot="1" noChangeAspect="1" noMove="1" noResize="1" noEditPoints="1" noAdjustHandles="1" noChangeArrowheads="1" noChangeShapeType="1" noTextEdit="1"/>
              </p:cNvSpPr>
              <p:nvPr/>
            </p:nvSpPr>
            <p:spPr>
              <a:xfrm>
                <a:off x="2814854" y="2253017"/>
                <a:ext cx="1216295" cy="307777"/>
              </a:xfrm>
              <a:prstGeom prst="rect">
                <a:avLst/>
              </a:prstGeom>
              <a:blipFill>
                <a:blip r:embed="rId7"/>
                <a:stretch>
                  <a:fillRect l="-1031" t="-4000" b="-2000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33796531-4801-D680-2FC0-952A17787E7F}"/>
                  </a:ext>
                </a:extLst>
              </p:cNvPr>
              <p:cNvSpPr txBox="1"/>
              <p:nvPr/>
            </p:nvSpPr>
            <p:spPr>
              <a:xfrm>
                <a:off x="5427043" y="2268668"/>
                <a:ext cx="1084047" cy="307777"/>
              </a:xfrm>
              <a:prstGeom prst="rect">
                <a:avLst/>
              </a:prstGeom>
              <a:noFill/>
            </p:spPr>
            <p:txBody>
              <a:bodyPr wrap="square" rtlCol="0">
                <a:spAutoFit/>
              </a:bodyPr>
              <a:lstStyle/>
              <a:p>
                <a:r>
                  <a:rPr lang="en-GB" dirty="0">
                    <a:latin typeface="Candara" panose="020E0502030303020204" pitchFamily="34" charset="0"/>
                  </a:rPr>
                  <a:t>Target </a:t>
                </a:r>
                <a14:m>
                  <m:oMath xmlns:m="http://schemas.openxmlformats.org/officeDocument/2006/math">
                    <m:r>
                      <a:rPr lang="pt-PT" b="0" i="1" smtClean="0">
                        <a:latin typeface="Cambria Math" panose="02040503050406030204" pitchFamily="18" charset="0"/>
                      </a:rPr>
                      <m:t>𝑖</m:t>
                    </m:r>
                  </m:oMath>
                </a14:m>
                <a:endParaRPr lang="en-GB" dirty="0">
                  <a:latin typeface="Candara" panose="020E0502030303020204" pitchFamily="34" charset="0"/>
                </a:endParaRPr>
              </a:p>
            </p:txBody>
          </p:sp>
        </mc:Choice>
        <mc:Fallback xmlns="">
          <p:sp>
            <p:nvSpPr>
              <p:cNvPr id="20" name="TextBox 19">
                <a:extLst>
                  <a:ext uri="{FF2B5EF4-FFF2-40B4-BE49-F238E27FC236}">
                    <a16:creationId xmlns:a16="http://schemas.microsoft.com/office/drawing/2014/main" id="{33796531-4801-D680-2FC0-952A17787E7F}"/>
                  </a:ext>
                </a:extLst>
              </p:cNvPr>
              <p:cNvSpPr txBox="1">
                <a:spLocks noRot="1" noChangeAspect="1" noMove="1" noResize="1" noEditPoints="1" noAdjustHandles="1" noChangeArrowheads="1" noChangeShapeType="1" noTextEdit="1"/>
              </p:cNvSpPr>
              <p:nvPr/>
            </p:nvSpPr>
            <p:spPr>
              <a:xfrm>
                <a:off x="5427043" y="2268668"/>
                <a:ext cx="1084047" cy="307777"/>
              </a:xfrm>
              <a:prstGeom prst="rect">
                <a:avLst/>
              </a:prstGeom>
              <a:blipFill>
                <a:blip r:embed="rId8"/>
                <a:stretch>
                  <a:fillRect l="-2326" t="-3846" b="-15385"/>
                </a:stretch>
              </a:blipFill>
            </p:spPr>
            <p:txBody>
              <a:bodyPr/>
              <a:lstStyle/>
              <a:p>
                <a:r>
                  <a:rPr lang="en-GB">
                    <a:noFill/>
                  </a:rPr>
                  <a:t> </a:t>
                </a:r>
              </a:p>
            </p:txBody>
          </p:sp>
        </mc:Fallback>
      </mc:AlternateContent>
    </p:spTree>
    <p:extLst>
      <p:ext uri="{BB962C8B-B14F-4D97-AF65-F5344CB8AC3E}">
        <p14:creationId xmlns:p14="http://schemas.microsoft.com/office/powerpoint/2010/main" val="20539423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Shape 576"/>
        <p:cNvGrpSpPr/>
        <p:nvPr/>
      </p:nvGrpSpPr>
      <p:grpSpPr>
        <a:xfrm>
          <a:off x="0" y="0"/>
          <a:ext cx="0" cy="0"/>
          <a:chOff x="0" y="0"/>
          <a:chExt cx="0" cy="0"/>
        </a:xfrm>
      </p:grpSpPr>
      <p:sp>
        <p:nvSpPr>
          <p:cNvPr id="7" name="Rectangle 6">
            <a:extLst>
              <a:ext uri="{FF2B5EF4-FFF2-40B4-BE49-F238E27FC236}">
                <a16:creationId xmlns:a16="http://schemas.microsoft.com/office/drawing/2014/main" id="{AC7681A0-00E8-A3B7-E7C8-5B6528D92EAE}"/>
              </a:ext>
            </a:extLst>
          </p:cNvPr>
          <p:cNvSpPr/>
          <p:nvPr/>
        </p:nvSpPr>
        <p:spPr>
          <a:xfrm rot="16200000">
            <a:off x="3441299" y="-2865151"/>
            <a:ext cx="738899" cy="7621503"/>
          </a:xfrm>
          <a:prstGeom prst="rect">
            <a:avLst/>
          </a:prstGeom>
          <a:solidFill>
            <a:srgbClr val="994269">
              <a:alpha val="6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CD010BC4-DE24-C055-90D3-DC234E61B1FE}"/>
              </a:ext>
            </a:extLst>
          </p:cNvPr>
          <p:cNvSpPr/>
          <p:nvPr/>
        </p:nvSpPr>
        <p:spPr>
          <a:xfrm rot="16200000">
            <a:off x="4963802" y="-575341"/>
            <a:ext cx="738899" cy="7621503"/>
          </a:xfrm>
          <a:prstGeom prst="rect">
            <a:avLst/>
          </a:prstGeom>
          <a:solidFill>
            <a:srgbClr val="994269">
              <a:alpha val="6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0" name="Google Shape;580;p61"/>
          <p:cNvSpPr txBox="1">
            <a:spLocks noGrp="1"/>
          </p:cNvSpPr>
          <p:nvPr>
            <p:ph type="subTitle" idx="1"/>
          </p:nvPr>
        </p:nvSpPr>
        <p:spPr>
          <a:xfrm>
            <a:off x="2370900" y="1323206"/>
            <a:ext cx="4402200" cy="400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600" dirty="0">
                <a:latin typeface="Candara" panose="020E0502030303020204" pitchFamily="34" charset="0"/>
              </a:rPr>
              <a:t>Predict label/category</a:t>
            </a:r>
            <a:endParaRPr sz="1600" dirty="0">
              <a:latin typeface="Candara" panose="020E0502030303020204" pitchFamily="34" charset="0"/>
            </a:endParaRPr>
          </a:p>
        </p:txBody>
      </p:sp>
      <p:sp>
        <p:nvSpPr>
          <p:cNvPr id="581" name="Google Shape;581;p61"/>
          <p:cNvSpPr txBox="1">
            <a:spLocks noGrp="1"/>
          </p:cNvSpPr>
          <p:nvPr>
            <p:ph type="title"/>
          </p:nvPr>
        </p:nvSpPr>
        <p:spPr>
          <a:xfrm>
            <a:off x="1946700" y="576150"/>
            <a:ext cx="5250600" cy="738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dirty="0">
                <a:solidFill>
                  <a:schemeClr val="bg1"/>
                </a:solidFill>
                <a:latin typeface="Chivo" panose="020B0503030202020804" pitchFamily="34" charset="77"/>
              </a:rPr>
              <a:t>Classification problem</a:t>
            </a:r>
            <a:endParaRPr sz="3200" dirty="0">
              <a:solidFill>
                <a:schemeClr val="bg1"/>
              </a:solidFill>
              <a:latin typeface="Chivo" panose="020B0503030202020804" pitchFamily="34" charset="77"/>
            </a:endParaRPr>
          </a:p>
        </p:txBody>
      </p:sp>
      <p:sp>
        <p:nvSpPr>
          <p:cNvPr id="582" name="Google Shape;582;p61"/>
          <p:cNvSpPr txBox="1">
            <a:spLocks noGrp="1"/>
          </p:cNvSpPr>
          <p:nvPr>
            <p:ph type="subTitle" idx="2"/>
          </p:nvPr>
        </p:nvSpPr>
        <p:spPr>
          <a:xfrm>
            <a:off x="2370900" y="3604860"/>
            <a:ext cx="4402200" cy="400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1600" dirty="0">
                <a:latin typeface="Candara" panose="020E0502030303020204" pitchFamily="34" charset="0"/>
              </a:rPr>
              <a:t>Predict numeric value</a:t>
            </a:r>
          </a:p>
        </p:txBody>
      </p:sp>
      <p:sp>
        <p:nvSpPr>
          <p:cNvPr id="583" name="Google Shape;583;p61"/>
          <p:cNvSpPr txBox="1">
            <a:spLocks noGrp="1"/>
          </p:cNvSpPr>
          <p:nvPr>
            <p:ph type="title" idx="3"/>
          </p:nvPr>
        </p:nvSpPr>
        <p:spPr>
          <a:xfrm>
            <a:off x="1946700" y="2880250"/>
            <a:ext cx="5250600" cy="738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dirty="0">
                <a:solidFill>
                  <a:schemeClr val="bg1"/>
                </a:solidFill>
                <a:latin typeface="Chivo" panose="020B0503030202020804" pitchFamily="34" charset="77"/>
              </a:rPr>
              <a:t>Regression problem</a:t>
            </a:r>
            <a:endParaRPr sz="3200" dirty="0">
              <a:solidFill>
                <a:schemeClr val="bg1"/>
              </a:solidFill>
              <a:latin typeface="Chivo" panose="020B0503030202020804" pitchFamily="34" charset="77"/>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F078443C-0A25-54A6-7674-FE6B27C95A98}"/>
                  </a:ext>
                </a:extLst>
              </p:cNvPr>
              <p:cNvSpPr txBox="1"/>
              <p:nvPr/>
            </p:nvSpPr>
            <p:spPr>
              <a:xfrm>
                <a:off x="2959538" y="1807680"/>
                <a:ext cx="3224921" cy="53091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pt-PT" sz="2800" b="0" i="1" smtClean="0">
                          <a:latin typeface="Cambria Math" panose="02040503050406030204" pitchFamily="18" charset="0"/>
                        </a:rPr>
                        <m:t>𝑓</m:t>
                      </m:r>
                      <m:r>
                        <a:rPr lang="pt-PT" sz="2800" b="0" i="1" smtClean="0">
                          <a:latin typeface="Cambria Math" panose="02040503050406030204" pitchFamily="18" charset="0"/>
                        </a:rPr>
                        <m:t>: </m:t>
                      </m:r>
                      <m:sSup>
                        <m:sSupPr>
                          <m:ctrlPr>
                            <a:rPr lang="pt-PT" sz="2800" b="0" i="1" smtClean="0">
                              <a:latin typeface="Cambria Math" panose="02040503050406030204" pitchFamily="18" charset="0"/>
                              <a:ea typeface="Cambria Math" panose="02040503050406030204" pitchFamily="18" charset="0"/>
                            </a:rPr>
                          </m:ctrlPr>
                        </m:sSupPr>
                        <m:e>
                          <m:r>
                            <a:rPr lang="pt-PT" sz="2800" b="0" i="1" smtClean="0">
                              <a:latin typeface="Cambria Math" panose="02040503050406030204" pitchFamily="18" charset="0"/>
                              <a:ea typeface="Cambria Math" panose="02040503050406030204" pitchFamily="18" charset="0"/>
                            </a:rPr>
                            <m:t>ℝ</m:t>
                          </m:r>
                        </m:e>
                        <m:sup>
                          <m:r>
                            <a:rPr lang="pt-PT" sz="2800" b="0" i="1" smtClean="0">
                              <a:latin typeface="Cambria Math" panose="02040503050406030204" pitchFamily="18" charset="0"/>
                              <a:ea typeface="Cambria Math" panose="02040503050406030204" pitchFamily="18" charset="0"/>
                            </a:rPr>
                            <m:t>𝑑</m:t>
                          </m:r>
                        </m:sup>
                      </m:sSup>
                      <m:r>
                        <a:rPr lang="pt-PT" sz="2800" b="0" i="1" smtClean="0">
                          <a:latin typeface="Cambria Math" panose="02040503050406030204" pitchFamily="18" charset="0"/>
                          <a:ea typeface="Cambria Math" panose="02040503050406030204" pitchFamily="18" charset="0"/>
                        </a:rPr>
                        <m:t>→</m:t>
                      </m:r>
                      <m:d>
                        <m:dPr>
                          <m:begChr m:val="{"/>
                          <m:endChr m:val="}"/>
                          <m:ctrlPr>
                            <a:rPr lang="pt-PT" sz="2800" b="0" i="1" smtClean="0">
                              <a:latin typeface="Cambria Math" panose="02040503050406030204" pitchFamily="18" charset="0"/>
                              <a:ea typeface="Cambria Math" panose="02040503050406030204" pitchFamily="18" charset="0"/>
                            </a:rPr>
                          </m:ctrlPr>
                        </m:dPr>
                        <m:e>
                          <m:sSub>
                            <m:sSubPr>
                              <m:ctrlPr>
                                <a:rPr lang="pt-PT" sz="2800" b="0" i="1" smtClean="0">
                                  <a:latin typeface="Cambria Math" panose="02040503050406030204" pitchFamily="18" charset="0"/>
                                  <a:ea typeface="Cambria Math" panose="02040503050406030204" pitchFamily="18" charset="0"/>
                                </a:rPr>
                              </m:ctrlPr>
                            </m:sSubPr>
                            <m:e>
                              <m:r>
                                <a:rPr lang="pt-PT" sz="2800" b="0" i="1" smtClean="0">
                                  <a:latin typeface="Cambria Math" panose="02040503050406030204" pitchFamily="18" charset="0"/>
                                  <a:ea typeface="Cambria Math" panose="02040503050406030204" pitchFamily="18" charset="0"/>
                                </a:rPr>
                                <m:t>𝑐</m:t>
                              </m:r>
                            </m:e>
                            <m:sub>
                              <m:r>
                                <a:rPr lang="pt-PT" sz="2800" b="0" i="1" smtClean="0">
                                  <a:latin typeface="Cambria Math" panose="02040503050406030204" pitchFamily="18" charset="0"/>
                                  <a:ea typeface="Cambria Math" panose="02040503050406030204" pitchFamily="18" charset="0"/>
                                </a:rPr>
                                <m:t>1</m:t>
                              </m:r>
                            </m:sub>
                          </m:sSub>
                          <m:r>
                            <a:rPr lang="pt-PT" sz="2800" b="0" i="1" smtClean="0">
                              <a:latin typeface="Cambria Math" panose="02040503050406030204" pitchFamily="18" charset="0"/>
                              <a:ea typeface="Cambria Math" panose="02040503050406030204" pitchFamily="18" charset="0"/>
                            </a:rPr>
                            <m:t>, …, </m:t>
                          </m:r>
                          <m:sSub>
                            <m:sSubPr>
                              <m:ctrlPr>
                                <a:rPr lang="pt-PT" sz="2800" b="0" i="1" smtClean="0">
                                  <a:latin typeface="Cambria Math" panose="02040503050406030204" pitchFamily="18" charset="0"/>
                                  <a:ea typeface="Cambria Math" panose="02040503050406030204" pitchFamily="18" charset="0"/>
                                </a:rPr>
                              </m:ctrlPr>
                            </m:sSubPr>
                            <m:e>
                              <m:r>
                                <a:rPr lang="pt-PT" sz="2800" b="0" i="1" smtClean="0">
                                  <a:latin typeface="Cambria Math" panose="02040503050406030204" pitchFamily="18" charset="0"/>
                                  <a:ea typeface="Cambria Math" panose="02040503050406030204" pitchFamily="18" charset="0"/>
                                </a:rPr>
                                <m:t>𝑐</m:t>
                              </m:r>
                            </m:e>
                            <m:sub>
                              <m:r>
                                <a:rPr lang="pt-PT" sz="2800" b="0" i="1" smtClean="0">
                                  <a:latin typeface="Cambria Math" panose="02040503050406030204" pitchFamily="18" charset="0"/>
                                  <a:ea typeface="Cambria Math" panose="02040503050406030204" pitchFamily="18" charset="0"/>
                                </a:rPr>
                                <m:t>𝐾</m:t>
                              </m:r>
                            </m:sub>
                          </m:sSub>
                        </m:e>
                      </m:d>
                    </m:oMath>
                  </m:oMathPara>
                </a14:m>
                <a:endParaRPr lang="en-GB" sz="2800" i="1" dirty="0">
                  <a:latin typeface="Calibri" panose="020F0502020204030204" pitchFamily="34" charset="0"/>
                  <a:cs typeface="Calibri" panose="020F0502020204030204" pitchFamily="34" charset="0"/>
                </a:endParaRPr>
              </a:p>
            </p:txBody>
          </p:sp>
        </mc:Choice>
        <mc:Fallback xmlns="">
          <p:sp>
            <p:nvSpPr>
              <p:cNvPr id="4" name="TextBox 3">
                <a:extLst>
                  <a:ext uri="{FF2B5EF4-FFF2-40B4-BE49-F238E27FC236}">
                    <a16:creationId xmlns:a16="http://schemas.microsoft.com/office/drawing/2014/main" id="{F078443C-0A25-54A6-7674-FE6B27C95A98}"/>
                  </a:ext>
                </a:extLst>
              </p:cNvPr>
              <p:cNvSpPr txBox="1">
                <a:spLocks noRot="1" noChangeAspect="1" noMove="1" noResize="1" noEditPoints="1" noAdjustHandles="1" noChangeArrowheads="1" noChangeShapeType="1" noTextEdit="1"/>
              </p:cNvSpPr>
              <p:nvPr/>
            </p:nvSpPr>
            <p:spPr>
              <a:xfrm>
                <a:off x="2959538" y="1807680"/>
                <a:ext cx="3224921" cy="530915"/>
              </a:xfrm>
              <a:prstGeom prst="rect">
                <a:avLst/>
              </a:prstGeom>
              <a:blipFill>
                <a:blip r:embed="rId3"/>
                <a:stretch>
                  <a:fillRect l="-391" b="-2093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92AADF5-8FF2-AE0D-FBB3-92EB28C6605B}"/>
                  </a:ext>
                </a:extLst>
              </p:cNvPr>
              <p:cNvSpPr txBox="1"/>
              <p:nvPr/>
            </p:nvSpPr>
            <p:spPr>
              <a:xfrm>
                <a:off x="3604586" y="4078302"/>
                <a:ext cx="1934824" cy="53091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pt-PT" sz="2800" b="0" i="1" smtClean="0">
                          <a:latin typeface="Cambria Math" panose="02040503050406030204" pitchFamily="18" charset="0"/>
                        </a:rPr>
                        <m:t>𝑓</m:t>
                      </m:r>
                      <m:r>
                        <a:rPr lang="pt-PT" sz="2800" b="0" i="1" smtClean="0">
                          <a:latin typeface="Cambria Math" panose="02040503050406030204" pitchFamily="18" charset="0"/>
                        </a:rPr>
                        <m:t>: </m:t>
                      </m:r>
                      <m:sSup>
                        <m:sSupPr>
                          <m:ctrlPr>
                            <a:rPr lang="pt-PT" sz="2800" b="0" i="1" smtClean="0">
                              <a:latin typeface="Cambria Math" panose="02040503050406030204" pitchFamily="18" charset="0"/>
                              <a:ea typeface="Cambria Math" panose="02040503050406030204" pitchFamily="18" charset="0"/>
                            </a:rPr>
                          </m:ctrlPr>
                        </m:sSupPr>
                        <m:e>
                          <m:r>
                            <a:rPr lang="pt-PT" sz="2800" b="0" i="1" smtClean="0">
                              <a:latin typeface="Cambria Math" panose="02040503050406030204" pitchFamily="18" charset="0"/>
                              <a:ea typeface="Cambria Math" panose="02040503050406030204" pitchFamily="18" charset="0"/>
                            </a:rPr>
                            <m:t>ℝ</m:t>
                          </m:r>
                        </m:e>
                        <m:sup>
                          <m:r>
                            <a:rPr lang="pt-PT" sz="2800" b="0" i="1" smtClean="0">
                              <a:latin typeface="Cambria Math" panose="02040503050406030204" pitchFamily="18" charset="0"/>
                              <a:ea typeface="Cambria Math" panose="02040503050406030204" pitchFamily="18" charset="0"/>
                            </a:rPr>
                            <m:t>𝑑</m:t>
                          </m:r>
                        </m:sup>
                      </m:sSup>
                      <m:r>
                        <a:rPr lang="pt-PT" sz="2800" b="0" i="1" smtClean="0">
                          <a:latin typeface="Cambria Math" panose="02040503050406030204" pitchFamily="18" charset="0"/>
                          <a:ea typeface="Cambria Math" panose="02040503050406030204" pitchFamily="18" charset="0"/>
                        </a:rPr>
                        <m:t>→</m:t>
                      </m:r>
                      <m:r>
                        <a:rPr lang="pt-PT" sz="2800" b="0" i="1" smtClean="0">
                          <a:latin typeface="Cambria Math" panose="02040503050406030204" pitchFamily="18" charset="0"/>
                          <a:ea typeface="Cambria Math" panose="02040503050406030204" pitchFamily="18" charset="0"/>
                        </a:rPr>
                        <m:t>ℝ</m:t>
                      </m:r>
                    </m:oMath>
                  </m:oMathPara>
                </a14:m>
                <a:endParaRPr lang="en-GB" sz="2800" i="1" dirty="0">
                  <a:latin typeface="Calibri" panose="020F0502020204030204" pitchFamily="34" charset="0"/>
                  <a:cs typeface="Calibri" panose="020F0502020204030204" pitchFamily="34" charset="0"/>
                </a:endParaRPr>
              </a:p>
            </p:txBody>
          </p:sp>
        </mc:Choice>
        <mc:Fallback xmlns="">
          <p:sp>
            <p:nvSpPr>
              <p:cNvPr id="5" name="TextBox 4">
                <a:extLst>
                  <a:ext uri="{FF2B5EF4-FFF2-40B4-BE49-F238E27FC236}">
                    <a16:creationId xmlns:a16="http://schemas.microsoft.com/office/drawing/2014/main" id="{392AADF5-8FF2-AE0D-FBB3-92EB28C6605B}"/>
                  </a:ext>
                </a:extLst>
              </p:cNvPr>
              <p:cNvSpPr txBox="1">
                <a:spLocks noRot="1" noChangeAspect="1" noMove="1" noResize="1" noEditPoints="1" noAdjustHandles="1" noChangeArrowheads="1" noChangeShapeType="1" noTextEdit="1"/>
              </p:cNvSpPr>
              <p:nvPr/>
            </p:nvSpPr>
            <p:spPr>
              <a:xfrm>
                <a:off x="3604586" y="4078302"/>
                <a:ext cx="1934824" cy="530915"/>
              </a:xfrm>
              <a:prstGeom prst="rect">
                <a:avLst/>
              </a:prstGeom>
              <a:blipFill>
                <a:blip r:embed="rId4"/>
                <a:stretch>
                  <a:fillRect l="-1299" b="-21429"/>
                </a:stretch>
              </a:blipFill>
            </p:spPr>
            <p:txBody>
              <a:bodyPr/>
              <a:lstStyle/>
              <a:p>
                <a:r>
                  <a:rPr lang="en-GB">
                    <a:noFill/>
                  </a:rPr>
                  <a:t> </a:t>
                </a:r>
              </a:p>
            </p:txBody>
          </p:sp>
        </mc:Fallback>
      </mc:AlternateContent>
    </p:spTree>
    <p:extLst>
      <p:ext uri="{BB962C8B-B14F-4D97-AF65-F5344CB8AC3E}">
        <p14:creationId xmlns:p14="http://schemas.microsoft.com/office/powerpoint/2010/main" val="7026303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21"/>
        <p:cNvGrpSpPr/>
        <p:nvPr/>
      </p:nvGrpSpPr>
      <p:grpSpPr>
        <a:xfrm>
          <a:off x="0" y="0"/>
          <a:ext cx="0" cy="0"/>
          <a:chOff x="0" y="0"/>
          <a:chExt cx="0" cy="0"/>
        </a:xfrm>
      </p:grpSpPr>
      <p:sp>
        <p:nvSpPr>
          <p:cNvPr id="522" name="Google Shape;522;p55"/>
          <p:cNvSpPr txBox="1">
            <a:spLocks noGrp="1"/>
          </p:cNvSpPr>
          <p:nvPr>
            <p:ph type="title"/>
          </p:nvPr>
        </p:nvSpPr>
        <p:spPr>
          <a:xfrm>
            <a:off x="713225" y="470650"/>
            <a:ext cx="7717500" cy="549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latin typeface="Chivo" panose="020B0503030202020804" pitchFamily="34" charset="77"/>
              </a:rPr>
              <a:t>Artificial Neural Networks</a:t>
            </a:r>
            <a:endParaRPr dirty="0">
              <a:latin typeface="Chivo" panose="020B0503030202020804" pitchFamily="34" charset="77"/>
            </a:endParaRPr>
          </a:p>
        </p:txBody>
      </p:sp>
      <p:sp>
        <p:nvSpPr>
          <p:cNvPr id="2" name="Rectangle 1">
            <a:extLst>
              <a:ext uri="{FF2B5EF4-FFF2-40B4-BE49-F238E27FC236}">
                <a16:creationId xmlns:a16="http://schemas.microsoft.com/office/drawing/2014/main" id="{99A1D3DE-4F25-3B26-5A25-FFC811E67050}"/>
              </a:ext>
            </a:extLst>
          </p:cNvPr>
          <p:cNvSpPr/>
          <p:nvPr/>
        </p:nvSpPr>
        <p:spPr>
          <a:xfrm>
            <a:off x="0" y="0"/>
            <a:ext cx="286439" cy="5143500"/>
          </a:xfrm>
          <a:prstGeom prst="rect">
            <a:avLst/>
          </a:prstGeom>
          <a:solidFill>
            <a:srgbClr val="994269">
              <a:alpha val="6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 name="Straight Connector 2">
            <a:extLst>
              <a:ext uri="{FF2B5EF4-FFF2-40B4-BE49-F238E27FC236}">
                <a16:creationId xmlns:a16="http://schemas.microsoft.com/office/drawing/2014/main" id="{965B551A-B809-D2EE-127A-DA0E32758AE0}"/>
              </a:ext>
            </a:extLst>
          </p:cNvPr>
          <p:cNvCxnSpPr>
            <a:cxnSpLocks/>
          </p:cNvCxnSpPr>
          <p:nvPr/>
        </p:nvCxnSpPr>
        <p:spPr>
          <a:xfrm>
            <a:off x="142875" y="1214438"/>
            <a:ext cx="0" cy="3929062"/>
          </a:xfrm>
          <a:prstGeom prst="line">
            <a:avLst/>
          </a:prstGeom>
          <a:ln/>
        </p:spPr>
        <p:style>
          <a:lnRef idx="1">
            <a:schemeClr val="dk1"/>
          </a:lnRef>
          <a:fillRef idx="0">
            <a:schemeClr val="dk1"/>
          </a:fillRef>
          <a:effectRef idx="0">
            <a:schemeClr val="dk1"/>
          </a:effectRef>
          <a:fontRef idx="minor">
            <a:schemeClr val="tx1"/>
          </a:fontRef>
        </p:style>
      </p:cxnSp>
      <p:sp>
        <p:nvSpPr>
          <p:cNvPr id="762" name="TextBox 761">
            <a:extLst>
              <a:ext uri="{FF2B5EF4-FFF2-40B4-BE49-F238E27FC236}">
                <a16:creationId xmlns:a16="http://schemas.microsoft.com/office/drawing/2014/main" id="{C9DB808B-8305-B9C1-F6E7-6676D5806AFD}"/>
              </a:ext>
            </a:extLst>
          </p:cNvPr>
          <p:cNvSpPr txBox="1"/>
          <p:nvPr/>
        </p:nvSpPr>
        <p:spPr>
          <a:xfrm>
            <a:off x="5344348" y="1546620"/>
            <a:ext cx="3282076" cy="2392963"/>
          </a:xfrm>
          <a:prstGeom prst="rect">
            <a:avLst/>
          </a:prstGeom>
          <a:noFill/>
        </p:spPr>
        <p:txBody>
          <a:bodyPr wrap="square" rtlCol="0">
            <a:spAutoFit/>
          </a:bodyPr>
          <a:lstStyle/>
          <a:p>
            <a:pPr marL="541338" indent="-331788">
              <a:spcAft>
                <a:spcPts val="900"/>
              </a:spcAft>
              <a:buClr>
                <a:srgbClr val="994269"/>
              </a:buClr>
              <a:buSzPct val="70000"/>
              <a:buFont typeface="Wingdings" pitchFamily="2" charset="2"/>
              <a:buChar char="v"/>
            </a:pPr>
            <a:r>
              <a:rPr lang="en-GB" sz="1600" dirty="0" err="1">
                <a:solidFill>
                  <a:schemeClr val="tx1"/>
                </a:solidFill>
                <a:latin typeface="Candara" panose="020E0502030303020204" pitchFamily="34" charset="0"/>
              </a:rPr>
              <a:t>Perceptrons</a:t>
            </a:r>
            <a:r>
              <a:rPr lang="en-GB" sz="1600" dirty="0">
                <a:solidFill>
                  <a:schemeClr val="tx1"/>
                </a:solidFill>
                <a:latin typeface="Candara" panose="020E0502030303020204" pitchFamily="34" charset="0"/>
              </a:rPr>
              <a:t> are ANNs basic units</a:t>
            </a:r>
          </a:p>
          <a:p>
            <a:pPr marL="541338" indent="-331788">
              <a:spcAft>
                <a:spcPts val="900"/>
              </a:spcAft>
              <a:buClr>
                <a:srgbClr val="994269"/>
              </a:buClr>
              <a:buSzPct val="70000"/>
              <a:buFont typeface="Wingdings" pitchFamily="2" charset="2"/>
              <a:buChar char="v"/>
            </a:pPr>
            <a:endParaRPr lang="en-GB" sz="1600" dirty="0">
              <a:solidFill>
                <a:schemeClr val="tx1"/>
              </a:solidFill>
              <a:latin typeface="Candara" panose="020E0502030303020204" pitchFamily="34" charset="0"/>
            </a:endParaRPr>
          </a:p>
          <a:p>
            <a:pPr marL="541338" indent="-331788">
              <a:spcAft>
                <a:spcPts val="900"/>
              </a:spcAft>
              <a:buClr>
                <a:srgbClr val="994269"/>
              </a:buClr>
              <a:buSzPct val="70000"/>
              <a:buFont typeface="Wingdings" pitchFamily="2" charset="2"/>
              <a:buChar char="v"/>
            </a:pPr>
            <a:endParaRPr lang="en-GB" sz="1600" dirty="0">
              <a:solidFill>
                <a:schemeClr val="tx1"/>
              </a:solidFill>
              <a:latin typeface="Candara" panose="020E0502030303020204" pitchFamily="34" charset="0"/>
            </a:endParaRPr>
          </a:p>
          <a:p>
            <a:pPr marL="541338" indent="-331788">
              <a:spcAft>
                <a:spcPts val="900"/>
              </a:spcAft>
              <a:buClr>
                <a:srgbClr val="994269"/>
              </a:buClr>
              <a:buSzPct val="70000"/>
              <a:buFont typeface="Wingdings" pitchFamily="2" charset="2"/>
              <a:buChar char="v"/>
            </a:pPr>
            <a:endParaRPr lang="en-GB" sz="1600" dirty="0">
              <a:solidFill>
                <a:schemeClr val="tx1"/>
              </a:solidFill>
              <a:latin typeface="Candara" panose="020E0502030303020204" pitchFamily="34" charset="0"/>
            </a:endParaRPr>
          </a:p>
          <a:p>
            <a:pPr marL="541338" indent="-331788">
              <a:spcAft>
                <a:spcPts val="900"/>
              </a:spcAft>
              <a:buClr>
                <a:srgbClr val="994269"/>
              </a:buClr>
              <a:buSzPct val="70000"/>
              <a:buFont typeface="Wingdings" pitchFamily="2" charset="2"/>
              <a:buChar char="v"/>
            </a:pPr>
            <a:endParaRPr lang="en-GB" sz="1600" dirty="0">
              <a:solidFill>
                <a:schemeClr val="tx1"/>
              </a:solidFill>
              <a:latin typeface="Candara" panose="020E0502030303020204" pitchFamily="34" charset="0"/>
            </a:endParaRPr>
          </a:p>
          <a:p>
            <a:pPr marL="541338" indent="-331788">
              <a:spcAft>
                <a:spcPts val="900"/>
              </a:spcAft>
              <a:buClr>
                <a:srgbClr val="994269"/>
              </a:buClr>
              <a:buSzPct val="70000"/>
              <a:buFont typeface="Wingdings" pitchFamily="2" charset="2"/>
              <a:buChar char="v"/>
            </a:pPr>
            <a:r>
              <a:rPr lang="en-GB" sz="1600" dirty="0">
                <a:solidFill>
                  <a:schemeClr val="tx1"/>
                </a:solidFill>
                <a:latin typeface="Candara" panose="020E0502030303020204" pitchFamily="34" charset="0"/>
              </a:rPr>
              <a:t>Minimize loss function</a:t>
            </a:r>
          </a:p>
        </p:txBody>
      </p:sp>
      <p:sp>
        <p:nvSpPr>
          <p:cNvPr id="763" name="Oval 762">
            <a:extLst>
              <a:ext uri="{FF2B5EF4-FFF2-40B4-BE49-F238E27FC236}">
                <a16:creationId xmlns:a16="http://schemas.microsoft.com/office/drawing/2014/main" id="{0D542A50-D0CE-B101-07BE-3F4B10831506}"/>
              </a:ext>
            </a:extLst>
          </p:cNvPr>
          <p:cNvSpPr>
            <a:spLocks noChangeAspect="1"/>
          </p:cNvSpPr>
          <p:nvPr/>
        </p:nvSpPr>
        <p:spPr>
          <a:xfrm>
            <a:off x="6121952" y="2157562"/>
            <a:ext cx="162993" cy="162993"/>
          </a:xfrm>
          <a:prstGeom prst="ellipse">
            <a:avLst/>
          </a:prstGeom>
          <a:solidFill>
            <a:schemeClr val="tx2">
              <a:lumMod val="40000"/>
              <a:lumOff val="60000"/>
              <a:alpha val="67843"/>
            </a:schemeClr>
          </a:solidFill>
          <a:ln w="952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chemeClr val="accent2"/>
                </a:solidFill>
                <a:latin typeface="Calibri" panose="020F0502020204030204" pitchFamily="34" charset="0"/>
                <a:cs typeface="Calibri" panose="020F0502020204030204" pitchFamily="34" charset="0"/>
              </a:rPr>
              <a:t>1</a:t>
            </a:r>
          </a:p>
        </p:txBody>
      </p:sp>
      <p:sp>
        <p:nvSpPr>
          <p:cNvPr id="764" name="Oval 763">
            <a:extLst>
              <a:ext uri="{FF2B5EF4-FFF2-40B4-BE49-F238E27FC236}">
                <a16:creationId xmlns:a16="http://schemas.microsoft.com/office/drawing/2014/main" id="{AFD0780A-C8F0-44CD-F20A-A8FF15AF2F7E}"/>
              </a:ext>
            </a:extLst>
          </p:cNvPr>
          <p:cNvSpPr>
            <a:spLocks noChangeAspect="1"/>
          </p:cNvSpPr>
          <p:nvPr/>
        </p:nvSpPr>
        <p:spPr>
          <a:xfrm>
            <a:off x="6122425" y="2577668"/>
            <a:ext cx="162993" cy="162993"/>
          </a:xfrm>
          <a:prstGeom prst="ellipse">
            <a:avLst/>
          </a:prstGeom>
          <a:solidFill>
            <a:srgbClr val="994269">
              <a:alpha val="67843"/>
            </a:srgbClr>
          </a:solidFill>
          <a:ln w="9525">
            <a:solidFill>
              <a:srgbClr val="7333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65" name="Oval 764">
            <a:extLst>
              <a:ext uri="{FF2B5EF4-FFF2-40B4-BE49-F238E27FC236}">
                <a16:creationId xmlns:a16="http://schemas.microsoft.com/office/drawing/2014/main" id="{0F88C25F-9104-969F-BCFF-56D5A23171E3}"/>
              </a:ext>
            </a:extLst>
          </p:cNvPr>
          <p:cNvSpPr>
            <a:spLocks noChangeAspect="1"/>
          </p:cNvSpPr>
          <p:nvPr/>
        </p:nvSpPr>
        <p:spPr>
          <a:xfrm>
            <a:off x="6121952" y="3272848"/>
            <a:ext cx="162993" cy="162993"/>
          </a:xfrm>
          <a:prstGeom prst="ellipse">
            <a:avLst/>
          </a:prstGeom>
          <a:solidFill>
            <a:srgbClr val="994269">
              <a:alpha val="67843"/>
            </a:srgbClr>
          </a:solidFill>
          <a:ln w="9525">
            <a:solidFill>
              <a:srgbClr val="7333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68" name="Oval 767">
            <a:extLst>
              <a:ext uri="{FF2B5EF4-FFF2-40B4-BE49-F238E27FC236}">
                <a16:creationId xmlns:a16="http://schemas.microsoft.com/office/drawing/2014/main" id="{BB337E38-2AA5-5F9C-E281-C944B1EDFB4F}"/>
              </a:ext>
            </a:extLst>
          </p:cNvPr>
          <p:cNvSpPr>
            <a:spLocks noChangeAspect="1"/>
          </p:cNvSpPr>
          <p:nvPr/>
        </p:nvSpPr>
        <p:spPr>
          <a:xfrm>
            <a:off x="6555010" y="2672541"/>
            <a:ext cx="250478" cy="250478"/>
          </a:xfrm>
          <a:prstGeom prst="ellipse">
            <a:avLst/>
          </a:prstGeom>
          <a:solidFill>
            <a:schemeClr val="tx2">
              <a:alpha val="67843"/>
            </a:schemeClr>
          </a:solidFill>
          <a:ln w="9525">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latin typeface="Candara" panose="020E0502030303020204" pitchFamily="34" charset="0"/>
            </a:endParaRPr>
          </a:p>
        </p:txBody>
      </p:sp>
      <p:cxnSp>
        <p:nvCxnSpPr>
          <p:cNvPr id="773" name="Straight Connector 772">
            <a:extLst>
              <a:ext uri="{FF2B5EF4-FFF2-40B4-BE49-F238E27FC236}">
                <a16:creationId xmlns:a16="http://schemas.microsoft.com/office/drawing/2014/main" id="{99368FAA-8BD4-66EC-50D6-4ED0D69A355B}"/>
              </a:ext>
            </a:extLst>
          </p:cNvPr>
          <p:cNvCxnSpPr>
            <a:cxnSpLocks/>
            <a:stCxn id="763" idx="6"/>
            <a:endCxn id="768" idx="2"/>
          </p:cNvCxnSpPr>
          <p:nvPr/>
        </p:nvCxnSpPr>
        <p:spPr>
          <a:xfrm>
            <a:off x="6284945" y="2239059"/>
            <a:ext cx="270065" cy="558721"/>
          </a:xfrm>
          <a:prstGeom prst="line">
            <a:avLst/>
          </a:prstGeom>
          <a:ln w="9525"/>
        </p:spPr>
        <p:style>
          <a:lnRef idx="1">
            <a:schemeClr val="dk1"/>
          </a:lnRef>
          <a:fillRef idx="0">
            <a:schemeClr val="dk1"/>
          </a:fillRef>
          <a:effectRef idx="0">
            <a:schemeClr val="dk1"/>
          </a:effectRef>
          <a:fontRef idx="minor">
            <a:schemeClr val="tx1"/>
          </a:fontRef>
        </p:style>
      </p:cxnSp>
      <p:cxnSp>
        <p:nvCxnSpPr>
          <p:cNvPr id="778" name="Straight Connector 777">
            <a:extLst>
              <a:ext uri="{FF2B5EF4-FFF2-40B4-BE49-F238E27FC236}">
                <a16:creationId xmlns:a16="http://schemas.microsoft.com/office/drawing/2014/main" id="{404E14EC-4871-D344-A65D-9297350CA78D}"/>
              </a:ext>
            </a:extLst>
          </p:cNvPr>
          <p:cNvCxnSpPr>
            <a:cxnSpLocks/>
            <a:stCxn id="764" idx="6"/>
            <a:endCxn id="768" idx="2"/>
          </p:cNvCxnSpPr>
          <p:nvPr/>
        </p:nvCxnSpPr>
        <p:spPr>
          <a:xfrm>
            <a:off x="6285418" y="2659165"/>
            <a:ext cx="269592" cy="138615"/>
          </a:xfrm>
          <a:prstGeom prst="line">
            <a:avLst/>
          </a:prstGeom>
          <a:ln w="9525"/>
        </p:spPr>
        <p:style>
          <a:lnRef idx="1">
            <a:schemeClr val="dk1"/>
          </a:lnRef>
          <a:fillRef idx="0">
            <a:schemeClr val="dk1"/>
          </a:fillRef>
          <a:effectRef idx="0">
            <a:schemeClr val="dk1"/>
          </a:effectRef>
          <a:fontRef idx="minor">
            <a:schemeClr val="tx1"/>
          </a:fontRef>
        </p:style>
      </p:cxnSp>
      <p:cxnSp>
        <p:nvCxnSpPr>
          <p:cNvPr id="783" name="Straight Connector 782">
            <a:extLst>
              <a:ext uri="{FF2B5EF4-FFF2-40B4-BE49-F238E27FC236}">
                <a16:creationId xmlns:a16="http://schemas.microsoft.com/office/drawing/2014/main" id="{5BC093CF-9442-D992-54D7-B1AE8DD1C58E}"/>
              </a:ext>
            </a:extLst>
          </p:cNvPr>
          <p:cNvCxnSpPr>
            <a:cxnSpLocks/>
            <a:stCxn id="765" idx="6"/>
            <a:endCxn id="768" idx="2"/>
          </p:cNvCxnSpPr>
          <p:nvPr/>
        </p:nvCxnSpPr>
        <p:spPr>
          <a:xfrm flipV="1">
            <a:off x="6284945" y="2797780"/>
            <a:ext cx="270065" cy="556565"/>
          </a:xfrm>
          <a:prstGeom prst="line">
            <a:avLst/>
          </a:prstGeom>
          <a:ln w="9525"/>
        </p:spPr>
        <p:style>
          <a:lnRef idx="1">
            <a:schemeClr val="dk1"/>
          </a:lnRef>
          <a:fillRef idx="0">
            <a:schemeClr val="dk1"/>
          </a:fillRef>
          <a:effectRef idx="0">
            <a:schemeClr val="dk1"/>
          </a:effectRef>
          <a:fontRef idx="minor">
            <a:schemeClr val="tx1"/>
          </a:fontRef>
        </p:style>
      </p:cxnSp>
      <p:sp>
        <p:nvSpPr>
          <p:cNvPr id="789" name="Oval 788">
            <a:extLst>
              <a:ext uri="{FF2B5EF4-FFF2-40B4-BE49-F238E27FC236}">
                <a16:creationId xmlns:a16="http://schemas.microsoft.com/office/drawing/2014/main" id="{2D76F34B-5EDE-9A57-F8A1-436686CEA04D}"/>
              </a:ext>
            </a:extLst>
          </p:cNvPr>
          <p:cNvSpPr>
            <a:spLocks noChangeAspect="1"/>
          </p:cNvSpPr>
          <p:nvPr/>
        </p:nvSpPr>
        <p:spPr>
          <a:xfrm>
            <a:off x="6121953" y="2822158"/>
            <a:ext cx="162993" cy="162993"/>
          </a:xfrm>
          <a:prstGeom prst="ellipse">
            <a:avLst/>
          </a:prstGeom>
          <a:solidFill>
            <a:srgbClr val="994269">
              <a:alpha val="67843"/>
            </a:srgbClr>
          </a:solidFill>
          <a:ln w="9525">
            <a:solidFill>
              <a:srgbClr val="7333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791" name="Straight Connector 790">
            <a:extLst>
              <a:ext uri="{FF2B5EF4-FFF2-40B4-BE49-F238E27FC236}">
                <a16:creationId xmlns:a16="http://schemas.microsoft.com/office/drawing/2014/main" id="{3A1A36CC-62EB-8C62-EC42-796195F40629}"/>
              </a:ext>
            </a:extLst>
          </p:cNvPr>
          <p:cNvCxnSpPr>
            <a:cxnSpLocks/>
            <a:stCxn id="789" idx="6"/>
            <a:endCxn id="768" idx="2"/>
          </p:cNvCxnSpPr>
          <p:nvPr/>
        </p:nvCxnSpPr>
        <p:spPr>
          <a:xfrm flipV="1">
            <a:off x="6284946" y="2797780"/>
            <a:ext cx="270064" cy="105875"/>
          </a:xfrm>
          <a:prstGeom prst="line">
            <a:avLst/>
          </a:prstGeom>
          <a:ln w="9525"/>
        </p:spPr>
        <p:style>
          <a:lnRef idx="1">
            <a:schemeClr val="dk1"/>
          </a:lnRef>
          <a:fillRef idx="0">
            <a:schemeClr val="dk1"/>
          </a:fillRef>
          <a:effectRef idx="0">
            <a:schemeClr val="dk1"/>
          </a:effectRef>
          <a:fontRef idx="minor">
            <a:schemeClr val="tx1"/>
          </a:fontRef>
        </p:style>
      </p:cxnSp>
      <p:cxnSp>
        <p:nvCxnSpPr>
          <p:cNvPr id="794" name="Straight Connector 793">
            <a:extLst>
              <a:ext uri="{FF2B5EF4-FFF2-40B4-BE49-F238E27FC236}">
                <a16:creationId xmlns:a16="http://schemas.microsoft.com/office/drawing/2014/main" id="{DEB4372B-D2D9-1B7B-E4C0-E3DA2AD313A2}"/>
              </a:ext>
            </a:extLst>
          </p:cNvPr>
          <p:cNvCxnSpPr>
            <a:cxnSpLocks/>
            <a:stCxn id="768" idx="6"/>
            <a:endCxn id="797" idx="1"/>
          </p:cNvCxnSpPr>
          <p:nvPr/>
        </p:nvCxnSpPr>
        <p:spPr>
          <a:xfrm flipV="1">
            <a:off x="6805488" y="2791651"/>
            <a:ext cx="269592" cy="6129"/>
          </a:xfrm>
          <a:prstGeom prst="line">
            <a:avLst/>
          </a:prstGeom>
          <a:ln w="9525"/>
        </p:spPr>
        <p:style>
          <a:lnRef idx="1">
            <a:schemeClr val="dk1"/>
          </a:lnRef>
          <a:fillRef idx="0">
            <a:schemeClr val="dk1"/>
          </a:fillRef>
          <a:effectRef idx="0">
            <a:schemeClr val="dk1"/>
          </a:effectRef>
          <a:fontRef idx="minor">
            <a:schemeClr val="tx1"/>
          </a:fontRef>
        </p:style>
      </p:cxnSp>
      <p:sp>
        <p:nvSpPr>
          <p:cNvPr id="797" name="Rectangle 796">
            <a:extLst>
              <a:ext uri="{FF2B5EF4-FFF2-40B4-BE49-F238E27FC236}">
                <a16:creationId xmlns:a16="http://schemas.microsoft.com/office/drawing/2014/main" id="{ABF32D80-F553-8318-4969-4C0D55048D48}"/>
              </a:ext>
            </a:extLst>
          </p:cNvPr>
          <p:cNvSpPr/>
          <p:nvPr/>
        </p:nvSpPr>
        <p:spPr>
          <a:xfrm>
            <a:off x="7075080" y="2747781"/>
            <a:ext cx="88938" cy="87739"/>
          </a:xfrm>
          <a:prstGeom prst="rect">
            <a:avLst/>
          </a:prstGeom>
          <a:ln w="95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798" name="Straight Connector 797">
            <a:extLst>
              <a:ext uri="{FF2B5EF4-FFF2-40B4-BE49-F238E27FC236}">
                <a16:creationId xmlns:a16="http://schemas.microsoft.com/office/drawing/2014/main" id="{18458AF4-1745-B453-5F8B-3CED2E9E5067}"/>
              </a:ext>
            </a:extLst>
          </p:cNvPr>
          <p:cNvCxnSpPr>
            <a:cxnSpLocks/>
            <a:stCxn id="797" idx="3"/>
          </p:cNvCxnSpPr>
          <p:nvPr/>
        </p:nvCxnSpPr>
        <p:spPr>
          <a:xfrm>
            <a:off x="7164018" y="2791651"/>
            <a:ext cx="306184" cy="0"/>
          </a:xfrm>
          <a:prstGeom prst="line">
            <a:avLst/>
          </a:prstGeom>
          <a:ln w="9525"/>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836" name="TextBox 835">
                <a:extLst>
                  <a:ext uri="{FF2B5EF4-FFF2-40B4-BE49-F238E27FC236}">
                    <a16:creationId xmlns:a16="http://schemas.microsoft.com/office/drawing/2014/main" id="{2AC413AD-E96A-FC99-507E-B469738AE2A1}"/>
                  </a:ext>
                </a:extLst>
              </p:cNvPr>
              <p:cNvSpPr txBox="1"/>
              <p:nvPr/>
            </p:nvSpPr>
            <p:spPr>
              <a:xfrm>
                <a:off x="6294208" y="2309679"/>
                <a:ext cx="350737" cy="2308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pt-PT" sz="900" b="0" i="1" smtClean="0">
                              <a:latin typeface="Cambria Math" panose="02040503050406030204" pitchFamily="18" charset="0"/>
                            </a:rPr>
                          </m:ctrlPr>
                        </m:sSubPr>
                        <m:e>
                          <m:r>
                            <a:rPr lang="pt-PT" sz="900" b="0" i="1" smtClean="0">
                              <a:latin typeface="Cambria Math" panose="02040503050406030204" pitchFamily="18" charset="0"/>
                            </a:rPr>
                            <m:t>𝑤</m:t>
                          </m:r>
                        </m:e>
                        <m:sub>
                          <m:r>
                            <a:rPr lang="pt-PT" sz="900" b="0" i="1" smtClean="0">
                              <a:latin typeface="Cambria Math" panose="02040503050406030204" pitchFamily="18" charset="0"/>
                            </a:rPr>
                            <m:t>0</m:t>
                          </m:r>
                        </m:sub>
                      </m:sSub>
                    </m:oMath>
                  </m:oMathPara>
                </a14:m>
                <a:endParaRPr lang="pt-PT" sz="900" b="0" dirty="0"/>
              </a:p>
            </p:txBody>
          </p:sp>
        </mc:Choice>
        <mc:Fallback xmlns="">
          <p:sp>
            <p:nvSpPr>
              <p:cNvPr id="836" name="TextBox 835">
                <a:extLst>
                  <a:ext uri="{FF2B5EF4-FFF2-40B4-BE49-F238E27FC236}">
                    <a16:creationId xmlns:a16="http://schemas.microsoft.com/office/drawing/2014/main" id="{2AC413AD-E96A-FC99-507E-B469738AE2A1}"/>
                  </a:ext>
                </a:extLst>
              </p:cNvPr>
              <p:cNvSpPr txBox="1">
                <a:spLocks noRot="1" noChangeAspect="1" noMove="1" noResize="1" noEditPoints="1" noAdjustHandles="1" noChangeArrowheads="1" noChangeShapeType="1" noTextEdit="1"/>
              </p:cNvSpPr>
              <p:nvPr/>
            </p:nvSpPr>
            <p:spPr>
              <a:xfrm>
                <a:off x="6294208" y="2309679"/>
                <a:ext cx="350737" cy="230832"/>
              </a:xfrm>
              <a:prstGeom prst="rect">
                <a:avLst/>
              </a:prstGeom>
              <a:blipFill>
                <a:blip r:embed="rId3"/>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837" name="TextBox 836">
                <a:extLst>
                  <a:ext uri="{FF2B5EF4-FFF2-40B4-BE49-F238E27FC236}">
                    <a16:creationId xmlns:a16="http://schemas.microsoft.com/office/drawing/2014/main" id="{3E85FDE6-F640-0793-5CE7-E8F8763F6E26}"/>
                  </a:ext>
                </a:extLst>
              </p:cNvPr>
              <p:cNvSpPr txBox="1"/>
              <p:nvPr/>
            </p:nvSpPr>
            <p:spPr>
              <a:xfrm>
                <a:off x="6206965" y="2482214"/>
                <a:ext cx="348044" cy="2308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pt-PT" sz="900" b="0" i="1" smtClean="0">
                              <a:latin typeface="Cambria Math" panose="02040503050406030204" pitchFamily="18" charset="0"/>
                            </a:rPr>
                          </m:ctrlPr>
                        </m:sSubPr>
                        <m:e>
                          <m:r>
                            <a:rPr lang="pt-PT" sz="900" b="0" i="1" smtClean="0">
                              <a:latin typeface="Cambria Math" panose="02040503050406030204" pitchFamily="18" charset="0"/>
                            </a:rPr>
                            <m:t>𝑤</m:t>
                          </m:r>
                        </m:e>
                        <m:sub>
                          <m:r>
                            <a:rPr lang="pt-PT" sz="900" b="0" i="1" smtClean="0">
                              <a:latin typeface="Cambria Math" panose="02040503050406030204" pitchFamily="18" charset="0"/>
                            </a:rPr>
                            <m:t>1</m:t>
                          </m:r>
                        </m:sub>
                      </m:sSub>
                    </m:oMath>
                  </m:oMathPara>
                </a14:m>
                <a:endParaRPr lang="pt-PT" sz="900" b="0" dirty="0"/>
              </a:p>
            </p:txBody>
          </p:sp>
        </mc:Choice>
        <mc:Fallback xmlns="">
          <p:sp>
            <p:nvSpPr>
              <p:cNvPr id="837" name="TextBox 836">
                <a:extLst>
                  <a:ext uri="{FF2B5EF4-FFF2-40B4-BE49-F238E27FC236}">
                    <a16:creationId xmlns:a16="http://schemas.microsoft.com/office/drawing/2014/main" id="{3E85FDE6-F640-0793-5CE7-E8F8763F6E26}"/>
                  </a:ext>
                </a:extLst>
              </p:cNvPr>
              <p:cNvSpPr txBox="1">
                <a:spLocks noRot="1" noChangeAspect="1" noMove="1" noResize="1" noEditPoints="1" noAdjustHandles="1" noChangeArrowheads="1" noChangeShapeType="1" noTextEdit="1"/>
              </p:cNvSpPr>
              <p:nvPr/>
            </p:nvSpPr>
            <p:spPr>
              <a:xfrm>
                <a:off x="6206965" y="2482214"/>
                <a:ext cx="348044" cy="230832"/>
              </a:xfrm>
              <a:prstGeom prst="rect">
                <a:avLst/>
              </a:prstGeom>
              <a:blipFill>
                <a:blip r:embed="rId4"/>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838" name="TextBox 837">
                <a:extLst>
                  <a:ext uri="{FF2B5EF4-FFF2-40B4-BE49-F238E27FC236}">
                    <a16:creationId xmlns:a16="http://schemas.microsoft.com/office/drawing/2014/main" id="{321B4941-DDA6-EB68-32FA-EA742B3F8290}"/>
                  </a:ext>
                </a:extLst>
              </p:cNvPr>
              <p:cNvSpPr txBox="1"/>
              <p:nvPr/>
            </p:nvSpPr>
            <p:spPr>
              <a:xfrm>
                <a:off x="6244276" y="3169949"/>
                <a:ext cx="359842" cy="2308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pt-PT" sz="900" b="0" i="1" smtClean="0">
                              <a:latin typeface="Cambria Math" panose="02040503050406030204" pitchFamily="18" charset="0"/>
                            </a:rPr>
                          </m:ctrlPr>
                        </m:sSubPr>
                        <m:e>
                          <m:r>
                            <a:rPr lang="pt-PT" sz="900" b="0" i="1" smtClean="0">
                              <a:latin typeface="Cambria Math" panose="02040503050406030204" pitchFamily="18" charset="0"/>
                            </a:rPr>
                            <m:t>𝑤</m:t>
                          </m:r>
                        </m:e>
                        <m:sub>
                          <m:r>
                            <a:rPr lang="pt-PT" sz="900" b="0" i="1" smtClean="0">
                              <a:latin typeface="Cambria Math" panose="02040503050406030204" pitchFamily="18" charset="0"/>
                            </a:rPr>
                            <m:t>𝑑</m:t>
                          </m:r>
                        </m:sub>
                      </m:sSub>
                    </m:oMath>
                  </m:oMathPara>
                </a14:m>
                <a:endParaRPr lang="pt-PT" sz="900" b="0" dirty="0"/>
              </a:p>
            </p:txBody>
          </p:sp>
        </mc:Choice>
        <mc:Fallback xmlns="">
          <p:sp>
            <p:nvSpPr>
              <p:cNvPr id="838" name="TextBox 837">
                <a:extLst>
                  <a:ext uri="{FF2B5EF4-FFF2-40B4-BE49-F238E27FC236}">
                    <a16:creationId xmlns:a16="http://schemas.microsoft.com/office/drawing/2014/main" id="{321B4941-DDA6-EB68-32FA-EA742B3F8290}"/>
                  </a:ext>
                </a:extLst>
              </p:cNvPr>
              <p:cNvSpPr txBox="1">
                <a:spLocks noRot="1" noChangeAspect="1" noMove="1" noResize="1" noEditPoints="1" noAdjustHandles="1" noChangeArrowheads="1" noChangeShapeType="1" noTextEdit="1"/>
              </p:cNvSpPr>
              <p:nvPr/>
            </p:nvSpPr>
            <p:spPr>
              <a:xfrm>
                <a:off x="6244276" y="3169949"/>
                <a:ext cx="359842" cy="230832"/>
              </a:xfrm>
              <a:prstGeom prst="rect">
                <a:avLst/>
              </a:prstGeom>
              <a:blipFill>
                <a:blip r:embed="rId5"/>
                <a:stretch>
                  <a:fillRect/>
                </a:stretch>
              </a:blipFill>
            </p:spPr>
            <p:txBody>
              <a:bodyPr/>
              <a:lstStyle/>
              <a:p>
                <a:r>
                  <a:rPr lang="en-GB">
                    <a:noFill/>
                  </a:rPr>
                  <a:t> </a:t>
                </a:r>
              </a:p>
            </p:txBody>
          </p:sp>
        </mc:Fallback>
      </mc:AlternateContent>
      <p:pic>
        <p:nvPicPr>
          <p:cNvPr id="865" name="Picture 864">
            <a:extLst>
              <a:ext uri="{FF2B5EF4-FFF2-40B4-BE49-F238E27FC236}">
                <a16:creationId xmlns:a16="http://schemas.microsoft.com/office/drawing/2014/main" id="{75120DD1-A899-4C6C-F060-9A17097FE344}"/>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5417" b="91667" l="7143" r="88312">
                        <a14:foregroundMark x1="10390" y1="8750" x2="10390" y2="8750"/>
                        <a14:foregroundMark x1="7792" y1="5833" x2="7792" y2="5833"/>
                        <a14:foregroundMark x1="71429" y1="91667" x2="71429" y2="91667"/>
                      </a14:backgroundRemoval>
                    </a14:imgEffect>
                  </a14:imgLayer>
                </a14:imgProps>
              </a:ext>
            </a:extLst>
          </a:blip>
          <a:stretch>
            <a:fillRect/>
          </a:stretch>
        </p:blipFill>
        <p:spPr>
          <a:xfrm>
            <a:off x="6618159" y="2719187"/>
            <a:ext cx="126714" cy="162993"/>
          </a:xfrm>
          <a:prstGeom prst="rect">
            <a:avLst/>
          </a:prstGeom>
        </p:spPr>
      </p:pic>
      <mc:AlternateContent xmlns:mc="http://schemas.openxmlformats.org/markup-compatibility/2006" xmlns:a14="http://schemas.microsoft.com/office/drawing/2010/main">
        <mc:Choice Requires="a14">
          <p:sp>
            <p:nvSpPr>
              <p:cNvPr id="866" name="TextBox 865">
                <a:extLst>
                  <a:ext uri="{FF2B5EF4-FFF2-40B4-BE49-F238E27FC236}">
                    <a16:creationId xmlns:a16="http://schemas.microsoft.com/office/drawing/2014/main" id="{630F087B-7A8B-85FB-010B-59213871BD84}"/>
                  </a:ext>
                </a:extLst>
              </p:cNvPr>
              <p:cNvSpPr txBox="1"/>
              <p:nvPr/>
            </p:nvSpPr>
            <p:spPr>
              <a:xfrm>
                <a:off x="6860612" y="2512640"/>
                <a:ext cx="609590" cy="24622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pt-PT" sz="1000" b="0" i="1" smtClean="0">
                          <a:latin typeface="Cambria Math" panose="02040503050406030204" pitchFamily="18" charset="0"/>
                        </a:rPr>
                        <m:t>𝜙</m:t>
                      </m:r>
                      <m:d>
                        <m:dPr>
                          <m:ctrlPr>
                            <a:rPr lang="pt-PT" sz="1000" b="0" i="1" smtClean="0">
                              <a:latin typeface="Cambria Math" panose="02040503050406030204" pitchFamily="18" charset="0"/>
                            </a:rPr>
                          </m:ctrlPr>
                        </m:dPr>
                        <m:e>
                          <m:r>
                            <a:rPr lang="pt-PT" sz="1000" b="0" i="1" smtClean="0">
                              <a:latin typeface="Cambria Math" panose="02040503050406030204" pitchFamily="18" charset="0"/>
                            </a:rPr>
                            <m:t>𝑛𝑒𝑡</m:t>
                          </m:r>
                        </m:e>
                      </m:d>
                    </m:oMath>
                  </m:oMathPara>
                </a14:m>
                <a:endParaRPr lang="pt-PT" sz="1000" b="0" dirty="0"/>
              </a:p>
            </p:txBody>
          </p:sp>
        </mc:Choice>
        <mc:Fallback xmlns="">
          <p:sp>
            <p:nvSpPr>
              <p:cNvPr id="866" name="TextBox 865">
                <a:extLst>
                  <a:ext uri="{FF2B5EF4-FFF2-40B4-BE49-F238E27FC236}">
                    <a16:creationId xmlns:a16="http://schemas.microsoft.com/office/drawing/2014/main" id="{630F087B-7A8B-85FB-010B-59213871BD84}"/>
                  </a:ext>
                </a:extLst>
              </p:cNvPr>
              <p:cNvSpPr txBox="1">
                <a:spLocks noRot="1" noChangeAspect="1" noMove="1" noResize="1" noEditPoints="1" noAdjustHandles="1" noChangeArrowheads="1" noChangeShapeType="1" noTextEdit="1"/>
              </p:cNvSpPr>
              <p:nvPr/>
            </p:nvSpPr>
            <p:spPr>
              <a:xfrm>
                <a:off x="6860612" y="2512640"/>
                <a:ext cx="609590" cy="246221"/>
              </a:xfrm>
              <a:prstGeom prst="rect">
                <a:avLst/>
              </a:prstGeom>
              <a:blipFill>
                <a:blip r:embed="rId8"/>
                <a:stretch>
                  <a:fillRect b="-4762"/>
                </a:stretch>
              </a:blipFill>
            </p:spPr>
            <p:txBody>
              <a:bodyPr/>
              <a:lstStyle/>
              <a:p>
                <a:r>
                  <a:rPr lang="en-GB">
                    <a:noFill/>
                  </a:rPr>
                  <a:t> </a:t>
                </a:r>
              </a:p>
            </p:txBody>
          </p:sp>
        </mc:Fallback>
      </mc:AlternateContent>
      <p:sp>
        <p:nvSpPr>
          <p:cNvPr id="870" name="TextBox 869">
            <a:extLst>
              <a:ext uri="{FF2B5EF4-FFF2-40B4-BE49-F238E27FC236}">
                <a16:creationId xmlns:a16="http://schemas.microsoft.com/office/drawing/2014/main" id="{0F723CD5-998D-07AA-3F69-E7266EC7715D}"/>
              </a:ext>
            </a:extLst>
          </p:cNvPr>
          <p:cNvSpPr txBox="1"/>
          <p:nvPr/>
        </p:nvSpPr>
        <p:spPr>
          <a:xfrm rot="16200000">
            <a:off x="5968323" y="2979361"/>
            <a:ext cx="364202" cy="307777"/>
          </a:xfrm>
          <a:prstGeom prst="rect">
            <a:avLst/>
          </a:prstGeom>
          <a:noFill/>
        </p:spPr>
        <p:txBody>
          <a:bodyPr wrap="none" rtlCol="0" anchor="ctr">
            <a:spAutoFit/>
          </a:bodyPr>
          <a:lstStyle/>
          <a:p>
            <a:pPr algn="ctr"/>
            <a:r>
              <a:rPr lang="en-GB" dirty="0">
                <a:solidFill>
                  <a:srgbClr val="994269"/>
                </a:solidFill>
              </a:rPr>
              <a:t>…</a:t>
            </a:r>
          </a:p>
        </p:txBody>
      </p:sp>
      <mc:AlternateContent xmlns:mc="http://schemas.openxmlformats.org/markup-compatibility/2006" xmlns:a14="http://schemas.microsoft.com/office/drawing/2010/main">
        <mc:Choice Requires="a14">
          <p:sp>
            <p:nvSpPr>
              <p:cNvPr id="871" name="TextBox 870">
                <a:extLst>
                  <a:ext uri="{FF2B5EF4-FFF2-40B4-BE49-F238E27FC236}">
                    <a16:creationId xmlns:a16="http://schemas.microsoft.com/office/drawing/2014/main" id="{2453CFEB-2EDA-DD33-BB48-739DA45F2924}"/>
                  </a:ext>
                </a:extLst>
              </p:cNvPr>
              <p:cNvSpPr txBox="1"/>
              <p:nvPr/>
            </p:nvSpPr>
            <p:spPr>
              <a:xfrm>
                <a:off x="7412461" y="2615843"/>
                <a:ext cx="327333"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pt-PT" b="1" i="1" smtClean="0">
                              <a:latin typeface="Cambria Math" panose="02040503050406030204" pitchFamily="18" charset="0"/>
                            </a:rPr>
                          </m:ctrlPr>
                        </m:accPr>
                        <m:e>
                          <m:r>
                            <a:rPr lang="pt-PT" b="1" i="0" smtClean="0">
                              <a:latin typeface="Cambria Math" panose="02040503050406030204" pitchFamily="18" charset="0"/>
                            </a:rPr>
                            <m:t>𝐳</m:t>
                          </m:r>
                        </m:e>
                      </m:acc>
                    </m:oMath>
                  </m:oMathPara>
                </a14:m>
                <a:endParaRPr lang="pt-PT" b="1" dirty="0"/>
              </a:p>
            </p:txBody>
          </p:sp>
        </mc:Choice>
        <mc:Fallback xmlns="">
          <p:sp>
            <p:nvSpPr>
              <p:cNvPr id="871" name="TextBox 870">
                <a:extLst>
                  <a:ext uri="{FF2B5EF4-FFF2-40B4-BE49-F238E27FC236}">
                    <a16:creationId xmlns:a16="http://schemas.microsoft.com/office/drawing/2014/main" id="{2453CFEB-2EDA-DD33-BB48-739DA45F2924}"/>
                  </a:ext>
                </a:extLst>
              </p:cNvPr>
              <p:cNvSpPr txBox="1">
                <a:spLocks noRot="1" noChangeAspect="1" noMove="1" noResize="1" noEditPoints="1" noAdjustHandles="1" noChangeArrowheads="1" noChangeShapeType="1" noTextEdit="1"/>
              </p:cNvSpPr>
              <p:nvPr/>
            </p:nvSpPr>
            <p:spPr>
              <a:xfrm>
                <a:off x="7412461" y="2615843"/>
                <a:ext cx="327333" cy="307777"/>
              </a:xfrm>
              <a:prstGeom prst="rect">
                <a:avLst/>
              </a:prstGeom>
              <a:blipFill>
                <a:blip r:embed="rId9"/>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872" name="TextBox 871">
                <a:extLst>
                  <a:ext uri="{FF2B5EF4-FFF2-40B4-BE49-F238E27FC236}">
                    <a16:creationId xmlns:a16="http://schemas.microsoft.com/office/drawing/2014/main" id="{300FB3D9-B239-E3B8-B6EE-C7E1662156C8}"/>
                  </a:ext>
                </a:extLst>
              </p:cNvPr>
              <p:cNvSpPr txBox="1"/>
              <p:nvPr/>
            </p:nvSpPr>
            <p:spPr>
              <a:xfrm>
                <a:off x="5845604" y="2850717"/>
                <a:ext cx="338554"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pt-PT" b="1" i="0" smtClean="0">
                          <a:latin typeface="Cambria Math" panose="02040503050406030204" pitchFamily="18" charset="0"/>
                        </a:rPr>
                        <m:t>𝐱</m:t>
                      </m:r>
                    </m:oMath>
                  </m:oMathPara>
                </a14:m>
                <a:endParaRPr lang="pt-PT" b="1" dirty="0"/>
              </a:p>
            </p:txBody>
          </p:sp>
        </mc:Choice>
        <mc:Fallback xmlns="">
          <p:sp>
            <p:nvSpPr>
              <p:cNvPr id="872" name="TextBox 871">
                <a:extLst>
                  <a:ext uri="{FF2B5EF4-FFF2-40B4-BE49-F238E27FC236}">
                    <a16:creationId xmlns:a16="http://schemas.microsoft.com/office/drawing/2014/main" id="{300FB3D9-B239-E3B8-B6EE-C7E1662156C8}"/>
                  </a:ext>
                </a:extLst>
              </p:cNvPr>
              <p:cNvSpPr txBox="1">
                <a:spLocks noRot="1" noChangeAspect="1" noMove="1" noResize="1" noEditPoints="1" noAdjustHandles="1" noChangeArrowheads="1" noChangeShapeType="1" noTextEdit="1"/>
              </p:cNvSpPr>
              <p:nvPr/>
            </p:nvSpPr>
            <p:spPr>
              <a:xfrm>
                <a:off x="5845604" y="2850717"/>
                <a:ext cx="338554" cy="307777"/>
              </a:xfrm>
              <a:prstGeom prst="rect">
                <a:avLst/>
              </a:prstGeom>
              <a:blipFill>
                <a:blip r:embed="rId10"/>
                <a:stretch>
                  <a:fillRect/>
                </a:stretch>
              </a:blipFill>
            </p:spPr>
            <p:txBody>
              <a:bodyPr/>
              <a:lstStyle/>
              <a:p>
                <a:r>
                  <a:rPr lang="en-GB">
                    <a:noFill/>
                  </a:rPr>
                  <a:t> </a:t>
                </a:r>
              </a:p>
            </p:txBody>
          </p:sp>
        </mc:Fallback>
      </mc:AlternateContent>
      <p:grpSp>
        <p:nvGrpSpPr>
          <p:cNvPr id="6" name="Group 5">
            <a:extLst>
              <a:ext uri="{FF2B5EF4-FFF2-40B4-BE49-F238E27FC236}">
                <a16:creationId xmlns:a16="http://schemas.microsoft.com/office/drawing/2014/main" id="{756A8F2B-2335-6B27-85FC-F7EA0263D00A}"/>
              </a:ext>
            </a:extLst>
          </p:cNvPr>
          <p:cNvGrpSpPr>
            <a:grpSpLocks noChangeAspect="1"/>
          </p:cNvGrpSpPr>
          <p:nvPr/>
        </p:nvGrpSpPr>
        <p:grpSpPr>
          <a:xfrm>
            <a:off x="965457" y="1112158"/>
            <a:ext cx="3905596" cy="3420000"/>
            <a:chOff x="866373" y="1104658"/>
            <a:chExt cx="4208728" cy="3685443"/>
          </a:xfrm>
        </p:grpSpPr>
        <p:sp>
          <p:nvSpPr>
            <p:cNvPr id="29" name="Oval 28">
              <a:extLst>
                <a:ext uri="{FF2B5EF4-FFF2-40B4-BE49-F238E27FC236}">
                  <a16:creationId xmlns:a16="http://schemas.microsoft.com/office/drawing/2014/main" id="{405AE6EA-BFC9-52EE-D3DA-8FC8BDBE2171}"/>
                </a:ext>
              </a:extLst>
            </p:cNvPr>
            <p:cNvSpPr>
              <a:spLocks noChangeAspect="1"/>
            </p:cNvSpPr>
            <p:nvPr/>
          </p:nvSpPr>
          <p:spPr>
            <a:xfrm>
              <a:off x="1162641" y="1914012"/>
              <a:ext cx="360000" cy="360000"/>
            </a:xfrm>
            <a:prstGeom prst="ellipse">
              <a:avLst/>
            </a:prstGeom>
            <a:solidFill>
              <a:srgbClr val="994269">
                <a:alpha val="67843"/>
              </a:srgbClr>
            </a:solidFill>
            <a:ln w="19050">
              <a:solidFill>
                <a:srgbClr val="7333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Oval 29">
              <a:extLst>
                <a:ext uri="{FF2B5EF4-FFF2-40B4-BE49-F238E27FC236}">
                  <a16:creationId xmlns:a16="http://schemas.microsoft.com/office/drawing/2014/main" id="{E4876316-F3E2-2B95-D923-015DBDF8C4C8}"/>
                </a:ext>
              </a:extLst>
            </p:cNvPr>
            <p:cNvSpPr>
              <a:spLocks noChangeAspect="1"/>
            </p:cNvSpPr>
            <p:nvPr/>
          </p:nvSpPr>
          <p:spPr>
            <a:xfrm>
              <a:off x="1162641" y="2467314"/>
              <a:ext cx="360000" cy="360000"/>
            </a:xfrm>
            <a:prstGeom prst="ellipse">
              <a:avLst/>
            </a:prstGeom>
            <a:solidFill>
              <a:srgbClr val="994269">
                <a:alpha val="67843"/>
              </a:srgbClr>
            </a:solidFill>
            <a:ln w="19050">
              <a:solidFill>
                <a:srgbClr val="7333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Oval 30">
              <a:extLst>
                <a:ext uri="{FF2B5EF4-FFF2-40B4-BE49-F238E27FC236}">
                  <a16:creationId xmlns:a16="http://schemas.microsoft.com/office/drawing/2014/main" id="{9407E561-65D6-7C19-22AF-AAA71865DB72}"/>
                </a:ext>
              </a:extLst>
            </p:cNvPr>
            <p:cNvSpPr>
              <a:spLocks noChangeAspect="1"/>
            </p:cNvSpPr>
            <p:nvPr/>
          </p:nvSpPr>
          <p:spPr>
            <a:xfrm>
              <a:off x="1161601" y="3759583"/>
              <a:ext cx="360000" cy="360000"/>
            </a:xfrm>
            <a:prstGeom prst="ellipse">
              <a:avLst/>
            </a:prstGeom>
            <a:solidFill>
              <a:srgbClr val="994269">
                <a:alpha val="67843"/>
              </a:srgbClr>
            </a:solidFill>
            <a:ln w="19050">
              <a:solidFill>
                <a:srgbClr val="7333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Oval 31">
              <a:extLst>
                <a:ext uri="{FF2B5EF4-FFF2-40B4-BE49-F238E27FC236}">
                  <a16:creationId xmlns:a16="http://schemas.microsoft.com/office/drawing/2014/main" id="{E1653EFB-3FA7-A85E-B4A4-39B97ABE7AEA}"/>
                </a:ext>
              </a:extLst>
            </p:cNvPr>
            <p:cNvSpPr>
              <a:spLocks noChangeAspect="1"/>
            </p:cNvSpPr>
            <p:nvPr/>
          </p:nvSpPr>
          <p:spPr>
            <a:xfrm>
              <a:off x="2177869" y="1598717"/>
              <a:ext cx="360000" cy="360000"/>
            </a:xfrm>
            <a:prstGeom prst="ellipse">
              <a:avLst/>
            </a:prstGeom>
            <a:solidFill>
              <a:schemeClr val="tx2">
                <a:alpha val="67843"/>
              </a:schemeClr>
            </a:solidFill>
            <a:ln w="1905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Oval 32">
              <a:extLst>
                <a:ext uri="{FF2B5EF4-FFF2-40B4-BE49-F238E27FC236}">
                  <a16:creationId xmlns:a16="http://schemas.microsoft.com/office/drawing/2014/main" id="{EDCAC3EA-C977-5017-D0C9-0D3336C4AA6C}"/>
                </a:ext>
              </a:extLst>
            </p:cNvPr>
            <p:cNvSpPr>
              <a:spLocks noChangeAspect="1"/>
            </p:cNvSpPr>
            <p:nvPr/>
          </p:nvSpPr>
          <p:spPr>
            <a:xfrm>
              <a:off x="2177869" y="2181776"/>
              <a:ext cx="360000" cy="360000"/>
            </a:xfrm>
            <a:prstGeom prst="ellipse">
              <a:avLst/>
            </a:prstGeom>
            <a:solidFill>
              <a:schemeClr val="tx2">
                <a:alpha val="67843"/>
              </a:schemeClr>
            </a:solidFill>
            <a:ln w="1905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Oval 33">
              <a:extLst>
                <a:ext uri="{FF2B5EF4-FFF2-40B4-BE49-F238E27FC236}">
                  <a16:creationId xmlns:a16="http://schemas.microsoft.com/office/drawing/2014/main" id="{C23198B8-1000-907D-5052-D375CCE8E0D3}"/>
                </a:ext>
              </a:extLst>
            </p:cNvPr>
            <p:cNvSpPr>
              <a:spLocks noChangeAspect="1"/>
            </p:cNvSpPr>
            <p:nvPr/>
          </p:nvSpPr>
          <p:spPr>
            <a:xfrm>
              <a:off x="2177869" y="2764835"/>
              <a:ext cx="360000" cy="360000"/>
            </a:xfrm>
            <a:prstGeom prst="ellipse">
              <a:avLst/>
            </a:prstGeom>
            <a:solidFill>
              <a:schemeClr val="tx2">
                <a:alpha val="67843"/>
              </a:schemeClr>
            </a:solidFill>
            <a:ln w="1905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Oval 34">
              <a:extLst>
                <a:ext uri="{FF2B5EF4-FFF2-40B4-BE49-F238E27FC236}">
                  <a16:creationId xmlns:a16="http://schemas.microsoft.com/office/drawing/2014/main" id="{E4B27A98-01B8-C5F1-CF2F-D6A7B1F73496}"/>
                </a:ext>
              </a:extLst>
            </p:cNvPr>
            <p:cNvSpPr>
              <a:spLocks noChangeAspect="1"/>
            </p:cNvSpPr>
            <p:nvPr/>
          </p:nvSpPr>
          <p:spPr>
            <a:xfrm>
              <a:off x="2177869" y="3347894"/>
              <a:ext cx="360000" cy="360000"/>
            </a:xfrm>
            <a:prstGeom prst="ellipse">
              <a:avLst/>
            </a:prstGeom>
            <a:solidFill>
              <a:schemeClr val="tx2">
                <a:alpha val="67843"/>
              </a:schemeClr>
            </a:solidFill>
            <a:ln w="1905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Oval 35">
              <a:extLst>
                <a:ext uri="{FF2B5EF4-FFF2-40B4-BE49-F238E27FC236}">
                  <a16:creationId xmlns:a16="http://schemas.microsoft.com/office/drawing/2014/main" id="{6C82F8D7-42D4-F6A6-9BDC-39DCF82D85BF}"/>
                </a:ext>
              </a:extLst>
            </p:cNvPr>
            <p:cNvSpPr>
              <a:spLocks noChangeAspect="1"/>
            </p:cNvSpPr>
            <p:nvPr/>
          </p:nvSpPr>
          <p:spPr>
            <a:xfrm>
              <a:off x="2177869" y="4419225"/>
              <a:ext cx="360000" cy="360000"/>
            </a:xfrm>
            <a:prstGeom prst="ellipse">
              <a:avLst/>
            </a:prstGeom>
            <a:solidFill>
              <a:schemeClr val="tx2">
                <a:alpha val="67843"/>
              </a:schemeClr>
            </a:solidFill>
            <a:ln w="1905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50" name="Straight Connector 49">
              <a:extLst>
                <a:ext uri="{FF2B5EF4-FFF2-40B4-BE49-F238E27FC236}">
                  <a16:creationId xmlns:a16="http://schemas.microsoft.com/office/drawing/2014/main" id="{4DED8987-61A0-D680-C03D-2A9DCDD4AECD}"/>
                </a:ext>
              </a:extLst>
            </p:cNvPr>
            <p:cNvCxnSpPr>
              <a:stCxn id="29" idx="6"/>
              <a:endCxn id="32" idx="2"/>
            </p:cNvCxnSpPr>
            <p:nvPr/>
          </p:nvCxnSpPr>
          <p:spPr>
            <a:xfrm flipV="1">
              <a:off x="1522641" y="1778717"/>
              <a:ext cx="655228" cy="315295"/>
            </a:xfrm>
            <a:prstGeom prst="line">
              <a:avLst/>
            </a:prstGeom>
            <a:ln w="12700"/>
          </p:spPr>
          <p:style>
            <a:lnRef idx="1">
              <a:schemeClr val="dk1"/>
            </a:lnRef>
            <a:fillRef idx="0">
              <a:schemeClr val="dk1"/>
            </a:fillRef>
            <a:effectRef idx="0">
              <a:schemeClr val="dk1"/>
            </a:effectRef>
            <a:fontRef idx="minor">
              <a:schemeClr val="tx1"/>
            </a:fontRef>
          </p:style>
        </p:cxnSp>
        <p:cxnSp>
          <p:nvCxnSpPr>
            <p:cNvPr id="51" name="Straight Connector 50">
              <a:extLst>
                <a:ext uri="{FF2B5EF4-FFF2-40B4-BE49-F238E27FC236}">
                  <a16:creationId xmlns:a16="http://schemas.microsoft.com/office/drawing/2014/main" id="{379DBD05-F913-AE7E-D527-78CB40C5AD83}"/>
                </a:ext>
              </a:extLst>
            </p:cNvPr>
            <p:cNvCxnSpPr>
              <a:cxnSpLocks/>
              <a:stCxn id="29" idx="6"/>
              <a:endCxn id="33" idx="2"/>
            </p:cNvCxnSpPr>
            <p:nvPr/>
          </p:nvCxnSpPr>
          <p:spPr>
            <a:xfrm>
              <a:off x="1522641" y="2094012"/>
              <a:ext cx="655228" cy="267764"/>
            </a:xfrm>
            <a:prstGeom prst="line">
              <a:avLst/>
            </a:prstGeom>
            <a:ln w="12700"/>
          </p:spPr>
          <p:style>
            <a:lnRef idx="1">
              <a:schemeClr val="dk1"/>
            </a:lnRef>
            <a:fillRef idx="0">
              <a:schemeClr val="dk1"/>
            </a:fillRef>
            <a:effectRef idx="0">
              <a:schemeClr val="dk1"/>
            </a:effectRef>
            <a:fontRef idx="minor">
              <a:schemeClr val="tx1"/>
            </a:fontRef>
          </p:style>
        </p:cxnSp>
        <p:cxnSp>
          <p:nvCxnSpPr>
            <p:cNvPr id="54" name="Straight Connector 53">
              <a:extLst>
                <a:ext uri="{FF2B5EF4-FFF2-40B4-BE49-F238E27FC236}">
                  <a16:creationId xmlns:a16="http://schemas.microsoft.com/office/drawing/2014/main" id="{21B8BF6F-DE81-A469-9572-B14D002FD2BD}"/>
                </a:ext>
              </a:extLst>
            </p:cNvPr>
            <p:cNvCxnSpPr>
              <a:cxnSpLocks/>
              <a:stCxn id="29" idx="6"/>
              <a:endCxn id="34" idx="2"/>
            </p:cNvCxnSpPr>
            <p:nvPr/>
          </p:nvCxnSpPr>
          <p:spPr>
            <a:xfrm>
              <a:off x="1522641" y="2094012"/>
              <a:ext cx="655228" cy="850823"/>
            </a:xfrm>
            <a:prstGeom prst="line">
              <a:avLst/>
            </a:prstGeom>
            <a:ln w="12700"/>
          </p:spPr>
          <p:style>
            <a:lnRef idx="1">
              <a:schemeClr val="dk1"/>
            </a:lnRef>
            <a:fillRef idx="0">
              <a:schemeClr val="dk1"/>
            </a:fillRef>
            <a:effectRef idx="0">
              <a:schemeClr val="dk1"/>
            </a:effectRef>
            <a:fontRef idx="minor">
              <a:schemeClr val="tx1"/>
            </a:fontRef>
          </p:style>
        </p:cxnSp>
        <p:cxnSp>
          <p:nvCxnSpPr>
            <p:cNvPr id="57" name="Straight Connector 56">
              <a:extLst>
                <a:ext uri="{FF2B5EF4-FFF2-40B4-BE49-F238E27FC236}">
                  <a16:creationId xmlns:a16="http://schemas.microsoft.com/office/drawing/2014/main" id="{B129779C-EF17-8A6B-64C9-5CB9AE593D84}"/>
                </a:ext>
              </a:extLst>
            </p:cNvPr>
            <p:cNvCxnSpPr>
              <a:cxnSpLocks/>
              <a:stCxn id="29" idx="6"/>
              <a:endCxn id="35" idx="2"/>
            </p:cNvCxnSpPr>
            <p:nvPr/>
          </p:nvCxnSpPr>
          <p:spPr>
            <a:xfrm>
              <a:off x="1522641" y="2094012"/>
              <a:ext cx="655228" cy="1433882"/>
            </a:xfrm>
            <a:prstGeom prst="line">
              <a:avLst/>
            </a:prstGeom>
            <a:ln w="12700"/>
          </p:spPr>
          <p:style>
            <a:lnRef idx="1">
              <a:schemeClr val="dk1"/>
            </a:lnRef>
            <a:fillRef idx="0">
              <a:schemeClr val="dk1"/>
            </a:fillRef>
            <a:effectRef idx="0">
              <a:schemeClr val="dk1"/>
            </a:effectRef>
            <a:fontRef idx="minor">
              <a:schemeClr val="tx1"/>
            </a:fontRef>
          </p:style>
        </p:cxnSp>
        <p:cxnSp>
          <p:nvCxnSpPr>
            <p:cNvPr id="60" name="Straight Connector 59">
              <a:extLst>
                <a:ext uri="{FF2B5EF4-FFF2-40B4-BE49-F238E27FC236}">
                  <a16:creationId xmlns:a16="http://schemas.microsoft.com/office/drawing/2014/main" id="{33052191-414C-AB1E-CDEC-DBBA940406AB}"/>
                </a:ext>
              </a:extLst>
            </p:cNvPr>
            <p:cNvCxnSpPr>
              <a:cxnSpLocks/>
              <a:stCxn id="29" idx="6"/>
              <a:endCxn id="36" idx="2"/>
            </p:cNvCxnSpPr>
            <p:nvPr/>
          </p:nvCxnSpPr>
          <p:spPr>
            <a:xfrm>
              <a:off x="1522641" y="2094012"/>
              <a:ext cx="655228" cy="2505213"/>
            </a:xfrm>
            <a:prstGeom prst="line">
              <a:avLst/>
            </a:prstGeom>
            <a:ln w="12700"/>
          </p:spPr>
          <p:style>
            <a:lnRef idx="1">
              <a:schemeClr val="dk1"/>
            </a:lnRef>
            <a:fillRef idx="0">
              <a:schemeClr val="dk1"/>
            </a:fillRef>
            <a:effectRef idx="0">
              <a:schemeClr val="dk1"/>
            </a:effectRef>
            <a:fontRef idx="minor">
              <a:schemeClr val="tx1"/>
            </a:fontRef>
          </p:style>
        </p:cxnSp>
        <p:cxnSp>
          <p:nvCxnSpPr>
            <p:cNvPr id="63" name="Straight Connector 62">
              <a:extLst>
                <a:ext uri="{FF2B5EF4-FFF2-40B4-BE49-F238E27FC236}">
                  <a16:creationId xmlns:a16="http://schemas.microsoft.com/office/drawing/2014/main" id="{319EA8E9-6CF1-8E37-F75E-047F8B3FD219}"/>
                </a:ext>
              </a:extLst>
            </p:cNvPr>
            <p:cNvCxnSpPr>
              <a:cxnSpLocks/>
              <a:stCxn id="30" idx="6"/>
              <a:endCxn id="33" idx="2"/>
            </p:cNvCxnSpPr>
            <p:nvPr/>
          </p:nvCxnSpPr>
          <p:spPr>
            <a:xfrm flipV="1">
              <a:off x="1522641" y="2361776"/>
              <a:ext cx="655228" cy="285538"/>
            </a:xfrm>
            <a:prstGeom prst="line">
              <a:avLst/>
            </a:prstGeom>
            <a:ln w="12700"/>
          </p:spPr>
          <p:style>
            <a:lnRef idx="1">
              <a:schemeClr val="dk1"/>
            </a:lnRef>
            <a:fillRef idx="0">
              <a:schemeClr val="dk1"/>
            </a:fillRef>
            <a:effectRef idx="0">
              <a:schemeClr val="dk1"/>
            </a:effectRef>
            <a:fontRef idx="minor">
              <a:schemeClr val="tx1"/>
            </a:fontRef>
          </p:style>
        </p:cxnSp>
        <p:cxnSp>
          <p:nvCxnSpPr>
            <p:cNvPr id="514" name="Straight Connector 513">
              <a:extLst>
                <a:ext uri="{FF2B5EF4-FFF2-40B4-BE49-F238E27FC236}">
                  <a16:creationId xmlns:a16="http://schemas.microsoft.com/office/drawing/2014/main" id="{3719D3B2-5796-437E-B4C2-7C727A5E9121}"/>
                </a:ext>
              </a:extLst>
            </p:cNvPr>
            <p:cNvCxnSpPr>
              <a:cxnSpLocks/>
              <a:stCxn id="30" idx="6"/>
              <a:endCxn id="32" idx="2"/>
            </p:cNvCxnSpPr>
            <p:nvPr/>
          </p:nvCxnSpPr>
          <p:spPr>
            <a:xfrm flipV="1">
              <a:off x="1522641" y="1778717"/>
              <a:ext cx="655228" cy="868597"/>
            </a:xfrm>
            <a:prstGeom prst="line">
              <a:avLst/>
            </a:prstGeom>
            <a:ln w="12700"/>
          </p:spPr>
          <p:style>
            <a:lnRef idx="1">
              <a:schemeClr val="dk1"/>
            </a:lnRef>
            <a:fillRef idx="0">
              <a:schemeClr val="dk1"/>
            </a:fillRef>
            <a:effectRef idx="0">
              <a:schemeClr val="dk1"/>
            </a:effectRef>
            <a:fontRef idx="minor">
              <a:schemeClr val="tx1"/>
            </a:fontRef>
          </p:style>
        </p:cxnSp>
        <p:cxnSp>
          <p:nvCxnSpPr>
            <p:cNvPr id="517" name="Straight Connector 516">
              <a:extLst>
                <a:ext uri="{FF2B5EF4-FFF2-40B4-BE49-F238E27FC236}">
                  <a16:creationId xmlns:a16="http://schemas.microsoft.com/office/drawing/2014/main" id="{A28DFA53-3EE1-95EB-5E01-428067536767}"/>
                </a:ext>
              </a:extLst>
            </p:cNvPr>
            <p:cNvCxnSpPr>
              <a:cxnSpLocks/>
              <a:stCxn id="30" idx="6"/>
              <a:endCxn id="34" idx="2"/>
            </p:cNvCxnSpPr>
            <p:nvPr/>
          </p:nvCxnSpPr>
          <p:spPr>
            <a:xfrm>
              <a:off x="1522641" y="2647314"/>
              <a:ext cx="655228" cy="297521"/>
            </a:xfrm>
            <a:prstGeom prst="line">
              <a:avLst/>
            </a:prstGeom>
            <a:ln w="12700"/>
          </p:spPr>
          <p:style>
            <a:lnRef idx="1">
              <a:schemeClr val="dk1"/>
            </a:lnRef>
            <a:fillRef idx="0">
              <a:schemeClr val="dk1"/>
            </a:fillRef>
            <a:effectRef idx="0">
              <a:schemeClr val="dk1"/>
            </a:effectRef>
            <a:fontRef idx="minor">
              <a:schemeClr val="tx1"/>
            </a:fontRef>
          </p:style>
        </p:cxnSp>
        <p:cxnSp>
          <p:nvCxnSpPr>
            <p:cNvPr id="520" name="Straight Connector 519">
              <a:extLst>
                <a:ext uri="{FF2B5EF4-FFF2-40B4-BE49-F238E27FC236}">
                  <a16:creationId xmlns:a16="http://schemas.microsoft.com/office/drawing/2014/main" id="{F95A3C65-46E7-17FF-8CA1-ED5014319D1F}"/>
                </a:ext>
              </a:extLst>
            </p:cNvPr>
            <p:cNvCxnSpPr>
              <a:cxnSpLocks/>
              <a:stCxn id="30" idx="6"/>
              <a:endCxn id="35" idx="2"/>
            </p:cNvCxnSpPr>
            <p:nvPr/>
          </p:nvCxnSpPr>
          <p:spPr>
            <a:xfrm>
              <a:off x="1522641" y="2647314"/>
              <a:ext cx="655228" cy="880580"/>
            </a:xfrm>
            <a:prstGeom prst="line">
              <a:avLst/>
            </a:prstGeom>
            <a:ln w="12700"/>
          </p:spPr>
          <p:style>
            <a:lnRef idx="1">
              <a:schemeClr val="dk1"/>
            </a:lnRef>
            <a:fillRef idx="0">
              <a:schemeClr val="dk1"/>
            </a:fillRef>
            <a:effectRef idx="0">
              <a:schemeClr val="dk1"/>
            </a:effectRef>
            <a:fontRef idx="minor">
              <a:schemeClr val="tx1"/>
            </a:fontRef>
          </p:style>
        </p:cxnSp>
        <p:cxnSp>
          <p:nvCxnSpPr>
            <p:cNvPr id="536" name="Straight Connector 535">
              <a:extLst>
                <a:ext uri="{FF2B5EF4-FFF2-40B4-BE49-F238E27FC236}">
                  <a16:creationId xmlns:a16="http://schemas.microsoft.com/office/drawing/2014/main" id="{3BD006A9-95E7-7FD4-E448-2C01ACA4C20E}"/>
                </a:ext>
              </a:extLst>
            </p:cNvPr>
            <p:cNvCxnSpPr>
              <a:cxnSpLocks/>
              <a:stCxn id="30" idx="6"/>
              <a:endCxn id="36" idx="2"/>
            </p:cNvCxnSpPr>
            <p:nvPr/>
          </p:nvCxnSpPr>
          <p:spPr>
            <a:xfrm>
              <a:off x="1522641" y="2647314"/>
              <a:ext cx="655228" cy="1951911"/>
            </a:xfrm>
            <a:prstGeom prst="line">
              <a:avLst/>
            </a:prstGeom>
            <a:ln w="12700"/>
          </p:spPr>
          <p:style>
            <a:lnRef idx="1">
              <a:schemeClr val="dk1"/>
            </a:lnRef>
            <a:fillRef idx="0">
              <a:schemeClr val="dk1"/>
            </a:fillRef>
            <a:effectRef idx="0">
              <a:schemeClr val="dk1"/>
            </a:effectRef>
            <a:fontRef idx="minor">
              <a:schemeClr val="tx1"/>
            </a:fontRef>
          </p:style>
        </p:cxnSp>
        <p:cxnSp>
          <p:nvCxnSpPr>
            <p:cNvPr id="539" name="Straight Connector 538">
              <a:extLst>
                <a:ext uri="{FF2B5EF4-FFF2-40B4-BE49-F238E27FC236}">
                  <a16:creationId xmlns:a16="http://schemas.microsoft.com/office/drawing/2014/main" id="{0D6036A7-9117-66A1-9B79-870BFAEC5F02}"/>
                </a:ext>
              </a:extLst>
            </p:cNvPr>
            <p:cNvCxnSpPr>
              <a:cxnSpLocks/>
              <a:stCxn id="31" idx="6"/>
              <a:endCxn id="36" idx="2"/>
            </p:cNvCxnSpPr>
            <p:nvPr/>
          </p:nvCxnSpPr>
          <p:spPr>
            <a:xfrm>
              <a:off x="1521601" y="3939583"/>
              <a:ext cx="656268" cy="659642"/>
            </a:xfrm>
            <a:prstGeom prst="line">
              <a:avLst/>
            </a:prstGeom>
            <a:ln w="12700"/>
          </p:spPr>
          <p:style>
            <a:lnRef idx="1">
              <a:schemeClr val="dk1"/>
            </a:lnRef>
            <a:fillRef idx="0">
              <a:schemeClr val="dk1"/>
            </a:fillRef>
            <a:effectRef idx="0">
              <a:schemeClr val="dk1"/>
            </a:effectRef>
            <a:fontRef idx="minor">
              <a:schemeClr val="tx1"/>
            </a:fontRef>
          </p:style>
        </p:cxnSp>
        <p:cxnSp>
          <p:nvCxnSpPr>
            <p:cNvPr id="542" name="Straight Connector 541">
              <a:extLst>
                <a:ext uri="{FF2B5EF4-FFF2-40B4-BE49-F238E27FC236}">
                  <a16:creationId xmlns:a16="http://schemas.microsoft.com/office/drawing/2014/main" id="{097DAC19-6289-C7EE-86F1-A622F1F34F81}"/>
                </a:ext>
              </a:extLst>
            </p:cNvPr>
            <p:cNvCxnSpPr>
              <a:cxnSpLocks/>
              <a:stCxn id="31" idx="6"/>
              <a:endCxn id="35" idx="2"/>
            </p:cNvCxnSpPr>
            <p:nvPr/>
          </p:nvCxnSpPr>
          <p:spPr>
            <a:xfrm flipV="1">
              <a:off x="1521601" y="3527894"/>
              <a:ext cx="656268" cy="411689"/>
            </a:xfrm>
            <a:prstGeom prst="line">
              <a:avLst/>
            </a:prstGeom>
            <a:ln w="12700"/>
          </p:spPr>
          <p:style>
            <a:lnRef idx="1">
              <a:schemeClr val="dk1"/>
            </a:lnRef>
            <a:fillRef idx="0">
              <a:schemeClr val="dk1"/>
            </a:fillRef>
            <a:effectRef idx="0">
              <a:schemeClr val="dk1"/>
            </a:effectRef>
            <a:fontRef idx="minor">
              <a:schemeClr val="tx1"/>
            </a:fontRef>
          </p:style>
        </p:cxnSp>
        <p:cxnSp>
          <p:nvCxnSpPr>
            <p:cNvPr id="545" name="Straight Connector 544">
              <a:extLst>
                <a:ext uri="{FF2B5EF4-FFF2-40B4-BE49-F238E27FC236}">
                  <a16:creationId xmlns:a16="http://schemas.microsoft.com/office/drawing/2014/main" id="{00E36256-2012-9A6B-A5F8-64A7112D093E}"/>
                </a:ext>
              </a:extLst>
            </p:cNvPr>
            <p:cNvCxnSpPr>
              <a:cxnSpLocks/>
              <a:stCxn id="31" idx="6"/>
              <a:endCxn id="34" idx="2"/>
            </p:cNvCxnSpPr>
            <p:nvPr/>
          </p:nvCxnSpPr>
          <p:spPr>
            <a:xfrm flipV="1">
              <a:off x="1521601" y="2944835"/>
              <a:ext cx="656268" cy="994748"/>
            </a:xfrm>
            <a:prstGeom prst="line">
              <a:avLst/>
            </a:prstGeom>
            <a:ln w="12700"/>
          </p:spPr>
          <p:style>
            <a:lnRef idx="1">
              <a:schemeClr val="dk1"/>
            </a:lnRef>
            <a:fillRef idx="0">
              <a:schemeClr val="dk1"/>
            </a:fillRef>
            <a:effectRef idx="0">
              <a:schemeClr val="dk1"/>
            </a:effectRef>
            <a:fontRef idx="minor">
              <a:schemeClr val="tx1"/>
            </a:fontRef>
          </p:style>
        </p:cxnSp>
        <p:cxnSp>
          <p:nvCxnSpPr>
            <p:cNvPr id="548" name="Straight Connector 547">
              <a:extLst>
                <a:ext uri="{FF2B5EF4-FFF2-40B4-BE49-F238E27FC236}">
                  <a16:creationId xmlns:a16="http://schemas.microsoft.com/office/drawing/2014/main" id="{62907C6A-0A14-76AD-9BDE-5074CED555C4}"/>
                </a:ext>
              </a:extLst>
            </p:cNvPr>
            <p:cNvCxnSpPr>
              <a:cxnSpLocks/>
              <a:stCxn id="31" idx="6"/>
              <a:endCxn id="33" idx="2"/>
            </p:cNvCxnSpPr>
            <p:nvPr/>
          </p:nvCxnSpPr>
          <p:spPr>
            <a:xfrm flipV="1">
              <a:off x="1521601" y="2361776"/>
              <a:ext cx="656268" cy="1577807"/>
            </a:xfrm>
            <a:prstGeom prst="line">
              <a:avLst/>
            </a:prstGeom>
            <a:ln w="12700"/>
          </p:spPr>
          <p:style>
            <a:lnRef idx="1">
              <a:schemeClr val="dk1"/>
            </a:lnRef>
            <a:fillRef idx="0">
              <a:schemeClr val="dk1"/>
            </a:fillRef>
            <a:effectRef idx="0">
              <a:schemeClr val="dk1"/>
            </a:effectRef>
            <a:fontRef idx="minor">
              <a:schemeClr val="tx1"/>
            </a:fontRef>
          </p:style>
        </p:cxnSp>
        <p:cxnSp>
          <p:nvCxnSpPr>
            <p:cNvPr id="551" name="Straight Connector 550">
              <a:extLst>
                <a:ext uri="{FF2B5EF4-FFF2-40B4-BE49-F238E27FC236}">
                  <a16:creationId xmlns:a16="http://schemas.microsoft.com/office/drawing/2014/main" id="{16784F7A-A0BD-BCA3-ACFB-0F4B99556356}"/>
                </a:ext>
              </a:extLst>
            </p:cNvPr>
            <p:cNvCxnSpPr>
              <a:cxnSpLocks/>
              <a:stCxn id="31" idx="6"/>
              <a:endCxn id="32" idx="2"/>
            </p:cNvCxnSpPr>
            <p:nvPr/>
          </p:nvCxnSpPr>
          <p:spPr>
            <a:xfrm flipV="1">
              <a:off x="1521601" y="1778717"/>
              <a:ext cx="656268" cy="2160866"/>
            </a:xfrm>
            <a:prstGeom prst="line">
              <a:avLst/>
            </a:prstGeom>
            <a:ln w="12700"/>
          </p:spPr>
          <p:style>
            <a:lnRef idx="1">
              <a:schemeClr val="dk1"/>
            </a:lnRef>
            <a:fillRef idx="0">
              <a:schemeClr val="dk1"/>
            </a:fillRef>
            <a:effectRef idx="0">
              <a:schemeClr val="dk1"/>
            </a:effectRef>
            <a:fontRef idx="minor">
              <a:schemeClr val="tx1"/>
            </a:fontRef>
          </p:style>
        </p:cxnSp>
        <p:grpSp>
          <p:nvGrpSpPr>
            <p:cNvPr id="577" name="Group 576">
              <a:extLst>
                <a:ext uri="{FF2B5EF4-FFF2-40B4-BE49-F238E27FC236}">
                  <a16:creationId xmlns:a16="http://schemas.microsoft.com/office/drawing/2014/main" id="{23EAF18B-7051-BBA4-43E8-3C26BC4F390E}"/>
                </a:ext>
              </a:extLst>
            </p:cNvPr>
            <p:cNvGrpSpPr/>
            <p:nvPr/>
          </p:nvGrpSpPr>
          <p:grpSpPr>
            <a:xfrm flipH="1">
              <a:off x="3500602" y="1609593"/>
              <a:ext cx="1376268" cy="3180508"/>
              <a:chOff x="5192064" y="1536626"/>
              <a:chExt cx="1376268" cy="3180508"/>
            </a:xfrm>
          </p:grpSpPr>
          <p:sp>
            <p:nvSpPr>
              <p:cNvPr id="554" name="Oval 553">
                <a:extLst>
                  <a:ext uri="{FF2B5EF4-FFF2-40B4-BE49-F238E27FC236}">
                    <a16:creationId xmlns:a16="http://schemas.microsoft.com/office/drawing/2014/main" id="{CD972CF8-0F32-73D4-A5AC-BD2C2B7F8FF3}"/>
                  </a:ext>
                </a:extLst>
              </p:cNvPr>
              <p:cNvSpPr>
                <a:spLocks noChangeAspect="1"/>
              </p:cNvSpPr>
              <p:nvPr/>
            </p:nvSpPr>
            <p:spPr>
              <a:xfrm>
                <a:off x="5193104" y="1851921"/>
                <a:ext cx="360000" cy="360000"/>
              </a:xfrm>
              <a:prstGeom prst="ellipse">
                <a:avLst/>
              </a:prstGeom>
              <a:solidFill>
                <a:srgbClr val="994269">
                  <a:alpha val="67843"/>
                </a:srgbClr>
              </a:solidFill>
              <a:ln w="19050">
                <a:solidFill>
                  <a:srgbClr val="7333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55" name="Oval 554">
                <a:extLst>
                  <a:ext uri="{FF2B5EF4-FFF2-40B4-BE49-F238E27FC236}">
                    <a16:creationId xmlns:a16="http://schemas.microsoft.com/office/drawing/2014/main" id="{17F07EC0-9059-6639-EFD7-1E09C8D4DA6D}"/>
                  </a:ext>
                </a:extLst>
              </p:cNvPr>
              <p:cNvSpPr>
                <a:spLocks noChangeAspect="1"/>
              </p:cNvSpPr>
              <p:nvPr/>
            </p:nvSpPr>
            <p:spPr>
              <a:xfrm>
                <a:off x="5193104" y="2405223"/>
                <a:ext cx="360000" cy="360000"/>
              </a:xfrm>
              <a:prstGeom prst="ellipse">
                <a:avLst/>
              </a:prstGeom>
              <a:solidFill>
                <a:srgbClr val="994269">
                  <a:alpha val="67843"/>
                </a:srgbClr>
              </a:solidFill>
              <a:ln w="19050">
                <a:solidFill>
                  <a:srgbClr val="7333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56" name="Oval 555">
                <a:extLst>
                  <a:ext uri="{FF2B5EF4-FFF2-40B4-BE49-F238E27FC236}">
                    <a16:creationId xmlns:a16="http://schemas.microsoft.com/office/drawing/2014/main" id="{F5A59155-DA6A-EA5B-8D2E-6C41480EF7C9}"/>
                  </a:ext>
                </a:extLst>
              </p:cNvPr>
              <p:cNvSpPr>
                <a:spLocks noChangeAspect="1"/>
              </p:cNvSpPr>
              <p:nvPr/>
            </p:nvSpPr>
            <p:spPr>
              <a:xfrm>
                <a:off x="5192064" y="3697492"/>
                <a:ext cx="360000" cy="360000"/>
              </a:xfrm>
              <a:prstGeom prst="ellipse">
                <a:avLst/>
              </a:prstGeom>
              <a:solidFill>
                <a:srgbClr val="994269">
                  <a:alpha val="67843"/>
                </a:srgbClr>
              </a:solidFill>
              <a:ln w="19050">
                <a:solidFill>
                  <a:srgbClr val="7333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57" name="Oval 556">
                <a:extLst>
                  <a:ext uri="{FF2B5EF4-FFF2-40B4-BE49-F238E27FC236}">
                    <a16:creationId xmlns:a16="http://schemas.microsoft.com/office/drawing/2014/main" id="{6B20DC08-6731-8CB3-5D49-61CF7DBF232C}"/>
                  </a:ext>
                </a:extLst>
              </p:cNvPr>
              <p:cNvSpPr>
                <a:spLocks noChangeAspect="1"/>
              </p:cNvSpPr>
              <p:nvPr/>
            </p:nvSpPr>
            <p:spPr>
              <a:xfrm>
                <a:off x="6208332" y="1536626"/>
                <a:ext cx="360000" cy="360000"/>
              </a:xfrm>
              <a:prstGeom prst="ellipse">
                <a:avLst/>
              </a:prstGeom>
              <a:solidFill>
                <a:schemeClr val="tx2">
                  <a:alpha val="67843"/>
                </a:schemeClr>
              </a:solidFill>
              <a:ln w="1905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58" name="Oval 557">
                <a:extLst>
                  <a:ext uri="{FF2B5EF4-FFF2-40B4-BE49-F238E27FC236}">
                    <a16:creationId xmlns:a16="http://schemas.microsoft.com/office/drawing/2014/main" id="{57E7A45B-F469-81D4-D686-EEEA9AD63972}"/>
                  </a:ext>
                </a:extLst>
              </p:cNvPr>
              <p:cNvSpPr>
                <a:spLocks noChangeAspect="1"/>
              </p:cNvSpPr>
              <p:nvPr/>
            </p:nvSpPr>
            <p:spPr>
              <a:xfrm>
                <a:off x="6208332" y="2119685"/>
                <a:ext cx="360000" cy="360000"/>
              </a:xfrm>
              <a:prstGeom prst="ellipse">
                <a:avLst/>
              </a:prstGeom>
              <a:solidFill>
                <a:schemeClr val="tx2">
                  <a:alpha val="67843"/>
                </a:schemeClr>
              </a:solidFill>
              <a:ln w="1905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59" name="Oval 558">
                <a:extLst>
                  <a:ext uri="{FF2B5EF4-FFF2-40B4-BE49-F238E27FC236}">
                    <a16:creationId xmlns:a16="http://schemas.microsoft.com/office/drawing/2014/main" id="{25153319-0B81-C9F0-6FBE-35034BFFAF15}"/>
                  </a:ext>
                </a:extLst>
              </p:cNvPr>
              <p:cNvSpPr>
                <a:spLocks noChangeAspect="1"/>
              </p:cNvSpPr>
              <p:nvPr/>
            </p:nvSpPr>
            <p:spPr>
              <a:xfrm>
                <a:off x="6208332" y="2702744"/>
                <a:ext cx="360000" cy="360000"/>
              </a:xfrm>
              <a:prstGeom prst="ellipse">
                <a:avLst/>
              </a:prstGeom>
              <a:solidFill>
                <a:schemeClr val="tx2">
                  <a:alpha val="67843"/>
                </a:schemeClr>
              </a:solidFill>
              <a:ln w="1905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60" name="Oval 559">
                <a:extLst>
                  <a:ext uri="{FF2B5EF4-FFF2-40B4-BE49-F238E27FC236}">
                    <a16:creationId xmlns:a16="http://schemas.microsoft.com/office/drawing/2014/main" id="{A85DFCFF-192B-A46F-5E2A-5F28419694DE}"/>
                  </a:ext>
                </a:extLst>
              </p:cNvPr>
              <p:cNvSpPr>
                <a:spLocks noChangeAspect="1"/>
              </p:cNvSpPr>
              <p:nvPr/>
            </p:nvSpPr>
            <p:spPr>
              <a:xfrm>
                <a:off x="6208332" y="3285803"/>
                <a:ext cx="360000" cy="360000"/>
              </a:xfrm>
              <a:prstGeom prst="ellipse">
                <a:avLst/>
              </a:prstGeom>
              <a:solidFill>
                <a:schemeClr val="tx2">
                  <a:alpha val="67843"/>
                </a:schemeClr>
              </a:solidFill>
              <a:ln w="1905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61" name="Oval 560">
                <a:extLst>
                  <a:ext uri="{FF2B5EF4-FFF2-40B4-BE49-F238E27FC236}">
                    <a16:creationId xmlns:a16="http://schemas.microsoft.com/office/drawing/2014/main" id="{F12AE94A-B763-9A68-3539-BC45F5EBFB1D}"/>
                  </a:ext>
                </a:extLst>
              </p:cNvPr>
              <p:cNvSpPr>
                <a:spLocks noChangeAspect="1"/>
              </p:cNvSpPr>
              <p:nvPr/>
            </p:nvSpPr>
            <p:spPr>
              <a:xfrm>
                <a:off x="6208332" y="4357134"/>
                <a:ext cx="360000" cy="360000"/>
              </a:xfrm>
              <a:prstGeom prst="ellipse">
                <a:avLst/>
              </a:prstGeom>
              <a:solidFill>
                <a:schemeClr val="tx2">
                  <a:alpha val="67843"/>
                </a:schemeClr>
              </a:solidFill>
              <a:ln w="1905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562" name="Straight Connector 561">
                <a:extLst>
                  <a:ext uri="{FF2B5EF4-FFF2-40B4-BE49-F238E27FC236}">
                    <a16:creationId xmlns:a16="http://schemas.microsoft.com/office/drawing/2014/main" id="{DB5E52E7-7CC3-1B7D-7761-EF8882A87EFE}"/>
                  </a:ext>
                </a:extLst>
              </p:cNvPr>
              <p:cNvCxnSpPr>
                <a:cxnSpLocks/>
                <a:stCxn id="554" idx="6"/>
                <a:endCxn id="557" idx="2"/>
              </p:cNvCxnSpPr>
              <p:nvPr/>
            </p:nvCxnSpPr>
            <p:spPr>
              <a:xfrm flipV="1">
                <a:off x="5553104" y="1716626"/>
                <a:ext cx="655228" cy="315295"/>
              </a:xfrm>
              <a:prstGeom prst="line">
                <a:avLst/>
              </a:prstGeom>
              <a:ln w="12700"/>
            </p:spPr>
            <p:style>
              <a:lnRef idx="1">
                <a:schemeClr val="dk1"/>
              </a:lnRef>
              <a:fillRef idx="0">
                <a:schemeClr val="dk1"/>
              </a:fillRef>
              <a:effectRef idx="0">
                <a:schemeClr val="dk1"/>
              </a:effectRef>
              <a:fontRef idx="minor">
                <a:schemeClr val="tx1"/>
              </a:fontRef>
            </p:style>
          </p:cxnSp>
          <p:cxnSp>
            <p:nvCxnSpPr>
              <p:cNvPr id="563" name="Straight Connector 562">
                <a:extLst>
                  <a:ext uri="{FF2B5EF4-FFF2-40B4-BE49-F238E27FC236}">
                    <a16:creationId xmlns:a16="http://schemas.microsoft.com/office/drawing/2014/main" id="{5A44EC61-7214-7710-578E-DCB697EDFE37}"/>
                  </a:ext>
                </a:extLst>
              </p:cNvPr>
              <p:cNvCxnSpPr>
                <a:cxnSpLocks/>
                <a:stCxn id="554" idx="6"/>
                <a:endCxn id="558" idx="2"/>
              </p:cNvCxnSpPr>
              <p:nvPr/>
            </p:nvCxnSpPr>
            <p:spPr>
              <a:xfrm>
                <a:off x="5553104" y="2031921"/>
                <a:ext cx="655228" cy="267764"/>
              </a:xfrm>
              <a:prstGeom prst="line">
                <a:avLst/>
              </a:prstGeom>
              <a:ln w="12700"/>
            </p:spPr>
            <p:style>
              <a:lnRef idx="1">
                <a:schemeClr val="dk1"/>
              </a:lnRef>
              <a:fillRef idx="0">
                <a:schemeClr val="dk1"/>
              </a:fillRef>
              <a:effectRef idx="0">
                <a:schemeClr val="dk1"/>
              </a:effectRef>
              <a:fontRef idx="minor">
                <a:schemeClr val="tx1"/>
              </a:fontRef>
            </p:style>
          </p:cxnSp>
          <p:cxnSp>
            <p:nvCxnSpPr>
              <p:cNvPr id="564" name="Straight Connector 563">
                <a:extLst>
                  <a:ext uri="{FF2B5EF4-FFF2-40B4-BE49-F238E27FC236}">
                    <a16:creationId xmlns:a16="http://schemas.microsoft.com/office/drawing/2014/main" id="{D030F1D8-16C9-E660-9D29-4569DD179800}"/>
                  </a:ext>
                </a:extLst>
              </p:cNvPr>
              <p:cNvCxnSpPr>
                <a:cxnSpLocks/>
                <a:stCxn id="554" idx="6"/>
                <a:endCxn id="559" idx="2"/>
              </p:cNvCxnSpPr>
              <p:nvPr/>
            </p:nvCxnSpPr>
            <p:spPr>
              <a:xfrm>
                <a:off x="5553104" y="2031921"/>
                <a:ext cx="655228" cy="850823"/>
              </a:xfrm>
              <a:prstGeom prst="line">
                <a:avLst/>
              </a:prstGeom>
              <a:ln w="12700"/>
            </p:spPr>
            <p:style>
              <a:lnRef idx="1">
                <a:schemeClr val="dk1"/>
              </a:lnRef>
              <a:fillRef idx="0">
                <a:schemeClr val="dk1"/>
              </a:fillRef>
              <a:effectRef idx="0">
                <a:schemeClr val="dk1"/>
              </a:effectRef>
              <a:fontRef idx="minor">
                <a:schemeClr val="tx1"/>
              </a:fontRef>
            </p:style>
          </p:cxnSp>
          <p:cxnSp>
            <p:nvCxnSpPr>
              <p:cNvPr id="565" name="Straight Connector 564">
                <a:extLst>
                  <a:ext uri="{FF2B5EF4-FFF2-40B4-BE49-F238E27FC236}">
                    <a16:creationId xmlns:a16="http://schemas.microsoft.com/office/drawing/2014/main" id="{5AF79278-F918-233A-4D3F-38B3607BC3EB}"/>
                  </a:ext>
                </a:extLst>
              </p:cNvPr>
              <p:cNvCxnSpPr>
                <a:cxnSpLocks/>
                <a:stCxn id="554" idx="6"/>
                <a:endCxn id="560" idx="2"/>
              </p:cNvCxnSpPr>
              <p:nvPr/>
            </p:nvCxnSpPr>
            <p:spPr>
              <a:xfrm>
                <a:off x="5553104" y="2031921"/>
                <a:ext cx="655228" cy="1433882"/>
              </a:xfrm>
              <a:prstGeom prst="line">
                <a:avLst/>
              </a:prstGeom>
              <a:ln w="12700"/>
            </p:spPr>
            <p:style>
              <a:lnRef idx="1">
                <a:schemeClr val="dk1"/>
              </a:lnRef>
              <a:fillRef idx="0">
                <a:schemeClr val="dk1"/>
              </a:fillRef>
              <a:effectRef idx="0">
                <a:schemeClr val="dk1"/>
              </a:effectRef>
              <a:fontRef idx="minor">
                <a:schemeClr val="tx1"/>
              </a:fontRef>
            </p:style>
          </p:cxnSp>
          <p:cxnSp>
            <p:nvCxnSpPr>
              <p:cNvPr id="566" name="Straight Connector 565">
                <a:extLst>
                  <a:ext uri="{FF2B5EF4-FFF2-40B4-BE49-F238E27FC236}">
                    <a16:creationId xmlns:a16="http://schemas.microsoft.com/office/drawing/2014/main" id="{613F9A06-ED4E-B522-88CF-8315A69BEB2B}"/>
                  </a:ext>
                </a:extLst>
              </p:cNvPr>
              <p:cNvCxnSpPr>
                <a:cxnSpLocks/>
                <a:stCxn id="554" idx="6"/>
                <a:endCxn id="561" idx="2"/>
              </p:cNvCxnSpPr>
              <p:nvPr/>
            </p:nvCxnSpPr>
            <p:spPr>
              <a:xfrm>
                <a:off x="5553104" y="2031921"/>
                <a:ext cx="655228" cy="2505213"/>
              </a:xfrm>
              <a:prstGeom prst="line">
                <a:avLst/>
              </a:prstGeom>
              <a:ln w="12700"/>
            </p:spPr>
            <p:style>
              <a:lnRef idx="1">
                <a:schemeClr val="dk1"/>
              </a:lnRef>
              <a:fillRef idx="0">
                <a:schemeClr val="dk1"/>
              </a:fillRef>
              <a:effectRef idx="0">
                <a:schemeClr val="dk1"/>
              </a:effectRef>
              <a:fontRef idx="minor">
                <a:schemeClr val="tx1"/>
              </a:fontRef>
            </p:style>
          </p:cxnSp>
          <p:cxnSp>
            <p:nvCxnSpPr>
              <p:cNvPr id="567" name="Straight Connector 566">
                <a:extLst>
                  <a:ext uri="{FF2B5EF4-FFF2-40B4-BE49-F238E27FC236}">
                    <a16:creationId xmlns:a16="http://schemas.microsoft.com/office/drawing/2014/main" id="{9C7146A2-ACC9-E5CD-ADC8-A9D216D02520}"/>
                  </a:ext>
                </a:extLst>
              </p:cNvPr>
              <p:cNvCxnSpPr>
                <a:cxnSpLocks/>
                <a:stCxn id="555" idx="6"/>
                <a:endCxn id="558" idx="2"/>
              </p:cNvCxnSpPr>
              <p:nvPr/>
            </p:nvCxnSpPr>
            <p:spPr>
              <a:xfrm flipV="1">
                <a:off x="5553104" y="2299685"/>
                <a:ext cx="655228" cy="285538"/>
              </a:xfrm>
              <a:prstGeom prst="line">
                <a:avLst/>
              </a:prstGeom>
              <a:ln w="12700"/>
            </p:spPr>
            <p:style>
              <a:lnRef idx="1">
                <a:schemeClr val="dk1"/>
              </a:lnRef>
              <a:fillRef idx="0">
                <a:schemeClr val="dk1"/>
              </a:fillRef>
              <a:effectRef idx="0">
                <a:schemeClr val="dk1"/>
              </a:effectRef>
              <a:fontRef idx="minor">
                <a:schemeClr val="tx1"/>
              </a:fontRef>
            </p:style>
          </p:cxnSp>
          <p:cxnSp>
            <p:nvCxnSpPr>
              <p:cNvPr id="568" name="Straight Connector 567">
                <a:extLst>
                  <a:ext uri="{FF2B5EF4-FFF2-40B4-BE49-F238E27FC236}">
                    <a16:creationId xmlns:a16="http://schemas.microsoft.com/office/drawing/2014/main" id="{29B07D9A-C490-32EA-F01E-B68DCC7BF4BA}"/>
                  </a:ext>
                </a:extLst>
              </p:cNvPr>
              <p:cNvCxnSpPr>
                <a:cxnSpLocks/>
                <a:stCxn id="555" idx="6"/>
                <a:endCxn id="557" idx="2"/>
              </p:cNvCxnSpPr>
              <p:nvPr/>
            </p:nvCxnSpPr>
            <p:spPr>
              <a:xfrm flipV="1">
                <a:off x="5553104" y="1716626"/>
                <a:ext cx="655228" cy="868597"/>
              </a:xfrm>
              <a:prstGeom prst="line">
                <a:avLst/>
              </a:prstGeom>
              <a:ln w="12700"/>
            </p:spPr>
            <p:style>
              <a:lnRef idx="1">
                <a:schemeClr val="dk1"/>
              </a:lnRef>
              <a:fillRef idx="0">
                <a:schemeClr val="dk1"/>
              </a:fillRef>
              <a:effectRef idx="0">
                <a:schemeClr val="dk1"/>
              </a:effectRef>
              <a:fontRef idx="minor">
                <a:schemeClr val="tx1"/>
              </a:fontRef>
            </p:style>
          </p:cxnSp>
          <p:cxnSp>
            <p:nvCxnSpPr>
              <p:cNvPr id="569" name="Straight Connector 568">
                <a:extLst>
                  <a:ext uri="{FF2B5EF4-FFF2-40B4-BE49-F238E27FC236}">
                    <a16:creationId xmlns:a16="http://schemas.microsoft.com/office/drawing/2014/main" id="{37CE933D-86E7-2A7A-1857-8E1C333FC886}"/>
                  </a:ext>
                </a:extLst>
              </p:cNvPr>
              <p:cNvCxnSpPr>
                <a:cxnSpLocks/>
                <a:stCxn id="555" idx="6"/>
                <a:endCxn id="559" idx="2"/>
              </p:cNvCxnSpPr>
              <p:nvPr/>
            </p:nvCxnSpPr>
            <p:spPr>
              <a:xfrm>
                <a:off x="5553104" y="2585223"/>
                <a:ext cx="655228" cy="297521"/>
              </a:xfrm>
              <a:prstGeom prst="line">
                <a:avLst/>
              </a:prstGeom>
              <a:ln w="12700"/>
            </p:spPr>
            <p:style>
              <a:lnRef idx="1">
                <a:schemeClr val="dk1"/>
              </a:lnRef>
              <a:fillRef idx="0">
                <a:schemeClr val="dk1"/>
              </a:fillRef>
              <a:effectRef idx="0">
                <a:schemeClr val="dk1"/>
              </a:effectRef>
              <a:fontRef idx="minor">
                <a:schemeClr val="tx1"/>
              </a:fontRef>
            </p:style>
          </p:cxnSp>
          <p:cxnSp>
            <p:nvCxnSpPr>
              <p:cNvPr id="570" name="Straight Connector 569">
                <a:extLst>
                  <a:ext uri="{FF2B5EF4-FFF2-40B4-BE49-F238E27FC236}">
                    <a16:creationId xmlns:a16="http://schemas.microsoft.com/office/drawing/2014/main" id="{EA37BDC4-77ED-4F1A-B9F3-1360F1BC6589}"/>
                  </a:ext>
                </a:extLst>
              </p:cNvPr>
              <p:cNvCxnSpPr>
                <a:cxnSpLocks/>
                <a:stCxn id="555" idx="6"/>
                <a:endCxn id="560" idx="2"/>
              </p:cNvCxnSpPr>
              <p:nvPr/>
            </p:nvCxnSpPr>
            <p:spPr>
              <a:xfrm>
                <a:off x="5553104" y="2585223"/>
                <a:ext cx="655228" cy="880580"/>
              </a:xfrm>
              <a:prstGeom prst="line">
                <a:avLst/>
              </a:prstGeom>
              <a:ln w="12700"/>
            </p:spPr>
            <p:style>
              <a:lnRef idx="1">
                <a:schemeClr val="dk1"/>
              </a:lnRef>
              <a:fillRef idx="0">
                <a:schemeClr val="dk1"/>
              </a:fillRef>
              <a:effectRef idx="0">
                <a:schemeClr val="dk1"/>
              </a:effectRef>
              <a:fontRef idx="minor">
                <a:schemeClr val="tx1"/>
              </a:fontRef>
            </p:style>
          </p:cxnSp>
          <p:cxnSp>
            <p:nvCxnSpPr>
              <p:cNvPr id="571" name="Straight Connector 570">
                <a:extLst>
                  <a:ext uri="{FF2B5EF4-FFF2-40B4-BE49-F238E27FC236}">
                    <a16:creationId xmlns:a16="http://schemas.microsoft.com/office/drawing/2014/main" id="{5ED9F851-95D5-B3D7-940B-E99C80D3D7B6}"/>
                  </a:ext>
                </a:extLst>
              </p:cNvPr>
              <p:cNvCxnSpPr>
                <a:cxnSpLocks/>
                <a:stCxn id="555" idx="6"/>
                <a:endCxn id="561" idx="2"/>
              </p:cNvCxnSpPr>
              <p:nvPr/>
            </p:nvCxnSpPr>
            <p:spPr>
              <a:xfrm>
                <a:off x="5553104" y="2585223"/>
                <a:ext cx="655228" cy="1951911"/>
              </a:xfrm>
              <a:prstGeom prst="line">
                <a:avLst/>
              </a:prstGeom>
              <a:ln w="12700"/>
            </p:spPr>
            <p:style>
              <a:lnRef idx="1">
                <a:schemeClr val="dk1"/>
              </a:lnRef>
              <a:fillRef idx="0">
                <a:schemeClr val="dk1"/>
              </a:fillRef>
              <a:effectRef idx="0">
                <a:schemeClr val="dk1"/>
              </a:effectRef>
              <a:fontRef idx="minor">
                <a:schemeClr val="tx1"/>
              </a:fontRef>
            </p:style>
          </p:cxnSp>
          <p:cxnSp>
            <p:nvCxnSpPr>
              <p:cNvPr id="572" name="Straight Connector 571">
                <a:extLst>
                  <a:ext uri="{FF2B5EF4-FFF2-40B4-BE49-F238E27FC236}">
                    <a16:creationId xmlns:a16="http://schemas.microsoft.com/office/drawing/2014/main" id="{C879334A-244F-354D-81E2-C28DA6003474}"/>
                  </a:ext>
                </a:extLst>
              </p:cNvPr>
              <p:cNvCxnSpPr>
                <a:cxnSpLocks/>
                <a:stCxn id="556" idx="6"/>
                <a:endCxn id="561" idx="2"/>
              </p:cNvCxnSpPr>
              <p:nvPr/>
            </p:nvCxnSpPr>
            <p:spPr>
              <a:xfrm>
                <a:off x="5552064" y="3877492"/>
                <a:ext cx="656268" cy="659642"/>
              </a:xfrm>
              <a:prstGeom prst="line">
                <a:avLst/>
              </a:prstGeom>
              <a:ln w="12700"/>
            </p:spPr>
            <p:style>
              <a:lnRef idx="1">
                <a:schemeClr val="dk1"/>
              </a:lnRef>
              <a:fillRef idx="0">
                <a:schemeClr val="dk1"/>
              </a:fillRef>
              <a:effectRef idx="0">
                <a:schemeClr val="dk1"/>
              </a:effectRef>
              <a:fontRef idx="minor">
                <a:schemeClr val="tx1"/>
              </a:fontRef>
            </p:style>
          </p:cxnSp>
          <p:cxnSp>
            <p:nvCxnSpPr>
              <p:cNvPr id="573" name="Straight Connector 572">
                <a:extLst>
                  <a:ext uri="{FF2B5EF4-FFF2-40B4-BE49-F238E27FC236}">
                    <a16:creationId xmlns:a16="http://schemas.microsoft.com/office/drawing/2014/main" id="{BC7D1B51-44FB-60DC-D5DD-2AEC62DAE271}"/>
                  </a:ext>
                </a:extLst>
              </p:cNvPr>
              <p:cNvCxnSpPr>
                <a:cxnSpLocks/>
                <a:stCxn id="556" idx="6"/>
                <a:endCxn id="560" idx="2"/>
              </p:cNvCxnSpPr>
              <p:nvPr/>
            </p:nvCxnSpPr>
            <p:spPr>
              <a:xfrm flipV="1">
                <a:off x="5552064" y="3465803"/>
                <a:ext cx="656268" cy="411689"/>
              </a:xfrm>
              <a:prstGeom prst="line">
                <a:avLst/>
              </a:prstGeom>
              <a:ln w="12700"/>
            </p:spPr>
            <p:style>
              <a:lnRef idx="1">
                <a:schemeClr val="dk1"/>
              </a:lnRef>
              <a:fillRef idx="0">
                <a:schemeClr val="dk1"/>
              </a:fillRef>
              <a:effectRef idx="0">
                <a:schemeClr val="dk1"/>
              </a:effectRef>
              <a:fontRef idx="minor">
                <a:schemeClr val="tx1"/>
              </a:fontRef>
            </p:style>
          </p:cxnSp>
          <p:cxnSp>
            <p:nvCxnSpPr>
              <p:cNvPr id="574" name="Straight Connector 573">
                <a:extLst>
                  <a:ext uri="{FF2B5EF4-FFF2-40B4-BE49-F238E27FC236}">
                    <a16:creationId xmlns:a16="http://schemas.microsoft.com/office/drawing/2014/main" id="{AD570099-FD92-64F8-46C7-33B41845E952}"/>
                  </a:ext>
                </a:extLst>
              </p:cNvPr>
              <p:cNvCxnSpPr>
                <a:cxnSpLocks/>
                <a:stCxn id="556" idx="6"/>
                <a:endCxn id="559" idx="2"/>
              </p:cNvCxnSpPr>
              <p:nvPr/>
            </p:nvCxnSpPr>
            <p:spPr>
              <a:xfrm flipV="1">
                <a:off x="5552064" y="2882744"/>
                <a:ext cx="656268" cy="994748"/>
              </a:xfrm>
              <a:prstGeom prst="line">
                <a:avLst/>
              </a:prstGeom>
              <a:ln w="12700"/>
            </p:spPr>
            <p:style>
              <a:lnRef idx="1">
                <a:schemeClr val="dk1"/>
              </a:lnRef>
              <a:fillRef idx="0">
                <a:schemeClr val="dk1"/>
              </a:fillRef>
              <a:effectRef idx="0">
                <a:schemeClr val="dk1"/>
              </a:effectRef>
              <a:fontRef idx="minor">
                <a:schemeClr val="tx1"/>
              </a:fontRef>
            </p:style>
          </p:cxnSp>
          <p:cxnSp>
            <p:nvCxnSpPr>
              <p:cNvPr id="575" name="Straight Connector 574">
                <a:extLst>
                  <a:ext uri="{FF2B5EF4-FFF2-40B4-BE49-F238E27FC236}">
                    <a16:creationId xmlns:a16="http://schemas.microsoft.com/office/drawing/2014/main" id="{34CA6BD7-F382-54BF-3260-60BAE4E45C4D}"/>
                  </a:ext>
                </a:extLst>
              </p:cNvPr>
              <p:cNvCxnSpPr>
                <a:cxnSpLocks/>
                <a:stCxn id="556" idx="6"/>
                <a:endCxn id="558" idx="2"/>
              </p:cNvCxnSpPr>
              <p:nvPr/>
            </p:nvCxnSpPr>
            <p:spPr>
              <a:xfrm flipV="1">
                <a:off x="5552064" y="2299685"/>
                <a:ext cx="656268" cy="1577807"/>
              </a:xfrm>
              <a:prstGeom prst="line">
                <a:avLst/>
              </a:prstGeom>
              <a:ln w="12700"/>
            </p:spPr>
            <p:style>
              <a:lnRef idx="1">
                <a:schemeClr val="dk1"/>
              </a:lnRef>
              <a:fillRef idx="0">
                <a:schemeClr val="dk1"/>
              </a:fillRef>
              <a:effectRef idx="0">
                <a:schemeClr val="dk1"/>
              </a:effectRef>
              <a:fontRef idx="minor">
                <a:schemeClr val="tx1"/>
              </a:fontRef>
            </p:style>
          </p:cxnSp>
          <p:cxnSp>
            <p:nvCxnSpPr>
              <p:cNvPr id="576" name="Straight Connector 575">
                <a:extLst>
                  <a:ext uri="{FF2B5EF4-FFF2-40B4-BE49-F238E27FC236}">
                    <a16:creationId xmlns:a16="http://schemas.microsoft.com/office/drawing/2014/main" id="{AD6726AE-C4D7-7F25-60C0-1460FE55CC48}"/>
                  </a:ext>
                </a:extLst>
              </p:cNvPr>
              <p:cNvCxnSpPr>
                <a:cxnSpLocks/>
                <a:stCxn id="556" idx="6"/>
                <a:endCxn id="557" idx="2"/>
              </p:cNvCxnSpPr>
              <p:nvPr/>
            </p:nvCxnSpPr>
            <p:spPr>
              <a:xfrm flipV="1">
                <a:off x="5552064" y="1716626"/>
                <a:ext cx="656268" cy="2160866"/>
              </a:xfrm>
              <a:prstGeom prst="line">
                <a:avLst/>
              </a:prstGeom>
              <a:ln w="12700"/>
            </p:spPr>
            <p:style>
              <a:lnRef idx="1">
                <a:schemeClr val="dk1"/>
              </a:lnRef>
              <a:fillRef idx="0">
                <a:schemeClr val="dk1"/>
              </a:fillRef>
              <a:effectRef idx="0">
                <a:schemeClr val="dk1"/>
              </a:effectRef>
              <a:fontRef idx="minor">
                <a:schemeClr val="tx1"/>
              </a:fontRef>
            </p:style>
          </p:cxnSp>
        </p:grpSp>
        <p:grpSp>
          <p:nvGrpSpPr>
            <p:cNvPr id="750" name="Group 749">
              <a:extLst>
                <a:ext uri="{FF2B5EF4-FFF2-40B4-BE49-F238E27FC236}">
                  <a16:creationId xmlns:a16="http://schemas.microsoft.com/office/drawing/2014/main" id="{A9D24ABA-82F7-4764-0CD9-7B0CDEC8B129}"/>
                </a:ext>
              </a:extLst>
            </p:cNvPr>
            <p:cNvGrpSpPr/>
            <p:nvPr/>
          </p:nvGrpSpPr>
          <p:grpSpPr>
            <a:xfrm>
              <a:off x="2537869" y="1778716"/>
              <a:ext cx="967332" cy="2820509"/>
              <a:chOff x="2537869" y="1778716"/>
              <a:chExt cx="658358" cy="2820509"/>
            </a:xfrm>
          </p:grpSpPr>
          <p:cxnSp>
            <p:nvCxnSpPr>
              <p:cNvPr id="583" name="Straight Connector 582">
                <a:extLst>
                  <a:ext uri="{FF2B5EF4-FFF2-40B4-BE49-F238E27FC236}">
                    <a16:creationId xmlns:a16="http://schemas.microsoft.com/office/drawing/2014/main" id="{04F8FC4B-AA4C-B29E-4019-ADA8CC5AF009}"/>
                  </a:ext>
                </a:extLst>
              </p:cNvPr>
              <p:cNvCxnSpPr>
                <a:cxnSpLocks/>
                <a:stCxn id="32" idx="6"/>
              </p:cNvCxnSpPr>
              <p:nvPr/>
            </p:nvCxnSpPr>
            <p:spPr>
              <a:xfrm>
                <a:off x="2537869" y="1778717"/>
                <a:ext cx="658358"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586" name="Straight Connector 585">
                <a:extLst>
                  <a:ext uri="{FF2B5EF4-FFF2-40B4-BE49-F238E27FC236}">
                    <a16:creationId xmlns:a16="http://schemas.microsoft.com/office/drawing/2014/main" id="{A88C3D6F-E5FC-60FB-E9B6-1859DA590F41}"/>
                  </a:ext>
                </a:extLst>
              </p:cNvPr>
              <p:cNvCxnSpPr>
                <a:cxnSpLocks/>
                <a:stCxn id="33" idx="6"/>
              </p:cNvCxnSpPr>
              <p:nvPr/>
            </p:nvCxnSpPr>
            <p:spPr>
              <a:xfrm flipV="1">
                <a:off x="2537869" y="1778717"/>
                <a:ext cx="658358" cy="583059"/>
              </a:xfrm>
              <a:prstGeom prst="line">
                <a:avLst/>
              </a:prstGeom>
              <a:ln w="12700"/>
            </p:spPr>
            <p:style>
              <a:lnRef idx="1">
                <a:schemeClr val="dk1"/>
              </a:lnRef>
              <a:fillRef idx="0">
                <a:schemeClr val="dk1"/>
              </a:fillRef>
              <a:effectRef idx="0">
                <a:schemeClr val="dk1"/>
              </a:effectRef>
              <a:fontRef idx="minor">
                <a:schemeClr val="tx1"/>
              </a:fontRef>
            </p:style>
          </p:cxnSp>
          <p:cxnSp>
            <p:nvCxnSpPr>
              <p:cNvPr id="589" name="Straight Connector 588">
                <a:extLst>
                  <a:ext uri="{FF2B5EF4-FFF2-40B4-BE49-F238E27FC236}">
                    <a16:creationId xmlns:a16="http://schemas.microsoft.com/office/drawing/2014/main" id="{AC1E48FE-5731-AF7F-BE3A-FEF681868FC7}"/>
                  </a:ext>
                </a:extLst>
              </p:cNvPr>
              <p:cNvCxnSpPr>
                <a:cxnSpLocks/>
                <a:stCxn id="32" idx="6"/>
              </p:cNvCxnSpPr>
              <p:nvPr/>
            </p:nvCxnSpPr>
            <p:spPr>
              <a:xfrm>
                <a:off x="2537869" y="1778717"/>
                <a:ext cx="658358" cy="583059"/>
              </a:xfrm>
              <a:prstGeom prst="line">
                <a:avLst/>
              </a:prstGeom>
              <a:ln w="12700"/>
            </p:spPr>
            <p:style>
              <a:lnRef idx="1">
                <a:schemeClr val="dk1"/>
              </a:lnRef>
              <a:fillRef idx="0">
                <a:schemeClr val="dk1"/>
              </a:fillRef>
              <a:effectRef idx="0">
                <a:schemeClr val="dk1"/>
              </a:effectRef>
              <a:fontRef idx="minor">
                <a:schemeClr val="tx1"/>
              </a:fontRef>
            </p:style>
          </p:cxnSp>
          <p:cxnSp>
            <p:nvCxnSpPr>
              <p:cNvPr id="592" name="Straight Connector 591">
                <a:extLst>
                  <a:ext uri="{FF2B5EF4-FFF2-40B4-BE49-F238E27FC236}">
                    <a16:creationId xmlns:a16="http://schemas.microsoft.com/office/drawing/2014/main" id="{ECD3E369-17B3-5086-694D-65C7E938F050}"/>
                  </a:ext>
                </a:extLst>
              </p:cNvPr>
              <p:cNvCxnSpPr>
                <a:cxnSpLocks/>
                <a:stCxn id="32" idx="6"/>
              </p:cNvCxnSpPr>
              <p:nvPr/>
            </p:nvCxnSpPr>
            <p:spPr>
              <a:xfrm>
                <a:off x="2537869" y="1778717"/>
                <a:ext cx="658358" cy="1166118"/>
              </a:xfrm>
              <a:prstGeom prst="line">
                <a:avLst/>
              </a:prstGeom>
              <a:ln w="12700"/>
            </p:spPr>
            <p:style>
              <a:lnRef idx="1">
                <a:schemeClr val="dk1"/>
              </a:lnRef>
              <a:fillRef idx="0">
                <a:schemeClr val="dk1"/>
              </a:fillRef>
              <a:effectRef idx="0">
                <a:schemeClr val="dk1"/>
              </a:effectRef>
              <a:fontRef idx="minor">
                <a:schemeClr val="tx1"/>
              </a:fontRef>
            </p:style>
          </p:cxnSp>
          <p:cxnSp>
            <p:nvCxnSpPr>
              <p:cNvPr id="595" name="Straight Connector 594">
                <a:extLst>
                  <a:ext uri="{FF2B5EF4-FFF2-40B4-BE49-F238E27FC236}">
                    <a16:creationId xmlns:a16="http://schemas.microsoft.com/office/drawing/2014/main" id="{5830C71B-C6CD-1445-0E08-55CCBF00595C}"/>
                  </a:ext>
                </a:extLst>
              </p:cNvPr>
              <p:cNvCxnSpPr>
                <a:cxnSpLocks/>
                <a:stCxn id="32" idx="6"/>
              </p:cNvCxnSpPr>
              <p:nvPr/>
            </p:nvCxnSpPr>
            <p:spPr>
              <a:xfrm>
                <a:off x="2537869" y="1778717"/>
                <a:ext cx="658358" cy="1749177"/>
              </a:xfrm>
              <a:prstGeom prst="line">
                <a:avLst/>
              </a:prstGeom>
              <a:ln w="12700"/>
            </p:spPr>
            <p:style>
              <a:lnRef idx="1">
                <a:schemeClr val="dk1"/>
              </a:lnRef>
              <a:fillRef idx="0">
                <a:schemeClr val="dk1"/>
              </a:fillRef>
              <a:effectRef idx="0">
                <a:schemeClr val="dk1"/>
              </a:effectRef>
              <a:fontRef idx="minor">
                <a:schemeClr val="tx1"/>
              </a:fontRef>
            </p:style>
          </p:cxnSp>
          <p:cxnSp>
            <p:nvCxnSpPr>
              <p:cNvPr id="598" name="Straight Connector 597">
                <a:extLst>
                  <a:ext uri="{FF2B5EF4-FFF2-40B4-BE49-F238E27FC236}">
                    <a16:creationId xmlns:a16="http://schemas.microsoft.com/office/drawing/2014/main" id="{444EECFF-188B-9BAD-4691-FF0DFE33B030}"/>
                  </a:ext>
                </a:extLst>
              </p:cNvPr>
              <p:cNvCxnSpPr>
                <a:cxnSpLocks/>
                <a:stCxn id="32" idx="6"/>
              </p:cNvCxnSpPr>
              <p:nvPr/>
            </p:nvCxnSpPr>
            <p:spPr>
              <a:xfrm>
                <a:off x="2537869" y="1778717"/>
                <a:ext cx="658358" cy="2820508"/>
              </a:xfrm>
              <a:prstGeom prst="line">
                <a:avLst/>
              </a:prstGeom>
              <a:ln w="12700"/>
            </p:spPr>
            <p:style>
              <a:lnRef idx="1">
                <a:schemeClr val="dk1"/>
              </a:lnRef>
              <a:fillRef idx="0">
                <a:schemeClr val="dk1"/>
              </a:fillRef>
              <a:effectRef idx="0">
                <a:schemeClr val="dk1"/>
              </a:effectRef>
              <a:fontRef idx="minor">
                <a:schemeClr val="tx1"/>
              </a:fontRef>
            </p:style>
          </p:cxnSp>
          <p:cxnSp>
            <p:nvCxnSpPr>
              <p:cNvPr id="601" name="Straight Connector 600">
                <a:extLst>
                  <a:ext uri="{FF2B5EF4-FFF2-40B4-BE49-F238E27FC236}">
                    <a16:creationId xmlns:a16="http://schemas.microsoft.com/office/drawing/2014/main" id="{6BA8CFAA-C473-692C-5D43-3E0E68BB80C7}"/>
                  </a:ext>
                </a:extLst>
              </p:cNvPr>
              <p:cNvCxnSpPr>
                <a:cxnSpLocks/>
                <a:stCxn id="33" idx="6"/>
              </p:cNvCxnSpPr>
              <p:nvPr/>
            </p:nvCxnSpPr>
            <p:spPr>
              <a:xfrm>
                <a:off x="2537869" y="2361776"/>
                <a:ext cx="658358"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604" name="Straight Connector 603">
                <a:extLst>
                  <a:ext uri="{FF2B5EF4-FFF2-40B4-BE49-F238E27FC236}">
                    <a16:creationId xmlns:a16="http://schemas.microsoft.com/office/drawing/2014/main" id="{7506851A-8908-1B52-12C1-D28C59ADA723}"/>
                  </a:ext>
                </a:extLst>
              </p:cNvPr>
              <p:cNvCxnSpPr>
                <a:cxnSpLocks/>
                <a:stCxn id="34" idx="6"/>
              </p:cNvCxnSpPr>
              <p:nvPr/>
            </p:nvCxnSpPr>
            <p:spPr>
              <a:xfrm flipV="1">
                <a:off x="2537869" y="2361776"/>
                <a:ext cx="658358" cy="583059"/>
              </a:xfrm>
              <a:prstGeom prst="line">
                <a:avLst/>
              </a:prstGeom>
              <a:ln w="12700"/>
            </p:spPr>
            <p:style>
              <a:lnRef idx="1">
                <a:schemeClr val="dk1"/>
              </a:lnRef>
              <a:fillRef idx="0">
                <a:schemeClr val="dk1"/>
              </a:fillRef>
              <a:effectRef idx="0">
                <a:schemeClr val="dk1"/>
              </a:effectRef>
              <a:fontRef idx="minor">
                <a:schemeClr val="tx1"/>
              </a:fontRef>
            </p:style>
          </p:cxnSp>
          <p:cxnSp>
            <p:nvCxnSpPr>
              <p:cNvPr id="607" name="Straight Connector 606">
                <a:extLst>
                  <a:ext uri="{FF2B5EF4-FFF2-40B4-BE49-F238E27FC236}">
                    <a16:creationId xmlns:a16="http://schemas.microsoft.com/office/drawing/2014/main" id="{92CC3475-0F9C-F75D-94AD-45A8C2BA598D}"/>
                  </a:ext>
                </a:extLst>
              </p:cNvPr>
              <p:cNvCxnSpPr>
                <a:cxnSpLocks/>
                <a:stCxn id="35" idx="6"/>
              </p:cNvCxnSpPr>
              <p:nvPr/>
            </p:nvCxnSpPr>
            <p:spPr>
              <a:xfrm flipV="1">
                <a:off x="2537869" y="2361776"/>
                <a:ext cx="658358" cy="1166118"/>
              </a:xfrm>
              <a:prstGeom prst="line">
                <a:avLst/>
              </a:prstGeom>
              <a:ln w="12700"/>
            </p:spPr>
            <p:style>
              <a:lnRef idx="1">
                <a:schemeClr val="dk1"/>
              </a:lnRef>
              <a:fillRef idx="0">
                <a:schemeClr val="dk1"/>
              </a:fillRef>
              <a:effectRef idx="0">
                <a:schemeClr val="dk1"/>
              </a:effectRef>
              <a:fontRef idx="minor">
                <a:schemeClr val="tx1"/>
              </a:fontRef>
            </p:style>
          </p:cxnSp>
          <p:cxnSp>
            <p:nvCxnSpPr>
              <p:cNvPr id="610" name="Straight Connector 609">
                <a:extLst>
                  <a:ext uri="{FF2B5EF4-FFF2-40B4-BE49-F238E27FC236}">
                    <a16:creationId xmlns:a16="http://schemas.microsoft.com/office/drawing/2014/main" id="{9D349FE2-885E-D05D-70C4-803AABEF8202}"/>
                  </a:ext>
                </a:extLst>
              </p:cNvPr>
              <p:cNvCxnSpPr>
                <a:cxnSpLocks/>
                <a:stCxn id="36" idx="6"/>
              </p:cNvCxnSpPr>
              <p:nvPr/>
            </p:nvCxnSpPr>
            <p:spPr>
              <a:xfrm flipV="1">
                <a:off x="2537869" y="2361776"/>
                <a:ext cx="658358" cy="2237449"/>
              </a:xfrm>
              <a:prstGeom prst="line">
                <a:avLst/>
              </a:prstGeom>
              <a:ln w="12700"/>
            </p:spPr>
            <p:style>
              <a:lnRef idx="1">
                <a:schemeClr val="dk1"/>
              </a:lnRef>
              <a:fillRef idx="0">
                <a:schemeClr val="dk1"/>
              </a:fillRef>
              <a:effectRef idx="0">
                <a:schemeClr val="dk1"/>
              </a:effectRef>
              <a:fontRef idx="minor">
                <a:schemeClr val="tx1"/>
              </a:fontRef>
            </p:style>
          </p:cxnSp>
          <p:cxnSp>
            <p:nvCxnSpPr>
              <p:cNvPr id="613" name="Straight Connector 612">
                <a:extLst>
                  <a:ext uri="{FF2B5EF4-FFF2-40B4-BE49-F238E27FC236}">
                    <a16:creationId xmlns:a16="http://schemas.microsoft.com/office/drawing/2014/main" id="{A84C0932-386C-99C6-43DD-3CC0FDBE8EB1}"/>
                  </a:ext>
                </a:extLst>
              </p:cNvPr>
              <p:cNvCxnSpPr>
                <a:cxnSpLocks/>
                <a:stCxn id="36" idx="6"/>
              </p:cNvCxnSpPr>
              <p:nvPr/>
            </p:nvCxnSpPr>
            <p:spPr>
              <a:xfrm flipV="1">
                <a:off x="2537869" y="2944835"/>
                <a:ext cx="658358" cy="1654390"/>
              </a:xfrm>
              <a:prstGeom prst="line">
                <a:avLst/>
              </a:prstGeom>
              <a:ln w="12700"/>
            </p:spPr>
            <p:style>
              <a:lnRef idx="1">
                <a:schemeClr val="dk1"/>
              </a:lnRef>
              <a:fillRef idx="0">
                <a:schemeClr val="dk1"/>
              </a:fillRef>
              <a:effectRef idx="0">
                <a:schemeClr val="dk1"/>
              </a:effectRef>
              <a:fontRef idx="minor">
                <a:schemeClr val="tx1"/>
              </a:fontRef>
            </p:style>
          </p:cxnSp>
          <p:cxnSp>
            <p:nvCxnSpPr>
              <p:cNvPr id="616" name="Straight Connector 615">
                <a:extLst>
                  <a:ext uri="{FF2B5EF4-FFF2-40B4-BE49-F238E27FC236}">
                    <a16:creationId xmlns:a16="http://schemas.microsoft.com/office/drawing/2014/main" id="{CBE70C7A-E60A-003E-AD11-205DCF950DD2}"/>
                  </a:ext>
                </a:extLst>
              </p:cNvPr>
              <p:cNvCxnSpPr>
                <a:cxnSpLocks/>
                <a:stCxn id="36" idx="6"/>
              </p:cNvCxnSpPr>
              <p:nvPr/>
            </p:nvCxnSpPr>
            <p:spPr>
              <a:xfrm flipV="1">
                <a:off x="2537869" y="3527894"/>
                <a:ext cx="658358" cy="1071331"/>
              </a:xfrm>
              <a:prstGeom prst="line">
                <a:avLst/>
              </a:prstGeom>
              <a:ln w="12700"/>
            </p:spPr>
            <p:style>
              <a:lnRef idx="1">
                <a:schemeClr val="dk1"/>
              </a:lnRef>
              <a:fillRef idx="0">
                <a:schemeClr val="dk1"/>
              </a:fillRef>
              <a:effectRef idx="0">
                <a:schemeClr val="dk1"/>
              </a:effectRef>
              <a:fontRef idx="minor">
                <a:schemeClr val="tx1"/>
              </a:fontRef>
            </p:style>
          </p:cxnSp>
          <p:cxnSp>
            <p:nvCxnSpPr>
              <p:cNvPr id="619" name="Straight Connector 618">
                <a:extLst>
                  <a:ext uri="{FF2B5EF4-FFF2-40B4-BE49-F238E27FC236}">
                    <a16:creationId xmlns:a16="http://schemas.microsoft.com/office/drawing/2014/main" id="{85D33887-8E59-9ACA-F888-82EF402307CF}"/>
                  </a:ext>
                </a:extLst>
              </p:cNvPr>
              <p:cNvCxnSpPr>
                <a:cxnSpLocks/>
                <a:stCxn id="36" idx="6"/>
              </p:cNvCxnSpPr>
              <p:nvPr/>
            </p:nvCxnSpPr>
            <p:spPr>
              <a:xfrm>
                <a:off x="2537869" y="4599225"/>
                <a:ext cx="658358"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622" name="Straight Connector 621">
                <a:extLst>
                  <a:ext uri="{FF2B5EF4-FFF2-40B4-BE49-F238E27FC236}">
                    <a16:creationId xmlns:a16="http://schemas.microsoft.com/office/drawing/2014/main" id="{D8B5FEB6-E028-199B-E46B-971897D2903A}"/>
                  </a:ext>
                </a:extLst>
              </p:cNvPr>
              <p:cNvCxnSpPr>
                <a:cxnSpLocks/>
              </p:cNvCxnSpPr>
              <p:nvPr/>
            </p:nvCxnSpPr>
            <p:spPr>
              <a:xfrm>
                <a:off x="2537869" y="3527894"/>
                <a:ext cx="658358"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623" name="Straight Connector 622">
                <a:extLst>
                  <a:ext uri="{FF2B5EF4-FFF2-40B4-BE49-F238E27FC236}">
                    <a16:creationId xmlns:a16="http://schemas.microsoft.com/office/drawing/2014/main" id="{81114EE0-97F3-F757-3984-5B4E688591BC}"/>
                  </a:ext>
                </a:extLst>
              </p:cNvPr>
              <p:cNvCxnSpPr>
                <a:cxnSpLocks/>
                <a:stCxn id="35" idx="6"/>
              </p:cNvCxnSpPr>
              <p:nvPr/>
            </p:nvCxnSpPr>
            <p:spPr>
              <a:xfrm>
                <a:off x="2537869" y="3527894"/>
                <a:ext cx="658358" cy="1071331"/>
              </a:xfrm>
              <a:prstGeom prst="line">
                <a:avLst/>
              </a:prstGeom>
              <a:ln w="12700"/>
            </p:spPr>
            <p:style>
              <a:lnRef idx="1">
                <a:schemeClr val="dk1"/>
              </a:lnRef>
              <a:fillRef idx="0">
                <a:schemeClr val="dk1"/>
              </a:fillRef>
              <a:effectRef idx="0">
                <a:schemeClr val="dk1"/>
              </a:effectRef>
              <a:fontRef idx="minor">
                <a:schemeClr val="tx1"/>
              </a:fontRef>
            </p:style>
          </p:cxnSp>
          <p:cxnSp>
            <p:nvCxnSpPr>
              <p:cNvPr id="626" name="Straight Connector 625">
                <a:extLst>
                  <a:ext uri="{FF2B5EF4-FFF2-40B4-BE49-F238E27FC236}">
                    <a16:creationId xmlns:a16="http://schemas.microsoft.com/office/drawing/2014/main" id="{AB4F6681-C8D1-1590-D617-CC5E2754FDE4}"/>
                  </a:ext>
                </a:extLst>
              </p:cNvPr>
              <p:cNvCxnSpPr>
                <a:cxnSpLocks/>
                <a:stCxn id="35" idx="6"/>
              </p:cNvCxnSpPr>
              <p:nvPr/>
            </p:nvCxnSpPr>
            <p:spPr>
              <a:xfrm flipV="1">
                <a:off x="2537869" y="1778717"/>
                <a:ext cx="658358" cy="1749177"/>
              </a:xfrm>
              <a:prstGeom prst="line">
                <a:avLst/>
              </a:prstGeom>
              <a:ln w="12700"/>
            </p:spPr>
            <p:style>
              <a:lnRef idx="1">
                <a:schemeClr val="dk1"/>
              </a:lnRef>
              <a:fillRef idx="0">
                <a:schemeClr val="dk1"/>
              </a:fillRef>
              <a:effectRef idx="0">
                <a:schemeClr val="dk1"/>
              </a:effectRef>
              <a:fontRef idx="minor">
                <a:schemeClr val="tx1"/>
              </a:fontRef>
            </p:style>
          </p:cxnSp>
          <p:cxnSp>
            <p:nvCxnSpPr>
              <p:cNvPr id="629" name="Straight Connector 628">
                <a:extLst>
                  <a:ext uri="{FF2B5EF4-FFF2-40B4-BE49-F238E27FC236}">
                    <a16:creationId xmlns:a16="http://schemas.microsoft.com/office/drawing/2014/main" id="{3214EF21-0858-76B6-E706-300B2ACE7260}"/>
                  </a:ext>
                </a:extLst>
              </p:cNvPr>
              <p:cNvCxnSpPr>
                <a:cxnSpLocks/>
                <a:stCxn id="34" idx="6"/>
              </p:cNvCxnSpPr>
              <p:nvPr/>
            </p:nvCxnSpPr>
            <p:spPr>
              <a:xfrm flipV="1">
                <a:off x="2537869" y="1778717"/>
                <a:ext cx="658358" cy="1166118"/>
              </a:xfrm>
              <a:prstGeom prst="line">
                <a:avLst/>
              </a:prstGeom>
              <a:ln w="12700"/>
            </p:spPr>
            <p:style>
              <a:lnRef idx="1">
                <a:schemeClr val="dk1"/>
              </a:lnRef>
              <a:fillRef idx="0">
                <a:schemeClr val="dk1"/>
              </a:fillRef>
              <a:effectRef idx="0">
                <a:schemeClr val="dk1"/>
              </a:effectRef>
              <a:fontRef idx="minor">
                <a:schemeClr val="tx1"/>
              </a:fontRef>
            </p:style>
          </p:cxnSp>
          <p:cxnSp>
            <p:nvCxnSpPr>
              <p:cNvPr id="632" name="Straight Connector 631">
                <a:extLst>
                  <a:ext uri="{FF2B5EF4-FFF2-40B4-BE49-F238E27FC236}">
                    <a16:creationId xmlns:a16="http://schemas.microsoft.com/office/drawing/2014/main" id="{2DC23D4B-0305-BBA0-E8D2-8D8275F90BCC}"/>
                  </a:ext>
                </a:extLst>
              </p:cNvPr>
              <p:cNvCxnSpPr>
                <a:cxnSpLocks/>
                <a:stCxn id="34" idx="6"/>
              </p:cNvCxnSpPr>
              <p:nvPr/>
            </p:nvCxnSpPr>
            <p:spPr>
              <a:xfrm>
                <a:off x="2537869" y="2944835"/>
                <a:ext cx="658358"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635" name="Straight Connector 634">
                <a:extLst>
                  <a:ext uri="{FF2B5EF4-FFF2-40B4-BE49-F238E27FC236}">
                    <a16:creationId xmlns:a16="http://schemas.microsoft.com/office/drawing/2014/main" id="{067B8595-1605-A237-9D4F-F5E4E3DFD9A4}"/>
                  </a:ext>
                </a:extLst>
              </p:cNvPr>
              <p:cNvCxnSpPr>
                <a:cxnSpLocks/>
                <a:stCxn id="34" idx="6"/>
              </p:cNvCxnSpPr>
              <p:nvPr/>
            </p:nvCxnSpPr>
            <p:spPr>
              <a:xfrm>
                <a:off x="2537869" y="2944835"/>
                <a:ext cx="658358" cy="583059"/>
              </a:xfrm>
              <a:prstGeom prst="line">
                <a:avLst/>
              </a:prstGeom>
              <a:ln w="12700"/>
            </p:spPr>
            <p:style>
              <a:lnRef idx="1">
                <a:schemeClr val="dk1"/>
              </a:lnRef>
              <a:fillRef idx="0">
                <a:schemeClr val="dk1"/>
              </a:fillRef>
              <a:effectRef idx="0">
                <a:schemeClr val="dk1"/>
              </a:effectRef>
              <a:fontRef idx="minor">
                <a:schemeClr val="tx1"/>
              </a:fontRef>
            </p:style>
          </p:cxnSp>
          <p:cxnSp>
            <p:nvCxnSpPr>
              <p:cNvPr id="638" name="Straight Connector 637">
                <a:extLst>
                  <a:ext uri="{FF2B5EF4-FFF2-40B4-BE49-F238E27FC236}">
                    <a16:creationId xmlns:a16="http://schemas.microsoft.com/office/drawing/2014/main" id="{EBEA47D9-ACDD-5948-5B35-43781556DD44}"/>
                  </a:ext>
                </a:extLst>
              </p:cNvPr>
              <p:cNvCxnSpPr>
                <a:cxnSpLocks/>
                <a:stCxn id="34" idx="6"/>
              </p:cNvCxnSpPr>
              <p:nvPr/>
            </p:nvCxnSpPr>
            <p:spPr>
              <a:xfrm>
                <a:off x="2537869" y="2944835"/>
                <a:ext cx="658358" cy="1654390"/>
              </a:xfrm>
              <a:prstGeom prst="line">
                <a:avLst/>
              </a:prstGeom>
              <a:ln w="12700"/>
            </p:spPr>
            <p:style>
              <a:lnRef idx="1">
                <a:schemeClr val="dk1"/>
              </a:lnRef>
              <a:fillRef idx="0">
                <a:schemeClr val="dk1"/>
              </a:fillRef>
              <a:effectRef idx="0">
                <a:schemeClr val="dk1"/>
              </a:effectRef>
              <a:fontRef idx="minor">
                <a:schemeClr val="tx1"/>
              </a:fontRef>
            </p:style>
          </p:cxnSp>
          <p:cxnSp>
            <p:nvCxnSpPr>
              <p:cNvPr id="661" name="Straight Connector 660">
                <a:extLst>
                  <a:ext uri="{FF2B5EF4-FFF2-40B4-BE49-F238E27FC236}">
                    <a16:creationId xmlns:a16="http://schemas.microsoft.com/office/drawing/2014/main" id="{4E67DBDD-3006-5C37-DFAF-083A2B6CB643}"/>
                  </a:ext>
                </a:extLst>
              </p:cNvPr>
              <p:cNvCxnSpPr>
                <a:cxnSpLocks/>
                <a:stCxn id="33" idx="6"/>
              </p:cNvCxnSpPr>
              <p:nvPr/>
            </p:nvCxnSpPr>
            <p:spPr>
              <a:xfrm>
                <a:off x="2537869" y="2361776"/>
                <a:ext cx="655228" cy="583058"/>
              </a:xfrm>
              <a:prstGeom prst="line">
                <a:avLst/>
              </a:prstGeom>
              <a:ln w="12700"/>
            </p:spPr>
            <p:style>
              <a:lnRef idx="1">
                <a:schemeClr val="dk1"/>
              </a:lnRef>
              <a:fillRef idx="0">
                <a:schemeClr val="dk1"/>
              </a:fillRef>
              <a:effectRef idx="0">
                <a:schemeClr val="dk1"/>
              </a:effectRef>
              <a:fontRef idx="minor">
                <a:schemeClr val="tx1"/>
              </a:fontRef>
            </p:style>
          </p:cxnSp>
          <p:cxnSp>
            <p:nvCxnSpPr>
              <p:cNvPr id="664" name="Straight Connector 663">
                <a:extLst>
                  <a:ext uri="{FF2B5EF4-FFF2-40B4-BE49-F238E27FC236}">
                    <a16:creationId xmlns:a16="http://schemas.microsoft.com/office/drawing/2014/main" id="{D99D32D2-9400-6C1E-850A-F31363F89168}"/>
                  </a:ext>
                </a:extLst>
              </p:cNvPr>
              <p:cNvCxnSpPr>
                <a:cxnSpLocks/>
                <a:stCxn id="33" idx="6"/>
              </p:cNvCxnSpPr>
              <p:nvPr/>
            </p:nvCxnSpPr>
            <p:spPr>
              <a:xfrm>
                <a:off x="2537869" y="2361776"/>
                <a:ext cx="655228" cy="2237448"/>
              </a:xfrm>
              <a:prstGeom prst="line">
                <a:avLst/>
              </a:prstGeom>
              <a:ln w="12700"/>
            </p:spPr>
            <p:style>
              <a:lnRef idx="1">
                <a:schemeClr val="dk1"/>
              </a:lnRef>
              <a:fillRef idx="0">
                <a:schemeClr val="dk1"/>
              </a:fillRef>
              <a:effectRef idx="0">
                <a:schemeClr val="dk1"/>
              </a:effectRef>
              <a:fontRef idx="minor">
                <a:schemeClr val="tx1"/>
              </a:fontRef>
            </p:style>
          </p:cxnSp>
          <p:cxnSp>
            <p:nvCxnSpPr>
              <p:cNvPr id="690" name="Straight Connector 689">
                <a:extLst>
                  <a:ext uri="{FF2B5EF4-FFF2-40B4-BE49-F238E27FC236}">
                    <a16:creationId xmlns:a16="http://schemas.microsoft.com/office/drawing/2014/main" id="{746EB63D-998A-571F-831D-D09228302EFA}"/>
                  </a:ext>
                </a:extLst>
              </p:cNvPr>
              <p:cNvCxnSpPr>
                <a:cxnSpLocks/>
                <a:stCxn id="36" idx="6"/>
              </p:cNvCxnSpPr>
              <p:nvPr/>
            </p:nvCxnSpPr>
            <p:spPr>
              <a:xfrm flipV="1">
                <a:off x="2537869" y="1778716"/>
                <a:ext cx="655228" cy="2820509"/>
              </a:xfrm>
              <a:prstGeom prst="line">
                <a:avLst/>
              </a:prstGeom>
              <a:ln w="12700"/>
            </p:spPr>
            <p:style>
              <a:lnRef idx="1">
                <a:schemeClr val="dk1"/>
              </a:lnRef>
              <a:fillRef idx="0">
                <a:schemeClr val="dk1"/>
              </a:fillRef>
              <a:effectRef idx="0">
                <a:schemeClr val="dk1"/>
              </a:effectRef>
              <a:fontRef idx="minor">
                <a:schemeClr val="tx1"/>
              </a:fontRef>
            </p:style>
          </p:cxnSp>
          <p:cxnSp>
            <p:nvCxnSpPr>
              <p:cNvPr id="693" name="Straight Connector 692">
                <a:extLst>
                  <a:ext uri="{FF2B5EF4-FFF2-40B4-BE49-F238E27FC236}">
                    <a16:creationId xmlns:a16="http://schemas.microsoft.com/office/drawing/2014/main" id="{8E2F52A3-8695-9FDC-E801-81787DEE4D97}"/>
                  </a:ext>
                </a:extLst>
              </p:cNvPr>
              <p:cNvCxnSpPr>
                <a:cxnSpLocks/>
                <a:stCxn id="35" idx="6"/>
              </p:cNvCxnSpPr>
              <p:nvPr/>
            </p:nvCxnSpPr>
            <p:spPr>
              <a:xfrm flipV="1">
                <a:off x="2537869" y="2944834"/>
                <a:ext cx="655228" cy="583060"/>
              </a:xfrm>
              <a:prstGeom prst="line">
                <a:avLst/>
              </a:prstGeom>
              <a:ln w="12700"/>
            </p:spPr>
            <p:style>
              <a:lnRef idx="1">
                <a:schemeClr val="dk1"/>
              </a:lnRef>
              <a:fillRef idx="0">
                <a:schemeClr val="dk1"/>
              </a:fillRef>
              <a:effectRef idx="0">
                <a:schemeClr val="dk1"/>
              </a:effectRef>
              <a:fontRef idx="minor">
                <a:schemeClr val="tx1"/>
              </a:fontRef>
            </p:style>
          </p:cxnSp>
          <p:cxnSp>
            <p:nvCxnSpPr>
              <p:cNvPr id="721" name="Straight Connector 720">
                <a:extLst>
                  <a:ext uri="{FF2B5EF4-FFF2-40B4-BE49-F238E27FC236}">
                    <a16:creationId xmlns:a16="http://schemas.microsoft.com/office/drawing/2014/main" id="{0D9565DB-906C-8D5C-839D-366CC39794A8}"/>
                  </a:ext>
                </a:extLst>
              </p:cNvPr>
              <p:cNvCxnSpPr>
                <a:cxnSpLocks/>
                <a:stCxn id="33" idx="6"/>
              </p:cNvCxnSpPr>
              <p:nvPr/>
            </p:nvCxnSpPr>
            <p:spPr>
              <a:xfrm>
                <a:off x="2537869" y="2361776"/>
                <a:ext cx="655228" cy="1166117"/>
              </a:xfrm>
              <a:prstGeom prst="line">
                <a:avLst/>
              </a:prstGeom>
              <a:ln w="12700"/>
            </p:spPr>
            <p:style>
              <a:lnRef idx="1">
                <a:schemeClr val="dk1"/>
              </a:lnRef>
              <a:fillRef idx="0">
                <a:schemeClr val="dk1"/>
              </a:fillRef>
              <a:effectRef idx="0">
                <a:schemeClr val="dk1"/>
              </a:effectRef>
              <a:fontRef idx="minor">
                <a:schemeClr val="tx1"/>
              </a:fontRef>
            </p:style>
          </p:cxnSp>
        </p:grpSp>
        <p:sp>
          <p:nvSpPr>
            <p:cNvPr id="751" name="TextBox 750">
              <a:extLst>
                <a:ext uri="{FF2B5EF4-FFF2-40B4-BE49-F238E27FC236}">
                  <a16:creationId xmlns:a16="http://schemas.microsoft.com/office/drawing/2014/main" id="{6F121479-16A1-1E26-C80A-70726D5022EC}"/>
                </a:ext>
              </a:extLst>
            </p:cNvPr>
            <p:cNvSpPr txBox="1"/>
            <p:nvPr/>
          </p:nvSpPr>
          <p:spPr>
            <a:xfrm rot="16200000">
              <a:off x="866373" y="2970283"/>
              <a:ext cx="646331" cy="646331"/>
            </a:xfrm>
            <a:prstGeom prst="rect">
              <a:avLst/>
            </a:prstGeom>
            <a:noFill/>
          </p:spPr>
          <p:txBody>
            <a:bodyPr wrap="none" rtlCol="0" anchor="ctr">
              <a:spAutoFit/>
            </a:bodyPr>
            <a:lstStyle/>
            <a:p>
              <a:pPr algn="ctr"/>
              <a:r>
                <a:rPr lang="en-GB" sz="3600" dirty="0">
                  <a:solidFill>
                    <a:srgbClr val="994269"/>
                  </a:solidFill>
                </a:rPr>
                <a:t>…</a:t>
              </a:r>
            </a:p>
          </p:txBody>
        </p:sp>
        <p:sp>
          <p:nvSpPr>
            <p:cNvPr id="752" name="TextBox 751">
              <a:extLst>
                <a:ext uri="{FF2B5EF4-FFF2-40B4-BE49-F238E27FC236}">
                  <a16:creationId xmlns:a16="http://schemas.microsoft.com/office/drawing/2014/main" id="{34693239-C299-6F40-9C55-CDED04FC30FA}"/>
                </a:ext>
              </a:extLst>
            </p:cNvPr>
            <p:cNvSpPr txBox="1"/>
            <p:nvPr/>
          </p:nvSpPr>
          <p:spPr>
            <a:xfrm rot="16200000">
              <a:off x="4235187" y="2970283"/>
              <a:ext cx="646331" cy="646331"/>
            </a:xfrm>
            <a:prstGeom prst="rect">
              <a:avLst/>
            </a:prstGeom>
            <a:noFill/>
          </p:spPr>
          <p:txBody>
            <a:bodyPr wrap="none" rtlCol="0" anchor="ctr">
              <a:spAutoFit/>
            </a:bodyPr>
            <a:lstStyle/>
            <a:p>
              <a:pPr algn="ctr"/>
              <a:r>
                <a:rPr lang="en-GB" sz="3600" dirty="0">
                  <a:solidFill>
                    <a:srgbClr val="994269"/>
                  </a:solidFill>
                </a:rPr>
                <a:t>…</a:t>
              </a:r>
            </a:p>
          </p:txBody>
        </p:sp>
        <p:sp>
          <p:nvSpPr>
            <p:cNvPr id="753" name="TextBox 752">
              <a:extLst>
                <a:ext uri="{FF2B5EF4-FFF2-40B4-BE49-F238E27FC236}">
                  <a16:creationId xmlns:a16="http://schemas.microsoft.com/office/drawing/2014/main" id="{331093B5-CF88-0C2C-C076-5AC271526464}"/>
                </a:ext>
              </a:extLst>
            </p:cNvPr>
            <p:cNvSpPr txBox="1"/>
            <p:nvPr/>
          </p:nvSpPr>
          <p:spPr>
            <a:xfrm rot="16200000">
              <a:off x="3213751" y="3755230"/>
              <a:ext cx="646331" cy="646331"/>
            </a:xfrm>
            <a:prstGeom prst="rect">
              <a:avLst/>
            </a:prstGeom>
            <a:noFill/>
          </p:spPr>
          <p:txBody>
            <a:bodyPr wrap="none" rtlCol="0" anchor="ctr">
              <a:spAutoFit/>
            </a:bodyPr>
            <a:lstStyle/>
            <a:p>
              <a:pPr algn="ctr"/>
              <a:r>
                <a:rPr lang="en-GB" sz="3600" dirty="0">
                  <a:solidFill>
                    <a:schemeClr val="accent2"/>
                  </a:solidFill>
                </a:rPr>
                <a:t>…</a:t>
              </a:r>
            </a:p>
          </p:txBody>
        </p:sp>
        <p:sp>
          <p:nvSpPr>
            <p:cNvPr id="754" name="TextBox 753">
              <a:extLst>
                <a:ext uri="{FF2B5EF4-FFF2-40B4-BE49-F238E27FC236}">
                  <a16:creationId xmlns:a16="http://schemas.microsoft.com/office/drawing/2014/main" id="{A5801B3E-1818-CF27-DE4B-01ADED50F7F8}"/>
                </a:ext>
              </a:extLst>
            </p:cNvPr>
            <p:cNvSpPr txBox="1"/>
            <p:nvPr/>
          </p:nvSpPr>
          <p:spPr>
            <a:xfrm rot="16200000">
              <a:off x="1886939" y="3739990"/>
              <a:ext cx="646331" cy="646331"/>
            </a:xfrm>
            <a:prstGeom prst="rect">
              <a:avLst/>
            </a:prstGeom>
            <a:noFill/>
          </p:spPr>
          <p:txBody>
            <a:bodyPr wrap="none" rtlCol="0" anchor="ctr">
              <a:spAutoFit/>
            </a:bodyPr>
            <a:lstStyle/>
            <a:p>
              <a:pPr algn="ctr"/>
              <a:r>
                <a:rPr lang="en-GB" sz="3600" dirty="0">
                  <a:solidFill>
                    <a:schemeClr val="accent2"/>
                  </a:solidFill>
                </a:rPr>
                <a:t>…</a:t>
              </a:r>
            </a:p>
          </p:txBody>
        </p:sp>
        <p:sp>
          <p:nvSpPr>
            <p:cNvPr id="755" name="TextBox 754">
              <a:extLst>
                <a:ext uri="{FF2B5EF4-FFF2-40B4-BE49-F238E27FC236}">
                  <a16:creationId xmlns:a16="http://schemas.microsoft.com/office/drawing/2014/main" id="{F7572D67-9A48-34B0-6C4A-1A27F6CD6A50}"/>
                </a:ext>
              </a:extLst>
            </p:cNvPr>
            <p:cNvSpPr txBox="1"/>
            <p:nvPr/>
          </p:nvSpPr>
          <p:spPr>
            <a:xfrm>
              <a:off x="1045686" y="1104658"/>
              <a:ext cx="591829" cy="523220"/>
            </a:xfrm>
            <a:prstGeom prst="rect">
              <a:avLst/>
            </a:prstGeom>
            <a:noFill/>
          </p:spPr>
          <p:txBody>
            <a:bodyPr wrap="none" rtlCol="0">
              <a:spAutoFit/>
            </a:bodyPr>
            <a:lstStyle/>
            <a:p>
              <a:pPr algn="ctr"/>
              <a:r>
                <a:rPr lang="en-GB" dirty="0">
                  <a:latin typeface="Candara" panose="020E0502030303020204" pitchFamily="34" charset="0"/>
                </a:rPr>
                <a:t>Input</a:t>
              </a:r>
            </a:p>
            <a:p>
              <a:pPr algn="ctr"/>
              <a:r>
                <a:rPr lang="en-GB" dirty="0">
                  <a:latin typeface="Candara" panose="020E0502030303020204" pitchFamily="34" charset="0"/>
                </a:rPr>
                <a:t>layer</a:t>
              </a:r>
            </a:p>
          </p:txBody>
        </p:sp>
        <p:sp>
          <p:nvSpPr>
            <p:cNvPr id="756" name="TextBox 755">
              <a:extLst>
                <a:ext uri="{FF2B5EF4-FFF2-40B4-BE49-F238E27FC236}">
                  <a16:creationId xmlns:a16="http://schemas.microsoft.com/office/drawing/2014/main" id="{CB51BC5A-59E4-6827-796D-4B40C8A88F56}"/>
                </a:ext>
              </a:extLst>
            </p:cNvPr>
            <p:cNvSpPr txBox="1"/>
            <p:nvPr/>
          </p:nvSpPr>
          <p:spPr>
            <a:xfrm>
              <a:off x="4316559" y="1108726"/>
              <a:ext cx="758542" cy="523220"/>
            </a:xfrm>
            <a:prstGeom prst="rect">
              <a:avLst/>
            </a:prstGeom>
            <a:noFill/>
          </p:spPr>
          <p:txBody>
            <a:bodyPr wrap="none" rtlCol="0">
              <a:spAutoFit/>
            </a:bodyPr>
            <a:lstStyle/>
            <a:p>
              <a:pPr algn="ctr"/>
              <a:r>
                <a:rPr lang="en-GB" dirty="0">
                  <a:latin typeface="Candara" panose="020E0502030303020204" pitchFamily="34" charset="0"/>
                </a:rPr>
                <a:t>Output</a:t>
              </a:r>
            </a:p>
            <a:p>
              <a:pPr algn="ctr"/>
              <a:r>
                <a:rPr lang="en-GB" dirty="0">
                  <a:latin typeface="Candara" panose="020E0502030303020204" pitchFamily="34" charset="0"/>
                </a:rPr>
                <a:t>layer</a:t>
              </a:r>
            </a:p>
          </p:txBody>
        </p:sp>
        <p:sp>
          <p:nvSpPr>
            <p:cNvPr id="757" name="TextBox 756">
              <a:extLst>
                <a:ext uri="{FF2B5EF4-FFF2-40B4-BE49-F238E27FC236}">
                  <a16:creationId xmlns:a16="http://schemas.microsoft.com/office/drawing/2014/main" id="{5BEFD0C8-D2AE-81B2-8966-ECC59C27C382}"/>
                </a:ext>
              </a:extLst>
            </p:cNvPr>
            <p:cNvSpPr txBox="1"/>
            <p:nvPr/>
          </p:nvSpPr>
          <p:spPr>
            <a:xfrm>
              <a:off x="2357869" y="1139630"/>
              <a:ext cx="1359590" cy="307777"/>
            </a:xfrm>
            <a:prstGeom prst="rect">
              <a:avLst/>
            </a:prstGeom>
            <a:noFill/>
          </p:spPr>
          <p:txBody>
            <a:bodyPr wrap="square" rtlCol="0">
              <a:spAutoFit/>
            </a:bodyPr>
            <a:lstStyle/>
            <a:p>
              <a:pPr algn="ctr"/>
              <a:r>
                <a:rPr lang="en-GB" dirty="0">
                  <a:latin typeface="Candara" panose="020E0502030303020204" pitchFamily="34" charset="0"/>
                </a:rPr>
                <a:t>Hidden layers</a:t>
              </a:r>
            </a:p>
          </p:txBody>
        </p:sp>
        <mc:AlternateContent xmlns:mc="http://schemas.openxmlformats.org/markup-compatibility/2006" xmlns:a14="http://schemas.microsoft.com/office/drawing/2010/main">
          <mc:Choice Requires="a14">
            <p:sp>
              <p:nvSpPr>
                <p:cNvPr id="873" name="TextBox 872">
                  <a:extLst>
                    <a:ext uri="{FF2B5EF4-FFF2-40B4-BE49-F238E27FC236}">
                      <a16:creationId xmlns:a16="http://schemas.microsoft.com/office/drawing/2014/main" id="{613DF608-933E-583F-5314-F24C1741507E}"/>
                    </a:ext>
                  </a:extLst>
                </p:cNvPr>
                <p:cNvSpPr txBox="1"/>
                <p:nvPr/>
              </p:nvSpPr>
              <p:spPr>
                <a:xfrm>
                  <a:off x="1197457" y="1517250"/>
                  <a:ext cx="33855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PT" sz="1800" b="0" i="1" smtClean="0">
                                <a:latin typeface="Cambria Math" panose="02040503050406030204" pitchFamily="18" charset="0"/>
                              </a:rPr>
                            </m:ctrlPr>
                          </m:sSubPr>
                          <m:e>
                            <m:r>
                              <a:rPr lang="pt-PT" sz="1800" b="1" i="0" smtClean="0">
                                <a:latin typeface="Cambria Math" panose="02040503050406030204" pitchFamily="18" charset="0"/>
                              </a:rPr>
                              <m:t>𝐱</m:t>
                            </m:r>
                          </m:e>
                          <m:sub>
                            <m:r>
                              <a:rPr lang="pt-PT" sz="1800" b="0" i="1" smtClean="0">
                                <a:latin typeface="Cambria Math" panose="02040503050406030204" pitchFamily="18" charset="0"/>
                              </a:rPr>
                              <m:t>𝑖</m:t>
                            </m:r>
                          </m:sub>
                        </m:sSub>
                      </m:oMath>
                    </m:oMathPara>
                  </a14:m>
                  <a:endParaRPr lang="pt-PT" sz="1800" b="0" i="1" dirty="0"/>
                </a:p>
              </p:txBody>
            </p:sp>
          </mc:Choice>
          <mc:Fallback xmlns="">
            <p:sp>
              <p:nvSpPr>
                <p:cNvPr id="873" name="TextBox 872">
                  <a:extLst>
                    <a:ext uri="{FF2B5EF4-FFF2-40B4-BE49-F238E27FC236}">
                      <a16:creationId xmlns:a16="http://schemas.microsoft.com/office/drawing/2014/main" id="{613DF608-933E-583F-5314-F24C1741507E}"/>
                    </a:ext>
                  </a:extLst>
                </p:cNvPr>
                <p:cNvSpPr txBox="1">
                  <a:spLocks noRot="1" noChangeAspect="1" noMove="1" noResize="1" noEditPoints="1" noAdjustHandles="1" noChangeArrowheads="1" noChangeShapeType="1" noTextEdit="1"/>
                </p:cNvSpPr>
                <p:nvPr/>
              </p:nvSpPr>
              <p:spPr>
                <a:xfrm>
                  <a:off x="1197457" y="1517250"/>
                  <a:ext cx="338554" cy="369332"/>
                </a:xfrm>
                <a:prstGeom prst="rect">
                  <a:avLst/>
                </a:prstGeom>
                <a:blipFill>
                  <a:blip r:embed="rId11"/>
                  <a:stretch>
                    <a:fillRect r="-8000" b="-10714"/>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874" name="TextBox 873">
                  <a:extLst>
                    <a:ext uri="{FF2B5EF4-FFF2-40B4-BE49-F238E27FC236}">
                      <a16:creationId xmlns:a16="http://schemas.microsoft.com/office/drawing/2014/main" id="{8B18EB64-6675-76B7-6399-BE9F9B613ACE}"/>
                    </a:ext>
                  </a:extLst>
                </p:cNvPr>
                <p:cNvSpPr txBox="1"/>
                <p:nvPr/>
              </p:nvSpPr>
              <p:spPr>
                <a:xfrm>
                  <a:off x="4532677" y="1517250"/>
                  <a:ext cx="33855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PT" sz="1800" b="0" i="1" smtClean="0">
                                <a:latin typeface="Cambria Math" panose="02040503050406030204" pitchFamily="18" charset="0"/>
                              </a:rPr>
                            </m:ctrlPr>
                          </m:sSubPr>
                          <m:e>
                            <m:acc>
                              <m:accPr>
                                <m:chr m:val="̂"/>
                                <m:ctrlPr>
                                  <a:rPr lang="pt-PT" sz="1800" b="1" i="1" smtClean="0">
                                    <a:latin typeface="Cambria Math" panose="02040503050406030204" pitchFamily="18" charset="0"/>
                                  </a:rPr>
                                </m:ctrlPr>
                              </m:accPr>
                              <m:e>
                                <m:r>
                                  <a:rPr lang="pt-PT" sz="1800" b="1" i="0" smtClean="0">
                                    <a:latin typeface="Cambria Math" panose="02040503050406030204" pitchFamily="18" charset="0"/>
                                  </a:rPr>
                                  <m:t>𝐳</m:t>
                                </m:r>
                              </m:e>
                            </m:acc>
                          </m:e>
                          <m:sub>
                            <m:r>
                              <a:rPr lang="pt-PT" sz="1800" b="0" i="1" smtClean="0">
                                <a:latin typeface="Cambria Math" panose="02040503050406030204" pitchFamily="18" charset="0"/>
                              </a:rPr>
                              <m:t>𝑖</m:t>
                            </m:r>
                          </m:sub>
                        </m:sSub>
                      </m:oMath>
                    </m:oMathPara>
                  </a14:m>
                  <a:endParaRPr lang="pt-PT" sz="1800" b="0" i="1" dirty="0"/>
                </a:p>
              </p:txBody>
            </p:sp>
          </mc:Choice>
          <mc:Fallback xmlns="">
            <p:sp>
              <p:nvSpPr>
                <p:cNvPr id="874" name="TextBox 873">
                  <a:extLst>
                    <a:ext uri="{FF2B5EF4-FFF2-40B4-BE49-F238E27FC236}">
                      <a16:creationId xmlns:a16="http://schemas.microsoft.com/office/drawing/2014/main" id="{8B18EB64-6675-76B7-6399-BE9F9B613ACE}"/>
                    </a:ext>
                  </a:extLst>
                </p:cNvPr>
                <p:cNvSpPr txBox="1">
                  <a:spLocks noRot="1" noChangeAspect="1" noMove="1" noResize="1" noEditPoints="1" noAdjustHandles="1" noChangeArrowheads="1" noChangeShapeType="1" noTextEdit="1"/>
                </p:cNvSpPr>
                <p:nvPr/>
              </p:nvSpPr>
              <p:spPr>
                <a:xfrm>
                  <a:off x="4532677" y="1517250"/>
                  <a:ext cx="338554" cy="369332"/>
                </a:xfrm>
                <a:prstGeom prst="rect">
                  <a:avLst/>
                </a:prstGeom>
                <a:blipFill>
                  <a:blip r:embed="rId12"/>
                  <a:stretch>
                    <a:fillRect r="-3846" b="-10714"/>
                  </a:stretch>
                </a:blipFill>
              </p:spPr>
              <p:txBody>
                <a:bodyPr/>
                <a:lstStyle/>
                <a:p>
                  <a:r>
                    <a:rPr lang="en-GB">
                      <a:noFill/>
                    </a:rPr>
                    <a:t> </a:t>
                  </a:r>
                </a:p>
              </p:txBody>
            </p:sp>
          </mc:Fallback>
        </mc:AlternateContent>
      </p:grpSp>
      <p:cxnSp>
        <p:nvCxnSpPr>
          <p:cNvPr id="880" name="Straight Arrow Connector 879">
            <a:extLst>
              <a:ext uri="{FF2B5EF4-FFF2-40B4-BE49-F238E27FC236}">
                <a16:creationId xmlns:a16="http://schemas.microsoft.com/office/drawing/2014/main" id="{BE0D9A68-4664-826D-93F6-9C5CB2AA6879}"/>
              </a:ext>
            </a:extLst>
          </p:cNvPr>
          <p:cNvCxnSpPr/>
          <p:nvPr/>
        </p:nvCxnSpPr>
        <p:spPr>
          <a:xfrm>
            <a:off x="6419977" y="2221915"/>
            <a:ext cx="32489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81" name="Straight Arrow Connector 880">
            <a:extLst>
              <a:ext uri="{FF2B5EF4-FFF2-40B4-BE49-F238E27FC236}">
                <a16:creationId xmlns:a16="http://schemas.microsoft.com/office/drawing/2014/main" id="{723344AE-FC58-028D-DBEF-6125182B5994}"/>
              </a:ext>
            </a:extLst>
          </p:cNvPr>
          <p:cNvCxnSpPr/>
          <p:nvPr/>
        </p:nvCxnSpPr>
        <p:spPr>
          <a:xfrm>
            <a:off x="6556602" y="3285594"/>
            <a:ext cx="32489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84" name="Elbow Connector 883">
            <a:extLst>
              <a:ext uri="{FF2B5EF4-FFF2-40B4-BE49-F238E27FC236}">
                <a16:creationId xmlns:a16="http://schemas.microsoft.com/office/drawing/2014/main" id="{5CD1DFA4-F00B-0EE0-D747-DF56D1773E30}"/>
              </a:ext>
            </a:extLst>
          </p:cNvPr>
          <p:cNvCxnSpPr>
            <a:cxnSpLocks/>
            <a:stCxn id="866" idx="0"/>
          </p:cNvCxnSpPr>
          <p:nvPr/>
        </p:nvCxnSpPr>
        <p:spPr>
          <a:xfrm rot="5400000" flipH="1" flipV="1">
            <a:off x="7300165" y="2290338"/>
            <a:ext cx="87545" cy="357061"/>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887" name="TextBox 886">
            <a:extLst>
              <a:ext uri="{FF2B5EF4-FFF2-40B4-BE49-F238E27FC236}">
                <a16:creationId xmlns:a16="http://schemas.microsoft.com/office/drawing/2014/main" id="{CEA92699-5C1A-2840-DCF1-CA5CC40C4A6F}"/>
              </a:ext>
            </a:extLst>
          </p:cNvPr>
          <p:cNvSpPr txBox="1"/>
          <p:nvPr/>
        </p:nvSpPr>
        <p:spPr>
          <a:xfrm>
            <a:off x="6699914" y="2065841"/>
            <a:ext cx="421910" cy="261610"/>
          </a:xfrm>
          <a:prstGeom prst="rect">
            <a:avLst/>
          </a:prstGeom>
          <a:noFill/>
        </p:spPr>
        <p:txBody>
          <a:bodyPr wrap="none" rtlCol="0">
            <a:spAutoFit/>
          </a:bodyPr>
          <a:lstStyle/>
          <a:p>
            <a:r>
              <a:rPr lang="en-GB" sz="1100" dirty="0">
                <a:latin typeface="Candara" panose="020E0502030303020204" pitchFamily="34" charset="0"/>
              </a:rPr>
              <a:t>bias</a:t>
            </a:r>
          </a:p>
        </p:txBody>
      </p:sp>
      <p:sp>
        <p:nvSpPr>
          <p:cNvPr id="888" name="TextBox 887">
            <a:extLst>
              <a:ext uri="{FF2B5EF4-FFF2-40B4-BE49-F238E27FC236}">
                <a16:creationId xmlns:a16="http://schemas.microsoft.com/office/drawing/2014/main" id="{0EBF0FE4-DF6C-EDD5-13E8-3D7E95B07771}"/>
              </a:ext>
            </a:extLst>
          </p:cNvPr>
          <p:cNvSpPr txBox="1"/>
          <p:nvPr/>
        </p:nvSpPr>
        <p:spPr>
          <a:xfrm>
            <a:off x="6818439" y="3133249"/>
            <a:ext cx="657552" cy="261610"/>
          </a:xfrm>
          <a:prstGeom prst="rect">
            <a:avLst/>
          </a:prstGeom>
          <a:noFill/>
        </p:spPr>
        <p:txBody>
          <a:bodyPr wrap="none" rtlCol="0">
            <a:spAutoFit/>
          </a:bodyPr>
          <a:lstStyle/>
          <a:p>
            <a:r>
              <a:rPr lang="en-GB" sz="1100" dirty="0">
                <a:latin typeface="Candara" panose="020E0502030303020204" pitchFamily="34" charset="0"/>
              </a:rPr>
              <a:t>weights</a:t>
            </a:r>
          </a:p>
        </p:txBody>
      </p:sp>
      <p:sp>
        <p:nvSpPr>
          <p:cNvPr id="889" name="TextBox 888">
            <a:extLst>
              <a:ext uri="{FF2B5EF4-FFF2-40B4-BE49-F238E27FC236}">
                <a16:creationId xmlns:a16="http://schemas.microsoft.com/office/drawing/2014/main" id="{D26DD120-81DD-001F-A7E5-FDD8106A3B7F}"/>
              </a:ext>
            </a:extLst>
          </p:cNvPr>
          <p:cNvSpPr txBox="1"/>
          <p:nvPr/>
        </p:nvSpPr>
        <p:spPr>
          <a:xfrm>
            <a:off x="7479635" y="2261328"/>
            <a:ext cx="1305165" cy="261610"/>
          </a:xfrm>
          <a:prstGeom prst="rect">
            <a:avLst/>
          </a:prstGeom>
          <a:noFill/>
        </p:spPr>
        <p:txBody>
          <a:bodyPr wrap="none" rtlCol="0">
            <a:spAutoFit/>
          </a:bodyPr>
          <a:lstStyle/>
          <a:p>
            <a:r>
              <a:rPr lang="en-GB" sz="1100" dirty="0">
                <a:latin typeface="Candara" panose="020E0502030303020204" pitchFamily="34" charset="0"/>
              </a:rPr>
              <a:t>activation function</a:t>
            </a:r>
          </a:p>
        </p:txBody>
      </p:sp>
      <mc:AlternateContent xmlns:mc="http://schemas.openxmlformats.org/markup-compatibility/2006" xmlns:a14="http://schemas.microsoft.com/office/drawing/2010/main">
        <mc:Choice Requires="a14">
          <p:sp>
            <p:nvSpPr>
              <p:cNvPr id="890" name="TextBox 889">
                <a:extLst>
                  <a:ext uri="{FF2B5EF4-FFF2-40B4-BE49-F238E27FC236}">
                    <a16:creationId xmlns:a16="http://schemas.microsoft.com/office/drawing/2014/main" id="{F00B8621-8C01-79DE-5ABA-1B4C59FD8ACF}"/>
                  </a:ext>
                </a:extLst>
              </p:cNvPr>
              <p:cNvSpPr txBox="1"/>
              <p:nvPr/>
            </p:nvSpPr>
            <p:spPr>
              <a:xfrm>
                <a:off x="5232332" y="4003451"/>
                <a:ext cx="1927964" cy="63254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pt-PT" sz="1200" b="0" i="1" smtClean="0">
                              <a:latin typeface="Cambria Math" panose="02040503050406030204" pitchFamily="18" charset="0"/>
                            </a:rPr>
                          </m:ctrlPr>
                        </m:sSubPr>
                        <m:e>
                          <m:r>
                            <a:rPr lang="pt-PT" sz="1200" b="0" i="1" smtClean="0">
                              <a:latin typeface="Cambria Math" panose="02040503050406030204" pitchFamily="18" charset="0"/>
                            </a:rPr>
                            <m:t>ℒ</m:t>
                          </m:r>
                        </m:e>
                        <m:sub>
                          <m:r>
                            <a:rPr lang="pt-PT" sz="1200" b="0" i="1" smtClean="0">
                              <a:latin typeface="Cambria Math" panose="02040503050406030204" pitchFamily="18" charset="0"/>
                            </a:rPr>
                            <m:t>𝑆𝑆𝐸</m:t>
                          </m:r>
                        </m:sub>
                      </m:sSub>
                      <m:d>
                        <m:dPr>
                          <m:ctrlPr>
                            <a:rPr lang="pt-PT" sz="1200" b="0" i="1" smtClean="0">
                              <a:latin typeface="Cambria Math" panose="02040503050406030204" pitchFamily="18" charset="0"/>
                            </a:rPr>
                          </m:ctrlPr>
                        </m:dPr>
                        <m:e>
                          <m:r>
                            <a:rPr lang="pt-PT" sz="1200" b="1" i="0" smtClean="0">
                              <a:latin typeface="Cambria Math" panose="02040503050406030204" pitchFamily="18" charset="0"/>
                            </a:rPr>
                            <m:t>𝐰</m:t>
                          </m:r>
                        </m:e>
                      </m:d>
                      <m:r>
                        <a:rPr lang="pt-PT" sz="1200" b="0" i="1" smtClean="0">
                          <a:latin typeface="Cambria Math" panose="02040503050406030204" pitchFamily="18" charset="0"/>
                        </a:rPr>
                        <m:t>=</m:t>
                      </m:r>
                      <m:f>
                        <m:fPr>
                          <m:ctrlPr>
                            <a:rPr lang="pt-PT" sz="1200" b="0" i="1" smtClean="0">
                              <a:latin typeface="Cambria Math" panose="02040503050406030204" pitchFamily="18" charset="0"/>
                            </a:rPr>
                          </m:ctrlPr>
                        </m:fPr>
                        <m:num>
                          <m:r>
                            <a:rPr lang="pt-PT" sz="1200" b="0" i="1" smtClean="0">
                              <a:latin typeface="Cambria Math" panose="02040503050406030204" pitchFamily="18" charset="0"/>
                            </a:rPr>
                            <m:t>1</m:t>
                          </m:r>
                        </m:num>
                        <m:den>
                          <m:r>
                            <a:rPr lang="pt-PT" sz="1200" b="0" i="1" smtClean="0">
                              <a:latin typeface="Cambria Math" panose="02040503050406030204" pitchFamily="18" charset="0"/>
                            </a:rPr>
                            <m:t>2</m:t>
                          </m:r>
                        </m:den>
                      </m:f>
                      <m:nary>
                        <m:naryPr>
                          <m:chr m:val="∑"/>
                          <m:ctrlPr>
                            <a:rPr lang="pt-PT" sz="1200" b="0" i="1" smtClean="0">
                              <a:latin typeface="Cambria Math" panose="02040503050406030204" pitchFamily="18" charset="0"/>
                            </a:rPr>
                          </m:ctrlPr>
                        </m:naryPr>
                        <m:sub>
                          <m:r>
                            <a:rPr lang="pt-PT" sz="1200" b="0" i="1" smtClean="0">
                              <a:latin typeface="Cambria Math" panose="02040503050406030204" pitchFamily="18" charset="0"/>
                            </a:rPr>
                            <m:t>𝑗</m:t>
                          </m:r>
                          <m:r>
                            <a:rPr lang="pt-PT" sz="1200" b="0" i="1" smtClean="0">
                              <a:latin typeface="Cambria Math" panose="02040503050406030204" pitchFamily="18" charset="0"/>
                            </a:rPr>
                            <m:t>=1</m:t>
                          </m:r>
                        </m:sub>
                        <m:sup>
                          <m:r>
                            <a:rPr lang="pt-PT" sz="1200" b="0" i="1" smtClean="0">
                              <a:latin typeface="Cambria Math" panose="02040503050406030204" pitchFamily="18" charset="0"/>
                            </a:rPr>
                            <m:t>𝐿</m:t>
                          </m:r>
                        </m:sup>
                        <m:e>
                          <m:sSup>
                            <m:sSupPr>
                              <m:ctrlPr>
                                <a:rPr lang="pt-PT" sz="1200" b="0" i="1" smtClean="0">
                                  <a:latin typeface="Cambria Math" panose="02040503050406030204" pitchFamily="18" charset="0"/>
                                </a:rPr>
                              </m:ctrlPr>
                            </m:sSupPr>
                            <m:e>
                              <m:d>
                                <m:dPr>
                                  <m:ctrlPr>
                                    <a:rPr lang="pt-PT" sz="1200" b="0" i="1" smtClean="0">
                                      <a:latin typeface="Cambria Math" panose="02040503050406030204" pitchFamily="18" charset="0"/>
                                    </a:rPr>
                                  </m:ctrlPr>
                                </m:dPr>
                                <m:e>
                                  <m:sSub>
                                    <m:sSubPr>
                                      <m:ctrlPr>
                                        <a:rPr lang="pt-PT" sz="1200" b="0" i="1" smtClean="0">
                                          <a:latin typeface="Cambria Math" panose="02040503050406030204" pitchFamily="18" charset="0"/>
                                        </a:rPr>
                                      </m:ctrlPr>
                                    </m:sSubPr>
                                    <m:e>
                                      <m:r>
                                        <a:rPr lang="pt-PT" sz="1200" b="0" i="1" smtClean="0">
                                          <a:latin typeface="Cambria Math" panose="02040503050406030204" pitchFamily="18" charset="0"/>
                                        </a:rPr>
                                        <m:t>𝑧</m:t>
                                      </m:r>
                                    </m:e>
                                    <m:sub>
                                      <m:r>
                                        <a:rPr lang="pt-PT" sz="1200" b="0" i="1" smtClean="0">
                                          <a:latin typeface="Cambria Math" panose="02040503050406030204" pitchFamily="18" charset="0"/>
                                        </a:rPr>
                                        <m:t>𝑗</m:t>
                                      </m:r>
                                    </m:sub>
                                  </m:sSub>
                                  <m:r>
                                    <a:rPr lang="pt-PT" sz="1200" b="0" i="1" smtClean="0">
                                      <a:latin typeface="Cambria Math" panose="02040503050406030204" pitchFamily="18" charset="0"/>
                                    </a:rPr>
                                    <m:t>−</m:t>
                                  </m:r>
                                  <m:sSub>
                                    <m:sSubPr>
                                      <m:ctrlPr>
                                        <a:rPr lang="pt-PT" sz="1200" b="0" i="1" smtClean="0">
                                          <a:latin typeface="Cambria Math" panose="02040503050406030204" pitchFamily="18" charset="0"/>
                                        </a:rPr>
                                      </m:ctrlPr>
                                    </m:sSubPr>
                                    <m:e>
                                      <m:acc>
                                        <m:accPr>
                                          <m:chr m:val="̂"/>
                                          <m:ctrlPr>
                                            <a:rPr lang="pt-PT" sz="1200" b="0" i="1" smtClean="0">
                                              <a:latin typeface="Cambria Math" panose="02040503050406030204" pitchFamily="18" charset="0"/>
                                            </a:rPr>
                                          </m:ctrlPr>
                                        </m:accPr>
                                        <m:e>
                                          <m:r>
                                            <a:rPr lang="pt-PT" sz="1200" b="0" i="1" smtClean="0">
                                              <a:latin typeface="Cambria Math" panose="02040503050406030204" pitchFamily="18" charset="0"/>
                                            </a:rPr>
                                            <m:t>𝑧</m:t>
                                          </m:r>
                                        </m:e>
                                      </m:acc>
                                    </m:e>
                                    <m:sub>
                                      <m:r>
                                        <a:rPr lang="pt-PT" sz="1200" b="0" i="1" smtClean="0">
                                          <a:latin typeface="Cambria Math" panose="02040503050406030204" pitchFamily="18" charset="0"/>
                                        </a:rPr>
                                        <m:t>𝑗</m:t>
                                      </m:r>
                                    </m:sub>
                                  </m:sSub>
                                </m:e>
                              </m:d>
                            </m:e>
                            <m:sup>
                              <m:r>
                                <a:rPr lang="pt-PT" sz="1200" b="0" i="1" smtClean="0">
                                  <a:latin typeface="Cambria Math" panose="02040503050406030204" pitchFamily="18" charset="0"/>
                                </a:rPr>
                                <m:t>2</m:t>
                              </m:r>
                            </m:sup>
                          </m:sSup>
                        </m:e>
                      </m:nary>
                    </m:oMath>
                  </m:oMathPara>
                </a14:m>
                <a:endParaRPr lang="pt-PT" sz="1200" b="0" dirty="0"/>
              </a:p>
            </p:txBody>
          </p:sp>
        </mc:Choice>
        <mc:Fallback xmlns="">
          <p:sp>
            <p:nvSpPr>
              <p:cNvPr id="890" name="TextBox 889">
                <a:extLst>
                  <a:ext uri="{FF2B5EF4-FFF2-40B4-BE49-F238E27FC236}">
                    <a16:creationId xmlns:a16="http://schemas.microsoft.com/office/drawing/2014/main" id="{F00B8621-8C01-79DE-5ABA-1B4C59FD8ACF}"/>
                  </a:ext>
                </a:extLst>
              </p:cNvPr>
              <p:cNvSpPr txBox="1">
                <a:spLocks noRot="1" noChangeAspect="1" noMove="1" noResize="1" noEditPoints="1" noAdjustHandles="1" noChangeArrowheads="1" noChangeShapeType="1" noTextEdit="1"/>
              </p:cNvSpPr>
              <p:nvPr/>
            </p:nvSpPr>
            <p:spPr>
              <a:xfrm>
                <a:off x="5232332" y="4003451"/>
                <a:ext cx="1927964" cy="632545"/>
              </a:xfrm>
              <a:prstGeom prst="rect">
                <a:avLst/>
              </a:prstGeom>
              <a:blipFill>
                <a:blip r:embed="rId13"/>
                <a:stretch>
                  <a:fillRect t="-88000" b="-13600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891" name="TextBox 890">
                <a:extLst>
                  <a:ext uri="{FF2B5EF4-FFF2-40B4-BE49-F238E27FC236}">
                    <a16:creationId xmlns:a16="http://schemas.microsoft.com/office/drawing/2014/main" id="{51164AD4-D07A-6B43-3E7E-3BF6C5933031}"/>
                  </a:ext>
                </a:extLst>
              </p:cNvPr>
              <p:cNvSpPr txBox="1"/>
              <p:nvPr/>
            </p:nvSpPr>
            <p:spPr>
              <a:xfrm>
                <a:off x="7123762" y="4003451"/>
                <a:ext cx="1832425" cy="63254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pt-PT" sz="1200" b="0" i="1" smtClean="0">
                              <a:latin typeface="Cambria Math" panose="02040503050406030204" pitchFamily="18" charset="0"/>
                            </a:rPr>
                          </m:ctrlPr>
                        </m:sSubPr>
                        <m:e>
                          <m:r>
                            <a:rPr lang="pt-PT" sz="1200" b="0" i="1" smtClean="0">
                              <a:latin typeface="Cambria Math" panose="02040503050406030204" pitchFamily="18" charset="0"/>
                            </a:rPr>
                            <m:t>ℒ</m:t>
                          </m:r>
                        </m:e>
                        <m:sub>
                          <m:r>
                            <a:rPr lang="pt-PT" sz="1200" b="0" i="1" smtClean="0">
                              <a:latin typeface="Cambria Math" panose="02040503050406030204" pitchFamily="18" charset="0"/>
                            </a:rPr>
                            <m:t>𝐶𝐸</m:t>
                          </m:r>
                        </m:sub>
                      </m:sSub>
                      <m:d>
                        <m:dPr>
                          <m:ctrlPr>
                            <a:rPr lang="pt-PT" sz="1200" b="0" i="1" smtClean="0">
                              <a:latin typeface="Cambria Math" panose="02040503050406030204" pitchFamily="18" charset="0"/>
                            </a:rPr>
                          </m:ctrlPr>
                        </m:dPr>
                        <m:e>
                          <m:r>
                            <a:rPr lang="pt-PT" sz="1200" b="1" i="0" smtClean="0">
                              <a:latin typeface="Cambria Math" panose="02040503050406030204" pitchFamily="18" charset="0"/>
                            </a:rPr>
                            <m:t>𝐰</m:t>
                          </m:r>
                        </m:e>
                      </m:d>
                      <m:r>
                        <a:rPr lang="pt-PT" sz="1200" b="0" i="1" smtClean="0">
                          <a:latin typeface="Cambria Math" panose="02040503050406030204" pitchFamily="18" charset="0"/>
                        </a:rPr>
                        <m:t>=−</m:t>
                      </m:r>
                      <m:nary>
                        <m:naryPr>
                          <m:chr m:val="∑"/>
                          <m:ctrlPr>
                            <a:rPr lang="pt-PT" sz="1200" b="0" i="1" smtClean="0">
                              <a:latin typeface="Cambria Math" panose="02040503050406030204" pitchFamily="18" charset="0"/>
                            </a:rPr>
                          </m:ctrlPr>
                        </m:naryPr>
                        <m:sub>
                          <m:r>
                            <a:rPr lang="pt-PT" sz="1200" b="0" i="1" smtClean="0">
                              <a:latin typeface="Cambria Math" panose="02040503050406030204" pitchFamily="18" charset="0"/>
                            </a:rPr>
                            <m:t>𝑗</m:t>
                          </m:r>
                          <m:r>
                            <a:rPr lang="pt-PT" sz="1200" b="0" i="1" smtClean="0">
                              <a:latin typeface="Cambria Math" panose="02040503050406030204" pitchFamily="18" charset="0"/>
                            </a:rPr>
                            <m:t>=1</m:t>
                          </m:r>
                        </m:sub>
                        <m:sup>
                          <m:r>
                            <a:rPr lang="pt-PT" sz="1200" b="0" i="1" smtClean="0">
                              <a:latin typeface="Cambria Math" panose="02040503050406030204" pitchFamily="18" charset="0"/>
                            </a:rPr>
                            <m:t>𝐿</m:t>
                          </m:r>
                        </m:sup>
                        <m:e>
                          <m:sSub>
                            <m:sSubPr>
                              <m:ctrlPr>
                                <a:rPr lang="pt-PT" sz="1200" i="1">
                                  <a:latin typeface="Cambria Math" panose="02040503050406030204" pitchFamily="18" charset="0"/>
                                </a:rPr>
                              </m:ctrlPr>
                            </m:sSubPr>
                            <m:e>
                              <m:r>
                                <a:rPr lang="pt-PT" sz="1200" i="1">
                                  <a:latin typeface="Cambria Math" panose="02040503050406030204" pitchFamily="18" charset="0"/>
                                </a:rPr>
                                <m:t>𝑧</m:t>
                              </m:r>
                            </m:e>
                            <m:sub>
                              <m:r>
                                <a:rPr lang="pt-PT" sz="1200" i="1">
                                  <a:latin typeface="Cambria Math" panose="02040503050406030204" pitchFamily="18" charset="0"/>
                                </a:rPr>
                                <m:t>𝑗</m:t>
                              </m:r>
                            </m:sub>
                          </m:sSub>
                          <m:func>
                            <m:funcPr>
                              <m:ctrlPr>
                                <a:rPr lang="pt-PT" sz="1200" i="1">
                                  <a:latin typeface="Cambria Math" panose="02040503050406030204" pitchFamily="18" charset="0"/>
                                </a:rPr>
                              </m:ctrlPr>
                            </m:funcPr>
                            <m:fName>
                              <m:r>
                                <m:rPr>
                                  <m:sty m:val="p"/>
                                </m:rPr>
                                <a:rPr lang="pt-PT" sz="1200">
                                  <a:latin typeface="Cambria Math" panose="02040503050406030204" pitchFamily="18" charset="0"/>
                                </a:rPr>
                                <m:t>ln</m:t>
                              </m:r>
                            </m:fName>
                            <m:e>
                              <m:sSub>
                                <m:sSubPr>
                                  <m:ctrlPr>
                                    <a:rPr lang="pt-PT" sz="1200" i="1">
                                      <a:latin typeface="Cambria Math" panose="02040503050406030204" pitchFamily="18" charset="0"/>
                                    </a:rPr>
                                  </m:ctrlPr>
                                </m:sSubPr>
                                <m:e>
                                  <m:r>
                                    <a:rPr lang="pt-PT" sz="1200" i="1">
                                      <a:latin typeface="Cambria Math" panose="02040503050406030204" pitchFamily="18" charset="0"/>
                                    </a:rPr>
                                    <m:t>(</m:t>
                                  </m:r>
                                  <m:acc>
                                    <m:accPr>
                                      <m:chr m:val="̂"/>
                                      <m:ctrlPr>
                                        <a:rPr lang="pt-PT" sz="1200" i="1">
                                          <a:latin typeface="Cambria Math" panose="02040503050406030204" pitchFamily="18" charset="0"/>
                                        </a:rPr>
                                      </m:ctrlPr>
                                    </m:accPr>
                                    <m:e>
                                      <m:r>
                                        <a:rPr lang="pt-PT" sz="1200" i="1">
                                          <a:latin typeface="Cambria Math" panose="02040503050406030204" pitchFamily="18" charset="0"/>
                                        </a:rPr>
                                        <m:t>𝑧</m:t>
                                      </m:r>
                                    </m:e>
                                  </m:acc>
                                </m:e>
                                <m:sub>
                                  <m:r>
                                    <a:rPr lang="pt-PT" sz="1200" i="1">
                                      <a:latin typeface="Cambria Math" panose="02040503050406030204" pitchFamily="18" charset="0"/>
                                    </a:rPr>
                                    <m:t>𝑗</m:t>
                                  </m:r>
                                </m:sub>
                              </m:sSub>
                              <m:r>
                                <a:rPr lang="pt-PT" sz="1200" b="0" i="1" smtClean="0">
                                  <a:latin typeface="Cambria Math" panose="02040503050406030204" pitchFamily="18" charset="0"/>
                                </a:rPr>
                                <m:t>)</m:t>
                              </m:r>
                            </m:e>
                          </m:func>
                        </m:e>
                      </m:nary>
                    </m:oMath>
                  </m:oMathPara>
                </a14:m>
                <a:endParaRPr lang="pt-PT" sz="1200" b="0" dirty="0"/>
              </a:p>
            </p:txBody>
          </p:sp>
        </mc:Choice>
        <mc:Fallback xmlns="">
          <p:sp>
            <p:nvSpPr>
              <p:cNvPr id="891" name="TextBox 890">
                <a:extLst>
                  <a:ext uri="{FF2B5EF4-FFF2-40B4-BE49-F238E27FC236}">
                    <a16:creationId xmlns:a16="http://schemas.microsoft.com/office/drawing/2014/main" id="{51164AD4-D07A-6B43-3E7E-3BF6C5933031}"/>
                  </a:ext>
                </a:extLst>
              </p:cNvPr>
              <p:cNvSpPr txBox="1">
                <a:spLocks noRot="1" noChangeAspect="1" noMove="1" noResize="1" noEditPoints="1" noAdjustHandles="1" noChangeArrowheads="1" noChangeShapeType="1" noTextEdit="1"/>
              </p:cNvSpPr>
              <p:nvPr/>
            </p:nvSpPr>
            <p:spPr>
              <a:xfrm>
                <a:off x="7123762" y="4003451"/>
                <a:ext cx="1832425" cy="632545"/>
              </a:xfrm>
              <a:prstGeom prst="rect">
                <a:avLst/>
              </a:prstGeom>
              <a:blipFill>
                <a:blip r:embed="rId14"/>
                <a:stretch>
                  <a:fillRect t="-88000" b="-136000"/>
                </a:stretch>
              </a:blipFill>
            </p:spPr>
            <p:txBody>
              <a:bodyPr/>
              <a:lstStyle/>
              <a:p>
                <a:r>
                  <a:rPr lang="en-GB">
                    <a:noFill/>
                  </a:rPr>
                  <a:t> </a:t>
                </a:r>
              </a:p>
            </p:txBody>
          </p:sp>
        </mc:Fallback>
      </mc:AlternateContent>
      <p:sp>
        <p:nvSpPr>
          <p:cNvPr id="892" name="TextBox 891">
            <a:extLst>
              <a:ext uri="{FF2B5EF4-FFF2-40B4-BE49-F238E27FC236}">
                <a16:creationId xmlns:a16="http://schemas.microsoft.com/office/drawing/2014/main" id="{AFA75905-C0FF-7CB2-68F0-C7DB675CF25F}"/>
              </a:ext>
            </a:extLst>
          </p:cNvPr>
          <p:cNvSpPr txBox="1"/>
          <p:nvPr/>
        </p:nvSpPr>
        <p:spPr>
          <a:xfrm>
            <a:off x="5745697" y="4622795"/>
            <a:ext cx="808235" cy="261610"/>
          </a:xfrm>
          <a:prstGeom prst="rect">
            <a:avLst/>
          </a:prstGeom>
          <a:noFill/>
        </p:spPr>
        <p:txBody>
          <a:bodyPr wrap="none" rtlCol="0">
            <a:spAutoFit/>
          </a:bodyPr>
          <a:lstStyle/>
          <a:p>
            <a:r>
              <a:rPr lang="en-GB" sz="1100" dirty="0">
                <a:latin typeface="Candara" panose="020E0502030303020204" pitchFamily="34" charset="0"/>
              </a:rPr>
              <a:t>regression</a:t>
            </a:r>
          </a:p>
        </p:txBody>
      </p:sp>
      <p:sp>
        <p:nvSpPr>
          <p:cNvPr id="893" name="TextBox 892">
            <a:extLst>
              <a:ext uri="{FF2B5EF4-FFF2-40B4-BE49-F238E27FC236}">
                <a16:creationId xmlns:a16="http://schemas.microsoft.com/office/drawing/2014/main" id="{FEC8D1C4-D2CA-65CD-91F8-ACC4478E5715}"/>
              </a:ext>
            </a:extLst>
          </p:cNvPr>
          <p:cNvSpPr txBox="1"/>
          <p:nvPr/>
        </p:nvSpPr>
        <p:spPr>
          <a:xfrm>
            <a:off x="7508418" y="4622795"/>
            <a:ext cx="947695" cy="261610"/>
          </a:xfrm>
          <a:prstGeom prst="rect">
            <a:avLst/>
          </a:prstGeom>
          <a:noFill/>
        </p:spPr>
        <p:txBody>
          <a:bodyPr wrap="none" rtlCol="0">
            <a:spAutoFit/>
          </a:bodyPr>
          <a:lstStyle/>
          <a:p>
            <a:r>
              <a:rPr lang="en-GB" sz="1100" dirty="0">
                <a:latin typeface="Candara" panose="020E0502030303020204" pitchFamily="34" charset="0"/>
              </a:rPr>
              <a:t>classification</a:t>
            </a:r>
          </a:p>
        </p:txBody>
      </p:sp>
      <p:sp>
        <p:nvSpPr>
          <p:cNvPr id="4" name="TextBox 3">
            <a:extLst>
              <a:ext uri="{FF2B5EF4-FFF2-40B4-BE49-F238E27FC236}">
                <a16:creationId xmlns:a16="http://schemas.microsoft.com/office/drawing/2014/main" id="{5D993684-DA54-7F1F-0270-05138E4998DE}"/>
              </a:ext>
            </a:extLst>
          </p:cNvPr>
          <p:cNvSpPr txBox="1"/>
          <p:nvPr/>
        </p:nvSpPr>
        <p:spPr>
          <a:xfrm>
            <a:off x="0" y="4835723"/>
            <a:ext cx="9155222" cy="307777"/>
          </a:xfrm>
          <a:prstGeom prst="rect">
            <a:avLst/>
          </a:prstGeom>
          <a:noFill/>
        </p:spPr>
        <p:txBody>
          <a:bodyPr wrap="square" rtlCol="0">
            <a:spAutoFit/>
          </a:bodyPr>
          <a:lstStyle/>
          <a:p>
            <a:pPr algn="ctr"/>
            <a:r>
              <a:rPr lang="en-GB" b="1" dirty="0">
                <a:latin typeface="Chivo" panose="020B0503030202020804" pitchFamily="34" charset="77"/>
              </a:rPr>
              <a:t>8</a:t>
            </a:r>
          </a:p>
        </p:txBody>
      </p:sp>
      <p:sp>
        <p:nvSpPr>
          <p:cNvPr id="5" name="TextBox 4">
            <a:extLst>
              <a:ext uri="{FF2B5EF4-FFF2-40B4-BE49-F238E27FC236}">
                <a16:creationId xmlns:a16="http://schemas.microsoft.com/office/drawing/2014/main" id="{430EC193-2291-DA11-7D3A-A6819260898A}"/>
              </a:ext>
            </a:extLst>
          </p:cNvPr>
          <p:cNvSpPr txBox="1"/>
          <p:nvPr/>
        </p:nvSpPr>
        <p:spPr>
          <a:xfrm>
            <a:off x="962994" y="4560055"/>
            <a:ext cx="3071041" cy="215444"/>
          </a:xfrm>
          <a:prstGeom prst="rect">
            <a:avLst/>
          </a:prstGeom>
          <a:noFill/>
        </p:spPr>
        <p:txBody>
          <a:bodyPr wrap="square" rtlCol="0">
            <a:spAutoFit/>
          </a:bodyPr>
          <a:lstStyle/>
          <a:p>
            <a:pPr marL="7938" indent="-7938" algn="just"/>
            <a:r>
              <a:rPr lang="en-GB" sz="800" b="1" dirty="0">
                <a:latin typeface="Candara" panose="020E0502030303020204" pitchFamily="34" charset="0"/>
              </a:rPr>
              <a:t>Figure 3. </a:t>
            </a:r>
            <a:r>
              <a:rPr lang="en-GB" sz="800" dirty="0">
                <a:latin typeface="Candara" panose="020E0502030303020204" pitchFamily="34" charset="0"/>
              </a:rPr>
              <a:t>Simplified representation of an artificial neural network.</a:t>
            </a:r>
          </a:p>
        </p:txBody>
      </p:sp>
      <p:sp>
        <p:nvSpPr>
          <p:cNvPr id="7" name="TextBox 6">
            <a:extLst>
              <a:ext uri="{FF2B5EF4-FFF2-40B4-BE49-F238E27FC236}">
                <a16:creationId xmlns:a16="http://schemas.microsoft.com/office/drawing/2014/main" id="{2B680C3A-377B-42A6-0A78-A6A5410F2B91}"/>
              </a:ext>
            </a:extLst>
          </p:cNvPr>
          <p:cNvSpPr txBox="1"/>
          <p:nvPr/>
        </p:nvSpPr>
        <p:spPr>
          <a:xfrm>
            <a:off x="7559285" y="3141052"/>
            <a:ext cx="1396902" cy="338554"/>
          </a:xfrm>
          <a:prstGeom prst="rect">
            <a:avLst/>
          </a:prstGeom>
          <a:noFill/>
        </p:spPr>
        <p:txBody>
          <a:bodyPr wrap="square" rtlCol="0">
            <a:spAutoFit/>
          </a:bodyPr>
          <a:lstStyle/>
          <a:p>
            <a:pPr marL="7938" indent="-7938" algn="just"/>
            <a:r>
              <a:rPr lang="en-GB" sz="800" b="1" dirty="0">
                <a:latin typeface="Candara" panose="020E0502030303020204" pitchFamily="34" charset="0"/>
              </a:rPr>
              <a:t>Figure 4. </a:t>
            </a:r>
            <a:r>
              <a:rPr lang="en-GB" sz="800" dirty="0">
                <a:latin typeface="Candara" panose="020E0502030303020204" pitchFamily="34" charset="0"/>
              </a:rPr>
              <a:t>Representation of a perceptron.</a:t>
            </a:r>
          </a:p>
        </p:txBody>
      </p:sp>
    </p:spTree>
    <p:extLst>
      <p:ext uri="{BB962C8B-B14F-4D97-AF65-F5344CB8AC3E}">
        <p14:creationId xmlns:p14="http://schemas.microsoft.com/office/powerpoint/2010/main" val="7306256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2" name="Rectangle 1">
            <a:extLst>
              <a:ext uri="{FF2B5EF4-FFF2-40B4-BE49-F238E27FC236}">
                <a16:creationId xmlns:a16="http://schemas.microsoft.com/office/drawing/2014/main" id="{2325A67F-7950-0DF2-FCAB-E2A36778A4D3}"/>
              </a:ext>
            </a:extLst>
          </p:cNvPr>
          <p:cNvSpPr/>
          <p:nvPr/>
        </p:nvSpPr>
        <p:spPr>
          <a:xfrm rot="16200000">
            <a:off x="4081618" y="-2430833"/>
            <a:ext cx="980764" cy="9144000"/>
          </a:xfrm>
          <a:prstGeom prst="rect">
            <a:avLst/>
          </a:prstGeom>
          <a:gradFill>
            <a:gsLst>
              <a:gs pos="0">
                <a:srgbClr val="994269"/>
              </a:gs>
              <a:gs pos="49000">
                <a:schemeClr val="accent6"/>
              </a:gs>
              <a:gs pos="100000">
                <a:srgbClr val="942A5D"/>
              </a:gs>
            </a:gsLst>
            <a:lin ang="162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407" name="Google Shape;407;p51"/>
          <p:cNvGrpSpPr/>
          <p:nvPr/>
        </p:nvGrpSpPr>
        <p:grpSpPr>
          <a:xfrm>
            <a:off x="283800" y="-50"/>
            <a:ext cx="8718300" cy="5143550"/>
            <a:chOff x="283800" y="-50"/>
            <a:chExt cx="8718300" cy="5143550"/>
          </a:xfrm>
        </p:grpSpPr>
        <p:cxnSp>
          <p:nvCxnSpPr>
            <p:cNvPr id="408" name="Google Shape;408;p51"/>
            <p:cNvCxnSpPr/>
            <p:nvPr/>
          </p:nvCxnSpPr>
          <p:spPr>
            <a:xfrm rot="10800000">
              <a:off x="9002100" y="1642500"/>
              <a:ext cx="0" cy="3501000"/>
            </a:xfrm>
            <a:prstGeom prst="straightConnector1">
              <a:avLst/>
            </a:prstGeom>
            <a:noFill/>
            <a:ln w="9525" cap="flat" cmpd="sng">
              <a:solidFill>
                <a:schemeClr val="dk1"/>
              </a:solidFill>
              <a:prstDash val="solid"/>
              <a:round/>
              <a:headEnd type="none" w="med" len="med"/>
              <a:tailEnd type="none" w="med" len="med"/>
            </a:ln>
          </p:spPr>
        </p:cxnSp>
        <p:cxnSp>
          <p:nvCxnSpPr>
            <p:cNvPr id="409" name="Google Shape;409;p51"/>
            <p:cNvCxnSpPr/>
            <p:nvPr/>
          </p:nvCxnSpPr>
          <p:spPr>
            <a:xfrm rot="10800000">
              <a:off x="283800" y="-50"/>
              <a:ext cx="0" cy="2631600"/>
            </a:xfrm>
            <a:prstGeom prst="straightConnector1">
              <a:avLst/>
            </a:prstGeom>
            <a:noFill/>
            <a:ln w="9525" cap="flat" cmpd="sng">
              <a:solidFill>
                <a:schemeClr val="dk1"/>
              </a:solidFill>
              <a:prstDash val="solid"/>
              <a:round/>
              <a:headEnd type="none" w="med" len="med"/>
              <a:tailEnd type="none" w="med" len="med"/>
            </a:ln>
          </p:spPr>
        </p:cxnSp>
      </p:grpSp>
      <p:sp>
        <p:nvSpPr>
          <p:cNvPr id="410" name="Google Shape;410;p51"/>
          <p:cNvSpPr txBox="1">
            <a:spLocks noGrp="1"/>
          </p:cNvSpPr>
          <p:nvPr>
            <p:ph type="title"/>
          </p:nvPr>
        </p:nvSpPr>
        <p:spPr>
          <a:xfrm>
            <a:off x="713225" y="470650"/>
            <a:ext cx="7717500" cy="549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latin typeface="Chivo" panose="020B0503030202020804" pitchFamily="34" charset="77"/>
              </a:rPr>
              <a:t>Training and Data scarcity</a:t>
            </a:r>
            <a:endParaRPr dirty="0">
              <a:latin typeface="Chivo" panose="020B0503030202020804" pitchFamily="34" charset="77"/>
            </a:endParaRPr>
          </a:p>
        </p:txBody>
      </p:sp>
      <p:sp>
        <p:nvSpPr>
          <p:cNvPr id="411" name="Google Shape;411;p51"/>
          <p:cNvSpPr txBox="1">
            <a:spLocks noGrp="1"/>
          </p:cNvSpPr>
          <p:nvPr>
            <p:ph type="subTitle" idx="1"/>
          </p:nvPr>
        </p:nvSpPr>
        <p:spPr>
          <a:xfrm>
            <a:off x="713263" y="3406527"/>
            <a:ext cx="2400300" cy="8958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dirty="0">
                <a:latin typeface="Candara" panose="020E0502030303020204" pitchFamily="34" charset="0"/>
              </a:rPr>
              <a:t>Create synthetic data</a:t>
            </a:r>
          </a:p>
          <a:p>
            <a:pPr marL="0" lvl="0" indent="0" algn="ctr" rtl="0">
              <a:spcBef>
                <a:spcPts val="0"/>
              </a:spcBef>
              <a:spcAft>
                <a:spcPts val="1200"/>
              </a:spcAft>
              <a:buNone/>
            </a:pPr>
            <a:r>
              <a:rPr lang="en" dirty="0">
                <a:latin typeface="Candara" panose="020E0502030303020204" pitchFamily="34" charset="0"/>
              </a:rPr>
              <a:t>Translation, rotation, scaling, crop</a:t>
            </a:r>
            <a:r>
              <a:rPr lang="en-GB" dirty="0">
                <a:latin typeface="Candara" panose="020E0502030303020204" pitchFamily="34" charset="0"/>
              </a:rPr>
              <a:t>p</a:t>
            </a:r>
            <a:r>
              <a:rPr lang="en" dirty="0" err="1">
                <a:latin typeface="Candara" panose="020E0502030303020204" pitchFamily="34" charset="0"/>
              </a:rPr>
              <a:t>ing</a:t>
            </a:r>
            <a:r>
              <a:rPr lang="en" dirty="0">
                <a:latin typeface="Candara" panose="020E0502030303020204" pitchFamily="34" charset="0"/>
              </a:rPr>
              <a:t>, noise injection, …</a:t>
            </a:r>
          </a:p>
        </p:txBody>
      </p:sp>
      <p:sp>
        <p:nvSpPr>
          <p:cNvPr id="412" name="Google Shape;412;p51"/>
          <p:cNvSpPr txBox="1">
            <a:spLocks noGrp="1"/>
          </p:cNvSpPr>
          <p:nvPr>
            <p:ph type="subTitle" idx="2"/>
          </p:nvPr>
        </p:nvSpPr>
        <p:spPr>
          <a:xfrm>
            <a:off x="713263" y="2785375"/>
            <a:ext cx="2400300" cy="554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Chivo" panose="020B0503030202020804" pitchFamily="34" charset="77"/>
              </a:rPr>
              <a:t>Dataset Augmentation</a:t>
            </a:r>
            <a:endParaRPr dirty="0">
              <a:latin typeface="Chivo" panose="020B0503030202020804" pitchFamily="34" charset="77"/>
            </a:endParaRPr>
          </a:p>
        </p:txBody>
      </p:sp>
      <p:sp>
        <p:nvSpPr>
          <p:cNvPr id="413" name="Google Shape;413;p51"/>
          <p:cNvSpPr txBox="1">
            <a:spLocks noGrp="1"/>
          </p:cNvSpPr>
          <p:nvPr>
            <p:ph type="subTitle" idx="3"/>
          </p:nvPr>
        </p:nvSpPr>
        <p:spPr>
          <a:xfrm>
            <a:off x="6030438" y="3406526"/>
            <a:ext cx="2400300" cy="1266323"/>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GB" dirty="0">
                <a:latin typeface="Candara" panose="020E0502030303020204" pitchFamily="34" charset="0"/>
              </a:rPr>
              <a:t>W</a:t>
            </a:r>
            <a:r>
              <a:rPr lang="en" dirty="0">
                <a:latin typeface="Candara" panose="020E0502030303020204" pitchFamily="34" charset="0"/>
              </a:rPr>
              <a:t>eights are retrained in the new dataset</a:t>
            </a:r>
          </a:p>
          <a:p>
            <a:pPr marL="0" lvl="0" indent="0" algn="ctr" rtl="0">
              <a:spcBef>
                <a:spcPts val="0"/>
              </a:spcBef>
              <a:spcAft>
                <a:spcPts val="1200"/>
              </a:spcAft>
              <a:buNone/>
            </a:pPr>
            <a:r>
              <a:rPr lang="en" dirty="0">
                <a:latin typeface="Candara" panose="020E0502030303020204" pitchFamily="34" charset="0"/>
              </a:rPr>
              <a:t>Network fully adapted to the new dataset</a:t>
            </a:r>
          </a:p>
        </p:txBody>
      </p:sp>
      <p:sp>
        <p:nvSpPr>
          <p:cNvPr id="414" name="Google Shape;414;p51"/>
          <p:cNvSpPr txBox="1">
            <a:spLocks noGrp="1"/>
          </p:cNvSpPr>
          <p:nvPr>
            <p:ph type="subTitle" idx="4"/>
          </p:nvPr>
        </p:nvSpPr>
        <p:spPr>
          <a:xfrm>
            <a:off x="6030438" y="2782400"/>
            <a:ext cx="2400300" cy="554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latin typeface="Chivo" panose="020B0503030202020804" pitchFamily="34" charset="77"/>
              </a:rPr>
              <a:t>Fine-Tuning</a:t>
            </a:r>
            <a:endParaRPr dirty="0">
              <a:latin typeface="Chivo" panose="020B0503030202020804" pitchFamily="34" charset="77"/>
            </a:endParaRPr>
          </a:p>
        </p:txBody>
      </p:sp>
      <p:sp>
        <p:nvSpPr>
          <p:cNvPr id="415" name="Google Shape;415;p51"/>
          <p:cNvSpPr txBox="1">
            <a:spLocks noGrp="1"/>
          </p:cNvSpPr>
          <p:nvPr>
            <p:ph type="subTitle" idx="5"/>
          </p:nvPr>
        </p:nvSpPr>
        <p:spPr>
          <a:xfrm>
            <a:off x="3371850" y="3406527"/>
            <a:ext cx="2400300" cy="8958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dirty="0">
                <a:latin typeface="Candara" panose="020E0502030303020204" pitchFamily="34" charset="0"/>
              </a:rPr>
              <a:t>Preserve weights of the first layers</a:t>
            </a:r>
          </a:p>
          <a:p>
            <a:pPr marL="0" lvl="0" indent="0" algn="ctr" rtl="0">
              <a:spcBef>
                <a:spcPts val="0"/>
              </a:spcBef>
              <a:spcAft>
                <a:spcPts val="1200"/>
              </a:spcAft>
              <a:buNone/>
            </a:pPr>
            <a:r>
              <a:rPr lang="en" dirty="0">
                <a:latin typeface="Candara" panose="020E0502030303020204" pitchFamily="34" charset="0"/>
              </a:rPr>
              <a:t>Train predictor layers</a:t>
            </a:r>
          </a:p>
        </p:txBody>
      </p:sp>
      <p:sp>
        <p:nvSpPr>
          <p:cNvPr id="416" name="Google Shape;416;p51"/>
          <p:cNvSpPr txBox="1">
            <a:spLocks noGrp="1"/>
          </p:cNvSpPr>
          <p:nvPr>
            <p:ph type="subTitle" idx="6"/>
          </p:nvPr>
        </p:nvSpPr>
        <p:spPr>
          <a:xfrm>
            <a:off x="3371850" y="2782400"/>
            <a:ext cx="2400300" cy="554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Chivo" panose="020B0503030202020804" pitchFamily="34" charset="77"/>
              </a:rPr>
              <a:t>Transfer Learning</a:t>
            </a:r>
            <a:endParaRPr dirty="0">
              <a:latin typeface="Chivo" panose="020B0503030202020804" pitchFamily="34" charset="77"/>
            </a:endParaRPr>
          </a:p>
        </p:txBody>
      </p:sp>
      <p:grpSp>
        <p:nvGrpSpPr>
          <p:cNvPr id="430" name="Google Shape;430;p51"/>
          <p:cNvGrpSpPr/>
          <p:nvPr/>
        </p:nvGrpSpPr>
        <p:grpSpPr>
          <a:xfrm>
            <a:off x="1612485" y="1882442"/>
            <a:ext cx="601855" cy="528830"/>
            <a:chOff x="1185725" y="550450"/>
            <a:chExt cx="5228975" cy="4594525"/>
          </a:xfrm>
        </p:grpSpPr>
        <p:sp>
          <p:nvSpPr>
            <p:cNvPr id="431" name="Google Shape;431;p51"/>
            <p:cNvSpPr/>
            <p:nvPr/>
          </p:nvSpPr>
          <p:spPr>
            <a:xfrm>
              <a:off x="5152300" y="551275"/>
              <a:ext cx="213675" cy="159850"/>
            </a:xfrm>
            <a:custGeom>
              <a:avLst/>
              <a:gdLst/>
              <a:ahLst/>
              <a:cxnLst/>
              <a:rect l="l" t="t" r="r" b="b"/>
              <a:pathLst>
                <a:path w="8547" h="6394" extrusionOk="0">
                  <a:moveTo>
                    <a:pt x="3197" y="0"/>
                  </a:moveTo>
                  <a:cubicBezTo>
                    <a:pt x="1436" y="0"/>
                    <a:pt x="0" y="1435"/>
                    <a:pt x="0" y="3197"/>
                  </a:cubicBezTo>
                  <a:cubicBezTo>
                    <a:pt x="0" y="4958"/>
                    <a:pt x="1436" y="6394"/>
                    <a:pt x="3197" y="6394"/>
                  </a:cubicBezTo>
                  <a:lnTo>
                    <a:pt x="5350" y="6394"/>
                  </a:lnTo>
                  <a:cubicBezTo>
                    <a:pt x="7111" y="6394"/>
                    <a:pt x="8547" y="4958"/>
                    <a:pt x="8547" y="3197"/>
                  </a:cubicBezTo>
                  <a:cubicBezTo>
                    <a:pt x="8547" y="1435"/>
                    <a:pt x="7111" y="0"/>
                    <a:pt x="53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51"/>
            <p:cNvSpPr/>
            <p:nvPr/>
          </p:nvSpPr>
          <p:spPr>
            <a:xfrm>
              <a:off x="5488275" y="551275"/>
              <a:ext cx="610025" cy="945175"/>
            </a:xfrm>
            <a:custGeom>
              <a:avLst/>
              <a:gdLst/>
              <a:ahLst/>
              <a:cxnLst/>
              <a:rect l="l" t="t" r="r" b="b"/>
              <a:pathLst>
                <a:path w="24401" h="37807" extrusionOk="0">
                  <a:moveTo>
                    <a:pt x="3197" y="0"/>
                  </a:moveTo>
                  <a:cubicBezTo>
                    <a:pt x="1436" y="0"/>
                    <a:pt x="1" y="1435"/>
                    <a:pt x="1" y="3197"/>
                  </a:cubicBezTo>
                  <a:cubicBezTo>
                    <a:pt x="1" y="4958"/>
                    <a:pt x="1436" y="6394"/>
                    <a:pt x="3197" y="6394"/>
                  </a:cubicBezTo>
                  <a:lnTo>
                    <a:pt x="14223" y="6394"/>
                  </a:lnTo>
                  <a:cubicBezTo>
                    <a:pt x="16311" y="6394"/>
                    <a:pt x="18007" y="8090"/>
                    <a:pt x="18007" y="10177"/>
                  </a:cubicBezTo>
                  <a:lnTo>
                    <a:pt x="18007" y="34642"/>
                  </a:lnTo>
                  <a:cubicBezTo>
                    <a:pt x="18007" y="36404"/>
                    <a:pt x="19442" y="37806"/>
                    <a:pt x="21204" y="37806"/>
                  </a:cubicBezTo>
                  <a:cubicBezTo>
                    <a:pt x="22965" y="37806"/>
                    <a:pt x="24400" y="36404"/>
                    <a:pt x="24400" y="34642"/>
                  </a:cubicBezTo>
                  <a:lnTo>
                    <a:pt x="24400" y="10177"/>
                  </a:lnTo>
                  <a:cubicBezTo>
                    <a:pt x="24400" y="4567"/>
                    <a:pt x="19834" y="0"/>
                    <a:pt x="142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51"/>
            <p:cNvSpPr/>
            <p:nvPr/>
          </p:nvSpPr>
          <p:spPr>
            <a:xfrm>
              <a:off x="5152300" y="4198975"/>
              <a:ext cx="946000" cy="946000"/>
            </a:xfrm>
            <a:custGeom>
              <a:avLst/>
              <a:gdLst/>
              <a:ahLst/>
              <a:cxnLst/>
              <a:rect l="l" t="t" r="r" b="b"/>
              <a:pathLst>
                <a:path w="37840" h="37840" extrusionOk="0">
                  <a:moveTo>
                    <a:pt x="34643" y="1"/>
                  </a:moveTo>
                  <a:cubicBezTo>
                    <a:pt x="32881" y="1"/>
                    <a:pt x="31446" y="1436"/>
                    <a:pt x="31446" y="3197"/>
                  </a:cubicBezTo>
                  <a:lnTo>
                    <a:pt x="31446" y="27662"/>
                  </a:lnTo>
                  <a:cubicBezTo>
                    <a:pt x="31446" y="29750"/>
                    <a:pt x="29750" y="31446"/>
                    <a:pt x="27662" y="31446"/>
                  </a:cubicBezTo>
                  <a:lnTo>
                    <a:pt x="3197" y="31446"/>
                  </a:lnTo>
                  <a:cubicBezTo>
                    <a:pt x="1436" y="31446"/>
                    <a:pt x="0" y="32882"/>
                    <a:pt x="0" y="34643"/>
                  </a:cubicBezTo>
                  <a:cubicBezTo>
                    <a:pt x="0" y="36404"/>
                    <a:pt x="1436" y="37840"/>
                    <a:pt x="3197" y="37840"/>
                  </a:cubicBezTo>
                  <a:lnTo>
                    <a:pt x="27662" y="37840"/>
                  </a:lnTo>
                  <a:cubicBezTo>
                    <a:pt x="33273" y="37840"/>
                    <a:pt x="37839" y="33273"/>
                    <a:pt x="37839" y="27662"/>
                  </a:cubicBezTo>
                  <a:lnTo>
                    <a:pt x="37839" y="3197"/>
                  </a:lnTo>
                  <a:cubicBezTo>
                    <a:pt x="37839" y="1436"/>
                    <a:pt x="36404" y="1"/>
                    <a:pt x="346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51"/>
            <p:cNvSpPr/>
            <p:nvPr/>
          </p:nvSpPr>
          <p:spPr>
            <a:xfrm>
              <a:off x="1501325" y="550450"/>
              <a:ext cx="948450" cy="945175"/>
            </a:xfrm>
            <a:custGeom>
              <a:avLst/>
              <a:gdLst/>
              <a:ahLst/>
              <a:cxnLst/>
              <a:rect l="l" t="t" r="r" b="b"/>
              <a:pathLst>
                <a:path w="37938" h="37807" extrusionOk="0">
                  <a:moveTo>
                    <a:pt x="10243" y="0"/>
                  </a:moveTo>
                  <a:cubicBezTo>
                    <a:pt x="7535" y="0"/>
                    <a:pt x="4991" y="1044"/>
                    <a:pt x="3066" y="2969"/>
                  </a:cubicBezTo>
                  <a:cubicBezTo>
                    <a:pt x="1142" y="4861"/>
                    <a:pt x="65" y="7438"/>
                    <a:pt x="65" y="10145"/>
                  </a:cubicBezTo>
                  <a:lnTo>
                    <a:pt x="0" y="34610"/>
                  </a:lnTo>
                  <a:cubicBezTo>
                    <a:pt x="0" y="36372"/>
                    <a:pt x="1403" y="37807"/>
                    <a:pt x="3164" y="37807"/>
                  </a:cubicBezTo>
                  <a:lnTo>
                    <a:pt x="3197" y="37807"/>
                  </a:lnTo>
                  <a:cubicBezTo>
                    <a:pt x="4958" y="37807"/>
                    <a:pt x="6361" y="36372"/>
                    <a:pt x="6394" y="34610"/>
                  </a:cubicBezTo>
                  <a:lnTo>
                    <a:pt x="6459" y="10145"/>
                  </a:lnTo>
                  <a:cubicBezTo>
                    <a:pt x="6459" y="9134"/>
                    <a:pt x="6850" y="8188"/>
                    <a:pt x="7568" y="7503"/>
                  </a:cubicBezTo>
                  <a:cubicBezTo>
                    <a:pt x="8286" y="6785"/>
                    <a:pt x="9232" y="6394"/>
                    <a:pt x="10243" y="6394"/>
                  </a:cubicBezTo>
                  <a:lnTo>
                    <a:pt x="34708" y="6459"/>
                  </a:lnTo>
                  <a:cubicBezTo>
                    <a:pt x="36469" y="6459"/>
                    <a:pt x="37904" y="5024"/>
                    <a:pt x="37904" y="3262"/>
                  </a:cubicBezTo>
                  <a:cubicBezTo>
                    <a:pt x="37937" y="1501"/>
                    <a:pt x="36502" y="66"/>
                    <a:pt x="34740" y="66"/>
                  </a:cubicBezTo>
                  <a:lnTo>
                    <a:pt x="102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51"/>
            <p:cNvSpPr/>
            <p:nvPr/>
          </p:nvSpPr>
          <p:spPr>
            <a:xfrm>
              <a:off x="1502125" y="4198975"/>
              <a:ext cx="946000" cy="946000"/>
            </a:xfrm>
            <a:custGeom>
              <a:avLst/>
              <a:gdLst/>
              <a:ahLst/>
              <a:cxnLst/>
              <a:rect l="l" t="t" r="r" b="b"/>
              <a:pathLst>
                <a:path w="37840" h="37840" extrusionOk="0">
                  <a:moveTo>
                    <a:pt x="3198" y="1"/>
                  </a:moveTo>
                  <a:cubicBezTo>
                    <a:pt x="1436" y="1"/>
                    <a:pt x="1" y="1436"/>
                    <a:pt x="1" y="3197"/>
                  </a:cubicBezTo>
                  <a:lnTo>
                    <a:pt x="1" y="27662"/>
                  </a:lnTo>
                  <a:cubicBezTo>
                    <a:pt x="1" y="33273"/>
                    <a:pt x="4568" y="37840"/>
                    <a:pt x="10178" y="37840"/>
                  </a:cubicBezTo>
                  <a:lnTo>
                    <a:pt x="34643" y="37840"/>
                  </a:lnTo>
                  <a:cubicBezTo>
                    <a:pt x="36405" y="37840"/>
                    <a:pt x="37840" y="36404"/>
                    <a:pt x="37840" y="34643"/>
                  </a:cubicBezTo>
                  <a:cubicBezTo>
                    <a:pt x="37840" y="32882"/>
                    <a:pt x="36405" y="31446"/>
                    <a:pt x="34643" y="31446"/>
                  </a:cubicBezTo>
                  <a:lnTo>
                    <a:pt x="10178" y="31446"/>
                  </a:lnTo>
                  <a:cubicBezTo>
                    <a:pt x="8091" y="31446"/>
                    <a:pt x="6394" y="29750"/>
                    <a:pt x="6394" y="27662"/>
                  </a:cubicBezTo>
                  <a:lnTo>
                    <a:pt x="6394" y="3197"/>
                  </a:lnTo>
                  <a:cubicBezTo>
                    <a:pt x="6394" y="1436"/>
                    <a:pt x="4959" y="1"/>
                    <a:pt x="31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51"/>
            <p:cNvSpPr/>
            <p:nvPr/>
          </p:nvSpPr>
          <p:spPr>
            <a:xfrm>
              <a:off x="2378800" y="1445750"/>
              <a:ext cx="4035900" cy="3075375"/>
            </a:xfrm>
            <a:custGeom>
              <a:avLst/>
              <a:gdLst/>
              <a:ahLst/>
              <a:cxnLst/>
              <a:rect l="l" t="t" r="r" b="b"/>
              <a:pathLst>
                <a:path w="161436" h="123015" extrusionOk="0">
                  <a:moveTo>
                    <a:pt x="96199" y="0"/>
                  </a:moveTo>
                  <a:cubicBezTo>
                    <a:pt x="95023" y="0"/>
                    <a:pt x="93884" y="659"/>
                    <a:pt x="93326" y="1799"/>
                  </a:cubicBezTo>
                  <a:cubicBezTo>
                    <a:pt x="92543" y="3397"/>
                    <a:pt x="93228" y="5289"/>
                    <a:pt x="94793" y="6072"/>
                  </a:cubicBezTo>
                  <a:cubicBezTo>
                    <a:pt x="125260" y="20980"/>
                    <a:pt x="148290" y="49098"/>
                    <a:pt x="154031" y="56568"/>
                  </a:cubicBezTo>
                  <a:cubicBezTo>
                    <a:pt x="150508" y="61200"/>
                    <a:pt x="140429" y="73595"/>
                    <a:pt x="126206" y="85893"/>
                  </a:cubicBezTo>
                  <a:cubicBezTo>
                    <a:pt x="109929" y="99920"/>
                    <a:pt x="84681" y="116621"/>
                    <a:pt x="56857" y="116621"/>
                  </a:cubicBezTo>
                  <a:cubicBezTo>
                    <a:pt x="40318" y="116621"/>
                    <a:pt x="22997" y="110815"/>
                    <a:pt x="5382" y="99365"/>
                  </a:cubicBezTo>
                  <a:cubicBezTo>
                    <a:pt x="4841" y="99024"/>
                    <a:pt x="4240" y="98861"/>
                    <a:pt x="3648" y="98861"/>
                  </a:cubicBezTo>
                  <a:cubicBezTo>
                    <a:pt x="2597" y="98861"/>
                    <a:pt x="1572" y="99373"/>
                    <a:pt x="946" y="100311"/>
                  </a:cubicBezTo>
                  <a:cubicBezTo>
                    <a:pt x="0" y="101779"/>
                    <a:pt x="392" y="103769"/>
                    <a:pt x="1892" y="104747"/>
                  </a:cubicBezTo>
                  <a:cubicBezTo>
                    <a:pt x="20551" y="116882"/>
                    <a:pt x="39046" y="123015"/>
                    <a:pt x="56857" y="123015"/>
                  </a:cubicBezTo>
                  <a:cubicBezTo>
                    <a:pt x="70100" y="123015"/>
                    <a:pt x="83833" y="119589"/>
                    <a:pt x="97664" y="112805"/>
                  </a:cubicBezTo>
                  <a:cubicBezTo>
                    <a:pt x="108592" y="107455"/>
                    <a:pt x="119650" y="99985"/>
                    <a:pt x="130480" y="90623"/>
                  </a:cubicBezTo>
                  <a:cubicBezTo>
                    <a:pt x="148877" y="74737"/>
                    <a:pt x="160164" y="59112"/>
                    <a:pt x="160653" y="58427"/>
                  </a:cubicBezTo>
                  <a:cubicBezTo>
                    <a:pt x="161436" y="57318"/>
                    <a:pt x="161436" y="55818"/>
                    <a:pt x="160653" y="54709"/>
                  </a:cubicBezTo>
                  <a:cubicBezTo>
                    <a:pt x="159577" y="53241"/>
                    <a:pt x="134264" y="18272"/>
                    <a:pt x="97599" y="331"/>
                  </a:cubicBezTo>
                  <a:cubicBezTo>
                    <a:pt x="97150" y="107"/>
                    <a:pt x="96671" y="0"/>
                    <a:pt x="961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51"/>
            <p:cNvSpPr/>
            <p:nvPr/>
          </p:nvSpPr>
          <p:spPr>
            <a:xfrm>
              <a:off x="1185725" y="1199575"/>
              <a:ext cx="3350900" cy="2669975"/>
            </a:xfrm>
            <a:custGeom>
              <a:avLst/>
              <a:gdLst/>
              <a:ahLst/>
              <a:cxnLst/>
              <a:rect l="l" t="t" r="r" b="b"/>
              <a:pathLst>
                <a:path w="134036" h="106799" extrusionOk="0">
                  <a:moveTo>
                    <a:pt x="104580" y="1"/>
                  </a:moveTo>
                  <a:cubicBezTo>
                    <a:pt x="91336" y="1"/>
                    <a:pt x="77603" y="3426"/>
                    <a:pt x="63772" y="10211"/>
                  </a:cubicBezTo>
                  <a:cubicBezTo>
                    <a:pt x="52844" y="15560"/>
                    <a:pt x="41786" y="23030"/>
                    <a:pt x="30957" y="32392"/>
                  </a:cubicBezTo>
                  <a:cubicBezTo>
                    <a:pt x="12559" y="48278"/>
                    <a:pt x="1272" y="63903"/>
                    <a:pt x="783" y="64556"/>
                  </a:cubicBezTo>
                  <a:cubicBezTo>
                    <a:pt x="0" y="65697"/>
                    <a:pt x="0" y="67165"/>
                    <a:pt x="783" y="68274"/>
                  </a:cubicBezTo>
                  <a:cubicBezTo>
                    <a:pt x="1370" y="69122"/>
                    <a:pt x="15462" y="88629"/>
                    <a:pt x="37807" y="106146"/>
                  </a:cubicBezTo>
                  <a:cubicBezTo>
                    <a:pt x="38394" y="106603"/>
                    <a:pt x="39112" y="106798"/>
                    <a:pt x="39797" y="106798"/>
                  </a:cubicBezTo>
                  <a:cubicBezTo>
                    <a:pt x="40742" y="106798"/>
                    <a:pt x="41688" y="106407"/>
                    <a:pt x="42308" y="105591"/>
                  </a:cubicBezTo>
                  <a:cubicBezTo>
                    <a:pt x="43385" y="104189"/>
                    <a:pt x="43156" y="102199"/>
                    <a:pt x="41754" y="101090"/>
                  </a:cubicBezTo>
                  <a:cubicBezTo>
                    <a:pt x="24074" y="87226"/>
                    <a:pt x="11450" y="71699"/>
                    <a:pt x="7372" y="66415"/>
                  </a:cubicBezTo>
                  <a:cubicBezTo>
                    <a:pt x="10928" y="61848"/>
                    <a:pt x="20910" y="49485"/>
                    <a:pt x="35132" y="37220"/>
                  </a:cubicBezTo>
                  <a:cubicBezTo>
                    <a:pt x="51409" y="23161"/>
                    <a:pt x="76690" y="6394"/>
                    <a:pt x="104580" y="6394"/>
                  </a:cubicBezTo>
                  <a:cubicBezTo>
                    <a:pt x="112669" y="6394"/>
                    <a:pt x="121020" y="7797"/>
                    <a:pt x="129469" y="10570"/>
                  </a:cubicBezTo>
                  <a:cubicBezTo>
                    <a:pt x="129798" y="10679"/>
                    <a:pt x="130133" y="10732"/>
                    <a:pt x="130462" y="10732"/>
                  </a:cubicBezTo>
                  <a:cubicBezTo>
                    <a:pt x="131794" y="10732"/>
                    <a:pt x="133036" y="9875"/>
                    <a:pt x="133481" y="8515"/>
                  </a:cubicBezTo>
                  <a:cubicBezTo>
                    <a:pt x="134035" y="6851"/>
                    <a:pt x="133122" y="5057"/>
                    <a:pt x="131458" y="4502"/>
                  </a:cubicBezTo>
                  <a:cubicBezTo>
                    <a:pt x="122390" y="1501"/>
                    <a:pt x="113354" y="1"/>
                    <a:pt x="1045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51"/>
            <p:cNvSpPr/>
            <p:nvPr/>
          </p:nvSpPr>
          <p:spPr>
            <a:xfrm>
              <a:off x="2440775" y="1501325"/>
              <a:ext cx="2718875" cy="2718075"/>
            </a:xfrm>
            <a:custGeom>
              <a:avLst/>
              <a:gdLst/>
              <a:ahLst/>
              <a:cxnLst/>
              <a:rect l="l" t="t" r="r" b="b"/>
              <a:pathLst>
                <a:path w="108755" h="108723" extrusionOk="0">
                  <a:moveTo>
                    <a:pt x="54378" y="0"/>
                  </a:moveTo>
                  <a:cubicBezTo>
                    <a:pt x="24400" y="0"/>
                    <a:pt x="0" y="24367"/>
                    <a:pt x="0" y="54345"/>
                  </a:cubicBezTo>
                  <a:cubicBezTo>
                    <a:pt x="0" y="84323"/>
                    <a:pt x="24400" y="108722"/>
                    <a:pt x="54378" y="108722"/>
                  </a:cubicBezTo>
                  <a:cubicBezTo>
                    <a:pt x="84355" y="108722"/>
                    <a:pt x="108755" y="84323"/>
                    <a:pt x="108755" y="54345"/>
                  </a:cubicBezTo>
                  <a:cubicBezTo>
                    <a:pt x="108755" y="43678"/>
                    <a:pt x="105656" y="33370"/>
                    <a:pt x="99817" y="24498"/>
                  </a:cubicBezTo>
                  <a:cubicBezTo>
                    <a:pt x="99197" y="23567"/>
                    <a:pt x="98170" y="23056"/>
                    <a:pt x="97127" y="23056"/>
                  </a:cubicBezTo>
                  <a:cubicBezTo>
                    <a:pt x="96525" y="23056"/>
                    <a:pt x="95918" y="23226"/>
                    <a:pt x="95381" y="23584"/>
                  </a:cubicBezTo>
                  <a:cubicBezTo>
                    <a:pt x="93913" y="24563"/>
                    <a:pt x="93489" y="26520"/>
                    <a:pt x="94467" y="28021"/>
                  </a:cubicBezTo>
                  <a:cubicBezTo>
                    <a:pt x="99621" y="35817"/>
                    <a:pt x="102361" y="44950"/>
                    <a:pt x="102361" y="54345"/>
                  </a:cubicBezTo>
                  <a:cubicBezTo>
                    <a:pt x="102361" y="80800"/>
                    <a:pt x="80832" y="102329"/>
                    <a:pt x="54378" y="102329"/>
                  </a:cubicBezTo>
                  <a:cubicBezTo>
                    <a:pt x="27923" y="102329"/>
                    <a:pt x="6394" y="80800"/>
                    <a:pt x="6394" y="54345"/>
                  </a:cubicBezTo>
                  <a:cubicBezTo>
                    <a:pt x="6394" y="27923"/>
                    <a:pt x="27923" y="6394"/>
                    <a:pt x="54378" y="6394"/>
                  </a:cubicBezTo>
                  <a:cubicBezTo>
                    <a:pt x="66480" y="6394"/>
                    <a:pt x="78027" y="10895"/>
                    <a:pt x="86900" y="19083"/>
                  </a:cubicBezTo>
                  <a:cubicBezTo>
                    <a:pt x="87522" y="19659"/>
                    <a:pt x="88309" y="19945"/>
                    <a:pt x="89092" y="19945"/>
                  </a:cubicBezTo>
                  <a:cubicBezTo>
                    <a:pt x="89949" y="19945"/>
                    <a:pt x="90803" y="19602"/>
                    <a:pt x="91434" y="18920"/>
                  </a:cubicBezTo>
                  <a:cubicBezTo>
                    <a:pt x="92608" y="17615"/>
                    <a:pt x="92543" y="15592"/>
                    <a:pt x="91238" y="14418"/>
                  </a:cubicBezTo>
                  <a:cubicBezTo>
                    <a:pt x="81191" y="5121"/>
                    <a:pt x="68078" y="0"/>
                    <a:pt x="543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51"/>
            <p:cNvSpPr/>
            <p:nvPr/>
          </p:nvSpPr>
          <p:spPr>
            <a:xfrm>
              <a:off x="3073600" y="2133325"/>
              <a:ext cx="1453225" cy="1454050"/>
            </a:xfrm>
            <a:custGeom>
              <a:avLst/>
              <a:gdLst/>
              <a:ahLst/>
              <a:cxnLst/>
              <a:rect l="l" t="t" r="r" b="b"/>
              <a:pathLst>
                <a:path w="58129" h="58162" extrusionOk="0">
                  <a:moveTo>
                    <a:pt x="29065" y="6394"/>
                  </a:moveTo>
                  <a:cubicBezTo>
                    <a:pt x="41558" y="6394"/>
                    <a:pt x="51735" y="16571"/>
                    <a:pt x="51735" y="29065"/>
                  </a:cubicBezTo>
                  <a:cubicBezTo>
                    <a:pt x="51735" y="41591"/>
                    <a:pt x="41558" y="51768"/>
                    <a:pt x="29065" y="51768"/>
                  </a:cubicBezTo>
                  <a:cubicBezTo>
                    <a:pt x="16571" y="51768"/>
                    <a:pt x="6394" y="41591"/>
                    <a:pt x="6394" y="29065"/>
                  </a:cubicBezTo>
                  <a:cubicBezTo>
                    <a:pt x="6394" y="16571"/>
                    <a:pt x="16571" y="6394"/>
                    <a:pt x="29065" y="6394"/>
                  </a:cubicBezTo>
                  <a:close/>
                  <a:moveTo>
                    <a:pt x="29065" y="1"/>
                  </a:moveTo>
                  <a:cubicBezTo>
                    <a:pt x="13048" y="1"/>
                    <a:pt x="0" y="13049"/>
                    <a:pt x="0" y="29065"/>
                  </a:cubicBezTo>
                  <a:cubicBezTo>
                    <a:pt x="0" y="45114"/>
                    <a:pt x="13048" y="58162"/>
                    <a:pt x="29065" y="58162"/>
                  </a:cubicBezTo>
                  <a:cubicBezTo>
                    <a:pt x="45081" y="58162"/>
                    <a:pt x="58129" y="45114"/>
                    <a:pt x="58129" y="29065"/>
                  </a:cubicBezTo>
                  <a:cubicBezTo>
                    <a:pt x="58129" y="13049"/>
                    <a:pt x="45081" y="1"/>
                    <a:pt x="290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51"/>
            <p:cNvSpPr/>
            <p:nvPr/>
          </p:nvSpPr>
          <p:spPr>
            <a:xfrm>
              <a:off x="3786350" y="550450"/>
              <a:ext cx="159850" cy="307475"/>
            </a:xfrm>
            <a:custGeom>
              <a:avLst/>
              <a:gdLst/>
              <a:ahLst/>
              <a:cxnLst/>
              <a:rect l="l" t="t" r="r" b="b"/>
              <a:pathLst>
                <a:path w="6394" h="12299" extrusionOk="0">
                  <a:moveTo>
                    <a:pt x="3197" y="0"/>
                  </a:moveTo>
                  <a:cubicBezTo>
                    <a:pt x="1435" y="0"/>
                    <a:pt x="0" y="1436"/>
                    <a:pt x="0" y="3197"/>
                  </a:cubicBezTo>
                  <a:lnTo>
                    <a:pt x="0" y="9101"/>
                  </a:lnTo>
                  <a:cubicBezTo>
                    <a:pt x="0" y="10863"/>
                    <a:pt x="1435" y="12298"/>
                    <a:pt x="3197" y="12298"/>
                  </a:cubicBezTo>
                  <a:cubicBezTo>
                    <a:pt x="4991" y="12298"/>
                    <a:pt x="6394" y="10863"/>
                    <a:pt x="6394" y="9101"/>
                  </a:cubicBezTo>
                  <a:lnTo>
                    <a:pt x="6394" y="3197"/>
                  </a:lnTo>
                  <a:cubicBezTo>
                    <a:pt x="6394" y="1436"/>
                    <a:pt x="4958" y="0"/>
                    <a:pt x="31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51"/>
            <p:cNvSpPr/>
            <p:nvPr/>
          </p:nvSpPr>
          <p:spPr>
            <a:xfrm>
              <a:off x="4239750" y="736750"/>
              <a:ext cx="301775" cy="277750"/>
            </a:xfrm>
            <a:custGeom>
              <a:avLst/>
              <a:gdLst/>
              <a:ahLst/>
              <a:cxnLst/>
              <a:rect l="l" t="t" r="r" b="b"/>
              <a:pathLst>
                <a:path w="12071" h="11110" extrusionOk="0">
                  <a:moveTo>
                    <a:pt x="8540" y="1"/>
                  </a:moveTo>
                  <a:cubicBezTo>
                    <a:pt x="7757" y="1"/>
                    <a:pt x="6973" y="287"/>
                    <a:pt x="6362" y="866"/>
                  </a:cubicBezTo>
                  <a:lnTo>
                    <a:pt x="1338" y="5596"/>
                  </a:lnTo>
                  <a:cubicBezTo>
                    <a:pt x="66" y="6803"/>
                    <a:pt x="1" y="8826"/>
                    <a:pt x="1208" y="10131"/>
                  </a:cubicBezTo>
                  <a:cubicBezTo>
                    <a:pt x="1827" y="10783"/>
                    <a:pt x="2676" y="11109"/>
                    <a:pt x="3524" y="11109"/>
                  </a:cubicBezTo>
                  <a:cubicBezTo>
                    <a:pt x="4339" y="11109"/>
                    <a:pt x="5122" y="10816"/>
                    <a:pt x="5742" y="10261"/>
                  </a:cubicBezTo>
                  <a:lnTo>
                    <a:pt x="10733" y="5498"/>
                  </a:lnTo>
                  <a:cubicBezTo>
                    <a:pt x="12037" y="4292"/>
                    <a:pt x="12070" y="2269"/>
                    <a:pt x="10863" y="997"/>
                  </a:cubicBezTo>
                  <a:cubicBezTo>
                    <a:pt x="10236" y="336"/>
                    <a:pt x="9388" y="1"/>
                    <a:pt x="85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51"/>
            <p:cNvSpPr/>
            <p:nvPr/>
          </p:nvSpPr>
          <p:spPr>
            <a:xfrm>
              <a:off x="3202450" y="738475"/>
              <a:ext cx="302575" cy="277650"/>
            </a:xfrm>
            <a:custGeom>
              <a:avLst/>
              <a:gdLst/>
              <a:ahLst/>
              <a:cxnLst/>
              <a:rect l="l" t="t" r="r" b="b"/>
              <a:pathLst>
                <a:path w="12103" h="11106" extrusionOk="0">
                  <a:moveTo>
                    <a:pt x="3545" y="0"/>
                  </a:moveTo>
                  <a:cubicBezTo>
                    <a:pt x="2692" y="0"/>
                    <a:pt x="1838" y="344"/>
                    <a:pt x="1207" y="1026"/>
                  </a:cubicBezTo>
                  <a:cubicBezTo>
                    <a:pt x="0" y="2298"/>
                    <a:pt x="65" y="4320"/>
                    <a:pt x="1338" y="5527"/>
                  </a:cubicBezTo>
                  <a:lnTo>
                    <a:pt x="6361" y="10257"/>
                  </a:lnTo>
                  <a:cubicBezTo>
                    <a:pt x="6981" y="10844"/>
                    <a:pt x="7764" y="11105"/>
                    <a:pt x="8547" y="11105"/>
                  </a:cubicBezTo>
                  <a:cubicBezTo>
                    <a:pt x="9395" y="11105"/>
                    <a:pt x="10243" y="10779"/>
                    <a:pt x="10895" y="10094"/>
                  </a:cubicBezTo>
                  <a:cubicBezTo>
                    <a:pt x="12102" y="8822"/>
                    <a:pt x="12037" y="6800"/>
                    <a:pt x="10732" y="5593"/>
                  </a:cubicBezTo>
                  <a:lnTo>
                    <a:pt x="5709" y="863"/>
                  </a:lnTo>
                  <a:cubicBezTo>
                    <a:pt x="5102" y="287"/>
                    <a:pt x="4323" y="0"/>
                    <a:pt x="35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51"/>
            <p:cNvSpPr/>
            <p:nvPr/>
          </p:nvSpPr>
          <p:spPr>
            <a:xfrm>
              <a:off x="3786350" y="4837525"/>
              <a:ext cx="159850" cy="307450"/>
            </a:xfrm>
            <a:custGeom>
              <a:avLst/>
              <a:gdLst/>
              <a:ahLst/>
              <a:cxnLst/>
              <a:rect l="l" t="t" r="r" b="b"/>
              <a:pathLst>
                <a:path w="6394" h="12298" extrusionOk="0">
                  <a:moveTo>
                    <a:pt x="3197" y="0"/>
                  </a:moveTo>
                  <a:cubicBezTo>
                    <a:pt x="1435" y="0"/>
                    <a:pt x="0" y="1435"/>
                    <a:pt x="0" y="3197"/>
                  </a:cubicBezTo>
                  <a:lnTo>
                    <a:pt x="0" y="9101"/>
                  </a:lnTo>
                  <a:cubicBezTo>
                    <a:pt x="0" y="10862"/>
                    <a:pt x="1435" y="12298"/>
                    <a:pt x="3197" y="12298"/>
                  </a:cubicBezTo>
                  <a:cubicBezTo>
                    <a:pt x="4958" y="12298"/>
                    <a:pt x="6394" y="10862"/>
                    <a:pt x="6394" y="9101"/>
                  </a:cubicBezTo>
                  <a:lnTo>
                    <a:pt x="6394" y="3197"/>
                  </a:lnTo>
                  <a:cubicBezTo>
                    <a:pt x="6394" y="1435"/>
                    <a:pt x="4991" y="0"/>
                    <a:pt x="31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51"/>
            <p:cNvSpPr/>
            <p:nvPr/>
          </p:nvSpPr>
          <p:spPr>
            <a:xfrm>
              <a:off x="4239750" y="4681025"/>
              <a:ext cx="301775" cy="278025"/>
            </a:xfrm>
            <a:custGeom>
              <a:avLst/>
              <a:gdLst/>
              <a:ahLst/>
              <a:cxnLst/>
              <a:rect l="l" t="t" r="r" b="b"/>
              <a:pathLst>
                <a:path w="12071" h="11121" extrusionOk="0">
                  <a:moveTo>
                    <a:pt x="3518" y="0"/>
                  </a:moveTo>
                  <a:cubicBezTo>
                    <a:pt x="2671" y="0"/>
                    <a:pt x="1831" y="335"/>
                    <a:pt x="1208" y="1008"/>
                  </a:cubicBezTo>
                  <a:cubicBezTo>
                    <a:pt x="1" y="2280"/>
                    <a:pt x="66" y="4303"/>
                    <a:pt x="1338" y="5510"/>
                  </a:cubicBezTo>
                  <a:lnTo>
                    <a:pt x="6362" y="10240"/>
                  </a:lnTo>
                  <a:cubicBezTo>
                    <a:pt x="6981" y="10827"/>
                    <a:pt x="7764" y="11120"/>
                    <a:pt x="8547" y="11120"/>
                  </a:cubicBezTo>
                  <a:cubicBezTo>
                    <a:pt x="9395" y="11120"/>
                    <a:pt x="10243" y="10794"/>
                    <a:pt x="10863" y="10109"/>
                  </a:cubicBezTo>
                  <a:cubicBezTo>
                    <a:pt x="12070" y="8837"/>
                    <a:pt x="12037" y="6815"/>
                    <a:pt x="10733" y="5608"/>
                  </a:cubicBezTo>
                  <a:lnTo>
                    <a:pt x="5742" y="878"/>
                  </a:lnTo>
                  <a:cubicBezTo>
                    <a:pt x="5111" y="294"/>
                    <a:pt x="4311" y="0"/>
                    <a:pt x="35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51"/>
            <p:cNvSpPr/>
            <p:nvPr/>
          </p:nvSpPr>
          <p:spPr>
            <a:xfrm>
              <a:off x="3202450" y="4679675"/>
              <a:ext cx="302575" cy="277750"/>
            </a:xfrm>
            <a:custGeom>
              <a:avLst/>
              <a:gdLst/>
              <a:ahLst/>
              <a:cxnLst/>
              <a:rect l="l" t="t" r="r" b="b"/>
              <a:pathLst>
                <a:path w="12103" h="11110" extrusionOk="0">
                  <a:moveTo>
                    <a:pt x="8568" y="1"/>
                  </a:moveTo>
                  <a:cubicBezTo>
                    <a:pt x="7780" y="1"/>
                    <a:pt x="6988" y="287"/>
                    <a:pt x="6361" y="867"/>
                  </a:cubicBezTo>
                  <a:lnTo>
                    <a:pt x="1338" y="5564"/>
                  </a:lnTo>
                  <a:cubicBezTo>
                    <a:pt x="65" y="6771"/>
                    <a:pt x="0" y="8793"/>
                    <a:pt x="1207" y="10098"/>
                  </a:cubicBezTo>
                  <a:cubicBezTo>
                    <a:pt x="1827" y="10750"/>
                    <a:pt x="2675" y="11109"/>
                    <a:pt x="3523" y="11109"/>
                  </a:cubicBezTo>
                  <a:cubicBezTo>
                    <a:pt x="4306" y="11109"/>
                    <a:pt x="5089" y="10816"/>
                    <a:pt x="5709" y="10228"/>
                  </a:cubicBezTo>
                  <a:lnTo>
                    <a:pt x="10732" y="5499"/>
                  </a:lnTo>
                  <a:cubicBezTo>
                    <a:pt x="12037" y="4292"/>
                    <a:pt x="12102" y="2269"/>
                    <a:pt x="10895" y="997"/>
                  </a:cubicBezTo>
                  <a:cubicBezTo>
                    <a:pt x="10268" y="336"/>
                    <a:pt x="9420" y="1"/>
                    <a:pt x="85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 name="Group 30">
            <a:extLst>
              <a:ext uri="{FF2B5EF4-FFF2-40B4-BE49-F238E27FC236}">
                <a16:creationId xmlns:a16="http://schemas.microsoft.com/office/drawing/2014/main" id="{0E9C2E9A-F589-AE0E-C13C-8BA143E3A21A}"/>
              </a:ext>
            </a:extLst>
          </p:cNvPr>
          <p:cNvGrpSpPr>
            <a:grpSpLocks noChangeAspect="1"/>
          </p:cNvGrpSpPr>
          <p:nvPr/>
        </p:nvGrpSpPr>
        <p:grpSpPr>
          <a:xfrm>
            <a:off x="3965595" y="1943992"/>
            <a:ext cx="1212759" cy="576000"/>
            <a:chOff x="4020274" y="4566489"/>
            <a:chExt cx="985369" cy="468001"/>
          </a:xfrm>
        </p:grpSpPr>
        <p:pic>
          <p:nvPicPr>
            <p:cNvPr id="10" name="Graphic 9" descr="Artificial Intelligence with solid fill">
              <a:extLst>
                <a:ext uri="{FF2B5EF4-FFF2-40B4-BE49-F238E27FC236}">
                  <a16:creationId xmlns:a16="http://schemas.microsoft.com/office/drawing/2014/main" id="{25F9DDFB-952B-F296-5C57-0117B5773C1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37643" y="4566490"/>
              <a:ext cx="468000" cy="468000"/>
            </a:xfrm>
            <a:prstGeom prst="rect">
              <a:avLst/>
            </a:prstGeom>
          </p:spPr>
        </p:pic>
        <p:pic>
          <p:nvPicPr>
            <p:cNvPr id="12" name="Graphic 11" descr="Artificial Intelligence outline">
              <a:extLst>
                <a:ext uri="{FF2B5EF4-FFF2-40B4-BE49-F238E27FC236}">
                  <a16:creationId xmlns:a16="http://schemas.microsoft.com/office/drawing/2014/main" id="{63448F97-FEE4-1335-C9D6-84003186F8E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flipH="1">
              <a:off x="4020274" y="4568801"/>
              <a:ext cx="463377" cy="463377"/>
            </a:xfrm>
            <a:prstGeom prst="rect">
              <a:avLst/>
            </a:prstGeom>
          </p:spPr>
        </p:pic>
        <p:cxnSp>
          <p:nvCxnSpPr>
            <p:cNvPr id="25" name="Curved Connector 24">
              <a:extLst>
                <a:ext uri="{FF2B5EF4-FFF2-40B4-BE49-F238E27FC236}">
                  <a16:creationId xmlns:a16="http://schemas.microsoft.com/office/drawing/2014/main" id="{49F9122B-07A7-6EC0-EE2E-95C5B83289FE}"/>
                </a:ext>
              </a:extLst>
            </p:cNvPr>
            <p:cNvCxnSpPr>
              <a:cxnSpLocks noChangeAspect="1"/>
            </p:cNvCxnSpPr>
            <p:nvPr/>
          </p:nvCxnSpPr>
          <p:spPr>
            <a:xfrm rot="5400000" flipH="1" flipV="1">
              <a:off x="4493542" y="4351450"/>
              <a:ext cx="1921" cy="432000"/>
            </a:xfrm>
            <a:prstGeom prst="curvedConnector3">
              <a:avLst>
                <a:gd name="adj1" fmla="val 9991822"/>
              </a:avLst>
            </a:prstGeom>
            <a:ln>
              <a:tailEnd type="triangle"/>
            </a:ln>
          </p:spPr>
          <p:style>
            <a:lnRef idx="1">
              <a:schemeClr val="dk1"/>
            </a:lnRef>
            <a:fillRef idx="0">
              <a:schemeClr val="dk1"/>
            </a:fillRef>
            <a:effectRef idx="0">
              <a:schemeClr val="dk1"/>
            </a:effectRef>
            <a:fontRef idx="minor">
              <a:schemeClr val="tx1"/>
            </a:fontRef>
          </p:style>
        </p:cxnSp>
      </p:grpSp>
      <p:grpSp>
        <p:nvGrpSpPr>
          <p:cNvPr id="42" name="Group 41">
            <a:extLst>
              <a:ext uri="{FF2B5EF4-FFF2-40B4-BE49-F238E27FC236}">
                <a16:creationId xmlns:a16="http://schemas.microsoft.com/office/drawing/2014/main" id="{309B1ED9-C369-6F41-91DD-EF842ED8DEC8}"/>
              </a:ext>
            </a:extLst>
          </p:cNvPr>
          <p:cNvGrpSpPr>
            <a:grpSpLocks noChangeAspect="1"/>
          </p:cNvGrpSpPr>
          <p:nvPr/>
        </p:nvGrpSpPr>
        <p:grpSpPr>
          <a:xfrm>
            <a:off x="6904719" y="1838479"/>
            <a:ext cx="647942" cy="648000"/>
            <a:chOff x="5771482" y="1341536"/>
            <a:chExt cx="467958" cy="468000"/>
          </a:xfrm>
        </p:grpSpPr>
        <p:sp>
          <p:nvSpPr>
            <p:cNvPr id="14" name="Google Shape;13842;p91">
              <a:extLst>
                <a:ext uri="{FF2B5EF4-FFF2-40B4-BE49-F238E27FC236}">
                  <a16:creationId xmlns:a16="http://schemas.microsoft.com/office/drawing/2014/main" id="{E1A59548-55D4-7101-25E3-6A90A3A47D10}"/>
                </a:ext>
              </a:extLst>
            </p:cNvPr>
            <p:cNvSpPr/>
            <p:nvPr/>
          </p:nvSpPr>
          <p:spPr>
            <a:xfrm>
              <a:off x="5771482" y="1341536"/>
              <a:ext cx="467958" cy="468000"/>
            </a:xfrm>
            <a:custGeom>
              <a:avLst/>
              <a:gdLst/>
              <a:ahLst/>
              <a:cxnLst/>
              <a:rect l="l" t="t" r="r" b="b"/>
              <a:pathLst>
                <a:path w="11228" h="11229" extrusionOk="0">
                  <a:moveTo>
                    <a:pt x="6334" y="346"/>
                  </a:moveTo>
                  <a:cubicBezTo>
                    <a:pt x="6334" y="346"/>
                    <a:pt x="6346" y="346"/>
                    <a:pt x="6346" y="358"/>
                  </a:cubicBezTo>
                  <a:lnTo>
                    <a:pt x="6346" y="822"/>
                  </a:lnTo>
                  <a:cubicBezTo>
                    <a:pt x="6346" y="989"/>
                    <a:pt x="6454" y="1120"/>
                    <a:pt x="6608" y="1156"/>
                  </a:cubicBezTo>
                  <a:cubicBezTo>
                    <a:pt x="7132" y="1275"/>
                    <a:pt x="7644" y="1477"/>
                    <a:pt x="8097" y="1763"/>
                  </a:cubicBezTo>
                  <a:cubicBezTo>
                    <a:pt x="8157" y="1798"/>
                    <a:pt x="8225" y="1817"/>
                    <a:pt x="8290" y="1817"/>
                  </a:cubicBezTo>
                  <a:cubicBezTo>
                    <a:pt x="8377" y="1817"/>
                    <a:pt x="8459" y="1784"/>
                    <a:pt x="8513" y="1715"/>
                  </a:cubicBezTo>
                  <a:lnTo>
                    <a:pt x="8847" y="1394"/>
                  </a:lnTo>
                  <a:lnTo>
                    <a:pt x="8859" y="1394"/>
                  </a:lnTo>
                  <a:lnTo>
                    <a:pt x="9859" y="2382"/>
                  </a:lnTo>
                  <a:lnTo>
                    <a:pt x="9859" y="2406"/>
                  </a:lnTo>
                  <a:lnTo>
                    <a:pt x="9525" y="2727"/>
                  </a:lnTo>
                  <a:cubicBezTo>
                    <a:pt x="9406" y="2846"/>
                    <a:pt x="9394" y="3013"/>
                    <a:pt x="9490" y="3144"/>
                  </a:cubicBezTo>
                  <a:cubicBezTo>
                    <a:pt x="9787" y="3608"/>
                    <a:pt x="9978" y="4097"/>
                    <a:pt x="10097" y="4632"/>
                  </a:cubicBezTo>
                  <a:cubicBezTo>
                    <a:pt x="10121" y="4799"/>
                    <a:pt x="10264" y="4906"/>
                    <a:pt x="10418" y="4906"/>
                  </a:cubicBezTo>
                  <a:lnTo>
                    <a:pt x="10883" y="4906"/>
                  </a:lnTo>
                  <a:cubicBezTo>
                    <a:pt x="10883" y="4906"/>
                    <a:pt x="10895" y="4906"/>
                    <a:pt x="10895" y="4918"/>
                  </a:cubicBezTo>
                  <a:lnTo>
                    <a:pt x="10883" y="6335"/>
                  </a:lnTo>
                  <a:lnTo>
                    <a:pt x="10418" y="6335"/>
                  </a:lnTo>
                  <a:cubicBezTo>
                    <a:pt x="10264" y="6335"/>
                    <a:pt x="10121" y="6430"/>
                    <a:pt x="10097" y="6597"/>
                  </a:cubicBezTo>
                  <a:cubicBezTo>
                    <a:pt x="9978" y="7121"/>
                    <a:pt x="9763" y="7621"/>
                    <a:pt x="9490" y="8085"/>
                  </a:cubicBezTo>
                  <a:cubicBezTo>
                    <a:pt x="9394" y="8216"/>
                    <a:pt x="9406" y="8407"/>
                    <a:pt x="9525" y="8502"/>
                  </a:cubicBezTo>
                  <a:lnTo>
                    <a:pt x="9859" y="8835"/>
                  </a:lnTo>
                  <a:lnTo>
                    <a:pt x="9859" y="8847"/>
                  </a:lnTo>
                  <a:lnTo>
                    <a:pt x="8859" y="9847"/>
                  </a:lnTo>
                  <a:lnTo>
                    <a:pt x="8847" y="9847"/>
                  </a:lnTo>
                  <a:lnTo>
                    <a:pt x="8513" y="9514"/>
                  </a:lnTo>
                  <a:cubicBezTo>
                    <a:pt x="8447" y="9448"/>
                    <a:pt x="8370" y="9415"/>
                    <a:pt x="8290" y="9415"/>
                  </a:cubicBezTo>
                  <a:cubicBezTo>
                    <a:pt x="8226" y="9415"/>
                    <a:pt x="8160" y="9436"/>
                    <a:pt x="8097" y="9478"/>
                  </a:cubicBezTo>
                  <a:cubicBezTo>
                    <a:pt x="7644" y="9776"/>
                    <a:pt x="7144" y="9966"/>
                    <a:pt x="6608" y="10085"/>
                  </a:cubicBezTo>
                  <a:cubicBezTo>
                    <a:pt x="6454" y="10109"/>
                    <a:pt x="6346" y="10252"/>
                    <a:pt x="6346" y="10407"/>
                  </a:cubicBezTo>
                  <a:lnTo>
                    <a:pt x="6346" y="10871"/>
                  </a:lnTo>
                  <a:cubicBezTo>
                    <a:pt x="6346" y="10871"/>
                    <a:pt x="6346" y="10883"/>
                    <a:pt x="6334" y="10883"/>
                  </a:cubicBezTo>
                  <a:lnTo>
                    <a:pt x="4930" y="10883"/>
                  </a:lnTo>
                  <a:cubicBezTo>
                    <a:pt x="4930" y="10883"/>
                    <a:pt x="4918" y="10883"/>
                    <a:pt x="4918" y="10871"/>
                  </a:cubicBezTo>
                  <a:lnTo>
                    <a:pt x="4918" y="10407"/>
                  </a:lnTo>
                  <a:cubicBezTo>
                    <a:pt x="4918" y="10252"/>
                    <a:pt x="4810" y="10109"/>
                    <a:pt x="4644" y="10085"/>
                  </a:cubicBezTo>
                  <a:cubicBezTo>
                    <a:pt x="4132" y="9966"/>
                    <a:pt x="3620" y="9752"/>
                    <a:pt x="3156" y="9478"/>
                  </a:cubicBezTo>
                  <a:cubicBezTo>
                    <a:pt x="3096" y="9442"/>
                    <a:pt x="3036" y="9419"/>
                    <a:pt x="2977" y="9419"/>
                  </a:cubicBezTo>
                  <a:cubicBezTo>
                    <a:pt x="2894" y="9419"/>
                    <a:pt x="2798" y="9442"/>
                    <a:pt x="2739" y="9514"/>
                  </a:cubicBezTo>
                  <a:lnTo>
                    <a:pt x="2417" y="9847"/>
                  </a:lnTo>
                  <a:lnTo>
                    <a:pt x="2405" y="9847"/>
                  </a:lnTo>
                  <a:lnTo>
                    <a:pt x="1405" y="8847"/>
                  </a:lnTo>
                  <a:lnTo>
                    <a:pt x="1405" y="8835"/>
                  </a:lnTo>
                  <a:lnTo>
                    <a:pt x="1727" y="8502"/>
                  </a:lnTo>
                  <a:cubicBezTo>
                    <a:pt x="1846" y="8383"/>
                    <a:pt x="1870" y="8228"/>
                    <a:pt x="1774" y="8085"/>
                  </a:cubicBezTo>
                  <a:cubicBezTo>
                    <a:pt x="1477" y="7621"/>
                    <a:pt x="1286" y="7133"/>
                    <a:pt x="1167" y="6597"/>
                  </a:cubicBezTo>
                  <a:cubicBezTo>
                    <a:pt x="1131" y="6430"/>
                    <a:pt x="1000" y="6335"/>
                    <a:pt x="834" y="6335"/>
                  </a:cubicBezTo>
                  <a:lnTo>
                    <a:pt x="381" y="6335"/>
                  </a:lnTo>
                  <a:cubicBezTo>
                    <a:pt x="381" y="6335"/>
                    <a:pt x="358" y="6335"/>
                    <a:pt x="358" y="6311"/>
                  </a:cubicBezTo>
                  <a:lnTo>
                    <a:pt x="358" y="4918"/>
                  </a:lnTo>
                  <a:cubicBezTo>
                    <a:pt x="358" y="4918"/>
                    <a:pt x="358" y="4906"/>
                    <a:pt x="381" y="4906"/>
                  </a:cubicBezTo>
                  <a:lnTo>
                    <a:pt x="834" y="4906"/>
                  </a:lnTo>
                  <a:cubicBezTo>
                    <a:pt x="1000" y="4906"/>
                    <a:pt x="1131" y="4799"/>
                    <a:pt x="1167" y="4632"/>
                  </a:cubicBezTo>
                  <a:cubicBezTo>
                    <a:pt x="1286" y="4108"/>
                    <a:pt x="1489" y="3608"/>
                    <a:pt x="1774" y="3144"/>
                  </a:cubicBezTo>
                  <a:cubicBezTo>
                    <a:pt x="1870" y="3013"/>
                    <a:pt x="1846" y="2834"/>
                    <a:pt x="1727" y="2727"/>
                  </a:cubicBezTo>
                  <a:lnTo>
                    <a:pt x="1405" y="2406"/>
                  </a:lnTo>
                  <a:lnTo>
                    <a:pt x="1405" y="2382"/>
                  </a:lnTo>
                  <a:lnTo>
                    <a:pt x="2405" y="1394"/>
                  </a:lnTo>
                  <a:lnTo>
                    <a:pt x="2417" y="1394"/>
                  </a:lnTo>
                  <a:lnTo>
                    <a:pt x="2739" y="1715"/>
                  </a:lnTo>
                  <a:cubicBezTo>
                    <a:pt x="2807" y="1784"/>
                    <a:pt x="2891" y="1817"/>
                    <a:pt x="2975" y="1817"/>
                  </a:cubicBezTo>
                  <a:cubicBezTo>
                    <a:pt x="3037" y="1817"/>
                    <a:pt x="3100" y="1798"/>
                    <a:pt x="3156" y="1763"/>
                  </a:cubicBezTo>
                  <a:cubicBezTo>
                    <a:pt x="3620" y="1465"/>
                    <a:pt x="4108" y="1275"/>
                    <a:pt x="4644" y="1156"/>
                  </a:cubicBezTo>
                  <a:cubicBezTo>
                    <a:pt x="4810" y="1120"/>
                    <a:pt x="4918" y="989"/>
                    <a:pt x="4918" y="822"/>
                  </a:cubicBezTo>
                  <a:lnTo>
                    <a:pt x="4918" y="358"/>
                  </a:lnTo>
                  <a:cubicBezTo>
                    <a:pt x="4918" y="358"/>
                    <a:pt x="4918" y="346"/>
                    <a:pt x="4930" y="346"/>
                  </a:cubicBezTo>
                  <a:close/>
                  <a:moveTo>
                    <a:pt x="4918" y="1"/>
                  </a:moveTo>
                  <a:cubicBezTo>
                    <a:pt x="4727" y="1"/>
                    <a:pt x="4572" y="156"/>
                    <a:pt x="4572" y="346"/>
                  </a:cubicBezTo>
                  <a:lnTo>
                    <a:pt x="4572" y="810"/>
                  </a:lnTo>
                  <a:cubicBezTo>
                    <a:pt x="4572" y="810"/>
                    <a:pt x="4572" y="822"/>
                    <a:pt x="4560" y="822"/>
                  </a:cubicBezTo>
                  <a:cubicBezTo>
                    <a:pt x="3989" y="941"/>
                    <a:pt x="3453" y="1168"/>
                    <a:pt x="2965" y="1477"/>
                  </a:cubicBezTo>
                  <a:lnTo>
                    <a:pt x="2953" y="1477"/>
                  </a:lnTo>
                  <a:lnTo>
                    <a:pt x="2620" y="1156"/>
                  </a:lnTo>
                  <a:cubicBezTo>
                    <a:pt x="2554" y="1090"/>
                    <a:pt x="2471" y="1057"/>
                    <a:pt x="2386" y="1057"/>
                  </a:cubicBezTo>
                  <a:cubicBezTo>
                    <a:pt x="2301" y="1057"/>
                    <a:pt x="2215" y="1090"/>
                    <a:pt x="2143" y="1156"/>
                  </a:cubicBezTo>
                  <a:lnTo>
                    <a:pt x="1155" y="2144"/>
                  </a:lnTo>
                  <a:cubicBezTo>
                    <a:pt x="1012" y="2287"/>
                    <a:pt x="1012" y="2489"/>
                    <a:pt x="1155" y="2620"/>
                  </a:cubicBezTo>
                  <a:lnTo>
                    <a:pt x="1477" y="2954"/>
                  </a:lnTo>
                  <a:lnTo>
                    <a:pt x="1477" y="2965"/>
                  </a:lnTo>
                  <a:cubicBezTo>
                    <a:pt x="1167" y="3454"/>
                    <a:pt x="941" y="3989"/>
                    <a:pt x="822" y="4561"/>
                  </a:cubicBezTo>
                  <a:cubicBezTo>
                    <a:pt x="822" y="4561"/>
                    <a:pt x="822" y="4573"/>
                    <a:pt x="810" y="4573"/>
                  </a:cubicBezTo>
                  <a:lnTo>
                    <a:pt x="346" y="4573"/>
                  </a:lnTo>
                  <a:cubicBezTo>
                    <a:pt x="155" y="4573"/>
                    <a:pt x="0" y="4728"/>
                    <a:pt x="0" y="4918"/>
                  </a:cubicBezTo>
                  <a:lnTo>
                    <a:pt x="0" y="6311"/>
                  </a:lnTo>
                  <a:cubicBezTo>
                    <a:pt x="0" y="6513"/>
                    <a:pt x="155" y="6656"/>
                    <a:pt x="346" y="6656"/>
                  </a:cubicBezTo>
                  <a:lnTo>
                    <a:pt x="810" y="6656"/>
                  </a:lnTo>
                  <a:cubicBezTo>
                    <a:pt x="810" y="6656"/>
                    <a:pt x="822" y="6656"/>
                    <a:pt x="822" y="6680"/>
                  </a:cubicBezTo>
                  <a:cubicBezTo>
                    <a:pt x="941" y="7240"/>
                    <a:pt x="1167" y="7776"/>
                    <a:pt x="1477" y="8264"/>
                  </a:cubicBezTo>
                  <a:lnTo>
                    <a:pt x="1477" y="8288"/>
                  </a:lnTo>
                  <a:lnTo>
                    <a:pt x="1155" y="8609"/>
                  </a:lnTo>
                  <a:cubicBezTo>
                    <a:pt x="1012" y="8740"/>
                    <a:pt x="1012" y="8954"/>
                    <a:pt x="1155" y="9085"/>
                  </a:cubicBezTo>
                  <a:lnTo>
                    <a:pt x="2143" y="10085"/>
                  </a:lnTo>
                  <a:cubicBezTo>
                    <a:pt x="2215" y="10151"/>
                    <a:pt x="2301" y="10184"/>
                    <a:pt x="2386" y="10184"/>
                  </a:cubicBezTo>
                  <a:cubicBezTo>
                    <a:pt x="2471" y="10184"/>
                    <a:pt x="2554" y="10151"/>
                    <a:pt x="2620" y="10085"/>
                  </a:cubicBezTo>
                  <a:lnTo>
                    <a:pt x="2953" y="9752"/>
                  </a:lnTo>
                  <a:lnTo>
                    <a:pt x="2965" y="9752"/>
                  </a:lnTo>
                  <a:cubicBezTo>
                    <a:pt x="3453" y="10073"/>
                    <a:pt x="3989" y="10288"/>
                    <a:pt x="4560" y="10407"/>
                  </a:cubicBezTo>
                  <a:cubicBezTo>
                    <a:pt x="4560" y="10407"/>
                    <a:pt x="4572" y="10407"/>
                    <a:pt x="4572" y="10431"/>
                  </a:cubicBezTo>
                  <a:lnTo>
                    <a:pt x="4572" y="10883"/>
                  </a:lnTo>
                  <a:cubicBezTo>
                    <a:pt x="4572" y="11085"/>
                    <a:pt x="4727" y="11228"/>
                    <a:pt x="4918" y="11228"/>
                  </a:cubicBezTo>
                  <a:lnTo>
                    <a:pt x="6311" y="11228"/>
                  </a:lnTo>
                  <a:cubicBezTo>
                    <a:pt x="6513" y="11228"/>
                    <a:pt x="6656" y="11085"/>
                    <a:pt x="6656" y="10883"/>
                  </a:cubicBezTo>
                  <a:lnTo>
                    <a:pt x="6656" y="10431"/>
                  </a:lnTo>
                  <a:cubicBezTo>
                    <a:pt x="6656" y="10431"/>
                    <a:pt x="6656" y="10407"/>
                    <a:pt x="6668" y="10407"/>
                  </a:cubicBezTo>
                  <a:cubicBezTo>
                    <a:pt x="7239" y="10288"/>
                    <a:pt x="7775" y="10062"/>
                    <a:pt x="8263" y="9752"/>
                  </a:cubicBezTo>
                  <a:lnTo>
                    <a:pt x="8275" y="9752"/>
                  </a:lnTo>
                  <a:lnTo>
                    <a:pt x="8609" y="10085"/>
                  </a:lnTo>
                  <a:cubicBezTo>
                    <a:pt x="8674" y="10151"/>
                    <a:pt x="8760" y="10184"/>
                    <a:pt x="8847" y="10184"/>
                  </a:cubicBezTo>
                  <a:cubicBezTo>
                    <a:pt x="8933" y="10184"/>
                    <a:pt x="9019" y="10151"/>
                    <a:pt x="9085" y="10085"/>
                  </a:cubicBezTo>
                  <a:lnTo>
                    <a:pt x="10085" y="9085"/>
                  </a:lnTo>
                  <a:cubicBezTo>
                    <a:pt x="10216" y="8954"/>
                    <a:pt x="10216" y="8740"/>
                    <a:pt x="10085" y="8609"/>
                  </a:cubicBezTo>
                  <a:lnTo>
                    <a:pt x="9752" y="8288"/>
                  </a:lnTo>
                  <a:lnTo>
                    <a:pt x="9752" y="8264"/>
                  </a:lnTo>
                  <a:cubicBezTo>
                    <a:pt x="10061" y="7776"/>
                    <a:pt x="10287" y="7240"/>
                    <a:pt x="10406" y="6680"/>
                  </a:cubicBezTo>
                  <a:cubicBezTo>
                    <a:pt x="10406" y="6680"/>
                    <a:pt x="10406" y="6656"/>
                    <a:pt x="10418" y="6656"/>
                  </a:cubicBezTo>
                  <a:lnTo>
                    <a:pt x="10883" y="6656"/>
                  </a:lnTo>
                  <a:cubicBezTo>
                    <a:pt x="11073" y="6656"/>
                    <a:pt x="11228" y="6513"/>
                    <a:pt x="11228" y="6311"/>
                  </a:cubicBezTo>
                  <a:lnTo>
                    <a:pt x="11228" y="4918"/>
                  </a:lnTo>
                  <a:cubicBezTo>
                    <a:pt x="11228" y="4728"/>
                    <a:pt x="11073" y="4573"/>
                    <a:pt x="10883" y="4573"/>
                  </a:cubicBezTo>
                  <a:lnTo>
                    <a:pt x="10418" y="4573"/>
                  </a:lnTo>
                  <a:cubicBezTo>
                    <a:pt x="10418" y="4573"/>
                    <a:pt x="10406" y="4573"/>
                    <a:pt x="10406" y="4561"/>
                  </a:cubicBezTo>
                  <a:cubicBezTo>
                    <a:pt x="10287" y="3989"/>
                    <a:pt x="10061" y="3454"/>
                    <a:pt x="9752" y="2965"/>
                  </a:cubicBezTo>
                  <a:lnTo>
                    <a:pt x="9752" y="2954"/>
                  </a:lnTo>
                  <a:lnTo>
                    <a:pt x="10085" y="2620"/>
                  </a:lnTo>
                  <a:cubicBezTo>
                    <a:pt x="10216" y="2489"/>
                    <a:pt x="10216" y="2287"/>
                    <a:pt x="10085" y="2144"/>
                  </a:cubicBezTo>
                  <a:lnTo>
                    <a:pt x="9085" y="1156"/>
                  </a:lnTo>
                  <a:cubicBezTo>
                    <a:pt x="9019" y="1090"/>
                    <a:pt x="8933" y="1057"/>
                    <a:pt x="8847" y="1057"/>
                  </a:cubicBezTo>
                  <a:cubicBezTo>
                    <a:pt x="8760" y="1057"/>
                    <a:pt x="8674" y="1090"/>
                    <a:pt x="8609" y="1156"/>
                  </a:cubicBezTo>
                  <a:lnTo>
                    <a:pt x="8275" y="1477"/>
                  </a:lnTo>
                  <a:lnTo>
                    <a:pt x="8263" y="1477"/>
                  </a:lnTo>
                  <a:cubicBezTo>
                    <a:pt x="7775" y="1168"/>
                    <a:pt x="7239" y="941"/>
                    <a:pt x="6668" y="822"/>
                  </a:cubicBezTo>
                  <a:cubicBezTo>
                    <a:pt x="6668" y="822"/>
                    <a:pt x="6656" y="822"/>
                    <a:pt x="6656" y="810"/>
                  </a:cubicBezTo>
                  <a:lnTo>
                    <a:pt x="6656" y="346"/>
                  </a:lnTo>
                  <a:cubicBezTo>
                    <a:pt x="6656" y="156"/>
                    <a:pt x="6513" y="1"/>
                    <a:pt x="6311" y="1"/>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9" name="Graphic 18" descr="Screwdriver outline">
              <a:extLst>
                <a:ext uri="{FF2B5EF4-FFF2-40B4-BE49-F238E27FC236}">
                  <a16:creationId xmlns:a16="http://schemas.microsoft.com/office/drawing/2014/main" id="{D8AB7760-F29F-F4D7-49AB-4A08D679D32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18939106">
              <a:off x="5861461" y="1431535"/>
              <a:ext cx="288000" cy="288000"/>
            </a:xfrm>
            <a:prstGeom prst="rect">
              <a:avLst/>
            </a:prstGeom>
          </p:spPr>
        </p:pic>
        <p:cxnSp>
          <p:nvCxnSpPr>
            <p:cNvPr id="39" name="Curved Connector 38">
              <a:extLst>
                <a:ext uri="{FF2B5EF4-FFF2-40B4-BE49-F238E27FC236}">
                  <a16:creationId xmlns:a16="http://schemas.microsoft.com/office/drawing/2014/main" id="{DE62160D-8356-694B-4D9D-96549A028F52}"/>
                </a:ext>
              </a:extLst>
            </p:cNvPr>
            <p:cNvCxnSpPr>
              <a:cxnSpLocks noChangeAspect="1"/>
            </p:cNvCxnSpPr>
            <p:nvPr/>
          </p:nvCxnSpPr>
          <p:spPr>
            <a:xfrm rot="10800000" flipH="1" flipV="1">
              <a:off x="6030184" y="1449536"/>
              <a:ext cx="1121" cy="252000"/>
            </a:xfrm>
            <a:prstGeom prst="curvedConnector3">
              <a:avLst>
                <a:gd name="adj1" fmla="val 9991822"/>
              </a:avLst>
            </a:prstGeom>
            <a:ln w="12700">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0" name="Curved Connector 39">
              <a:extLst>
                <a:ext uri="{FF2B5EF4-FFF2-40B4-BE49-F238E27FC236}">
                  <a16:creationId xmlns:a16="http://schemas.microsoft.com/office/drawing/2014/main" id="{36DBDF82-21EF-E1D3-870B-25292B08B6F4}"/>
                </a:ext>
              </a:extLst>
            </p:cNvPr>
            <p:cNvCxnSpPr>
              <a:cxnSpLocks noChangeAspect="1"/>
            </p:cNvCxnSpPr>
            <p:nvPr/>
          </p:nvCxnSpPr>
          <p:spPr>
            <a:xfrm rot="10800000" flipV="1">
              <a:off x="5978731" y="1449536"/>
              <a:ext cx="1121" cy="252000"/>
            </a:xfrm>
            <a:prstGeom prst="curvedConnector3">
              <a:avLst>
                <a:gd name="adj1" fmla="val 9991822"/>
              </a:avLst>
            </a:prstGeom>
            <a:ln w="12700">
              <a:headEnd type="none" w="med" len="med"/>
              <a:tailEnd type="none" w="med" len="med"/>
            </a:ln>
          </p:spPr>
          <p:style>
            <a:lnRef idx="1">
              <a:schemeClr val="dk1"/>
            </a:lnRef>
            <a:fillRef idx="0">
              <a:schemeClr val="dk1"/>
            </a:fillRef>
            <a:effectRef idx="0">
              <a:schemeClr val="dk1"/>
            </a:effectRef>
            <a:fontRef idx="minor">
              <a:schemeClr val="tx1"/>
            </a:fontRef>
          </p:style>
        </p:cxnSp>
      </p:grpSp>
      <p:sp>
        <p:nvSpPr>
          <p:cNvPr id="3" name="TextBox 2">
            <a:extLst>
              <a:ext uri="{FF2B5EF4-FFF2-40B4-BE49-F238E27FC236}">
                <a16:creationId xmlns:a16="http://schemas.microsoft.com/office/drawing/2014/main" id="{A487BB4B-8716-CCEA-B921-6F505C5117B1}"/>
              </a:ext>
            </a:extLst>
          </p:cNvPr>
          <p:cNvSpPr txBox="1"/>
          <p:nvPr/>
        </p:nvSpPr>
        <p:spPr>
          <a:xfrm>
            <a:off x="0" y="4835723"/>
            <a:ext cx="9155222" cy="307777"/>
          </a:xfrm>
          <a:prstGeom prst="rect">
            <a:avLst/>
          </a:prstGeom>
          <a:noFill/>
        </p:spPr>
        <p:txBody>
          <a:bodyPr wrap="square" rtlCol="0">
            <a:spAutoFit/>
          </a:bodyPr>
          <a:lstStyle/>
          <a:p>
            <a:pPr algn="ctr"/>
            <a:r>
              <a:rPr lang="en-GB" b="1" dirty="0">
                <a:latin typeface="Chivo" panose="020B0503030202020804" pitchFamily="34" charset="77"/>
              </a:rPr>
              <a:t>9</a:t>
            </a:r>
          </a:p>
        </p:txBody>
      </p:sp>
    </p:spTree>
    <p:extLst>
      <p:ext uri="{BB962C8B-B14F-4D97-AF65-F5344CB8AC3E}">
        <p14:creationId xmlns:p14="http://schemas.microsoft.com/office/powerpoint/2010/main" val="40154657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4" name="Google Shape;364;p49"/>
          <p:cNvSpPr txBox="1">
            <a:spLocks noGrp="1"/>
          </p:cNvSpPr>
          <p:nvPr>
            <p:ph type="title"/>
          </p:nvPr>
        </p:nvSpPr>
        <p:spPr>
          <a:xfrm>
            <a:off x="713225" y="470650"/>
            <a:ext cx="7717500" cy="549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latin typeface="Chivo" panose="020B0503030202020804" pitchFamily="34" charset="77"/>
              </a:rPr>
              <a:t>Convolutional</a:t>
            </a:r>
            <a:r>
              <a:rPr lang="en" dirty="0"/>
              <a:t> Neural Networks</a:t>
            </a:r>
            <a:endParaRPr dirty="0"/>
          </a:p>
        </p:txBody>
      </p:sp>
      <p:grpSp>
        <p:nvGrpSpPr>
          <p:cNvPr id="325" name="Group 324">
            <a:extLst>
              <a:ext uri="{FF2B5EF4-FFF2-40B4-BE49-F238E27FC236}">
                <a16:creationId xmlns:a16="http://schemas.microsoft.com/office/drawing/2014/main" id="{67CEA16C-F493-5AD1-FE6F-CAFDEBCFE1DF}"/>
              </a:ext>
            </a:extLst>
          </p:cNvPr>
          <p:cNvGrpSpPr/>
          <p:nvPr/>
        </p:nvGrpSpPr>
        <p:grpSpPr>
          <a:xfrm>
            <a:off x="856190" y="1458890"/>
            <a:ext cx="7420623" cy="2686260"/>
            <a:chOff x="856190" y="1458890"/>
            <a:chExt cx="7420623" cy="2686260"/>
          </a:xfrm>
        </p:grpSpPr>
        <p:sp>
          <p:nvSpPr>
            <p:cNvPr id="10" name="Rectangle 9">
              <a:extLst>
                <a:ext uri="{FF2B5EF4-FFF2-40B4-BE49-F238E27FC236}">
                  <a16:creationId xmlns:a16="http://schemas.microsoft.com/office/drawing/2014/main" id="{304156FC-B3AE-87D0-0002-F4E923D1FF63}"/>
                </a:ext>
              </a:extLst>
            </p:cNvPr>
            <p:cNvSpPr>
              <a:spLocks noChangeAspect="1"/>
            </p:cNvSpPr>
            <p:nvPr/>
          </p:nvSpPr>
          <p:spPr>
            <a:xfrm>
              <a:off x="856190" y="1805150"/>
              <a:ext cx="2340000" cy="2340000"/>
            </a:xfrm>
            <a:prstGeom prst="rect">
              <a:avLst/>
            </a:prstGeom>
            <a:solidFill>
              <a:srgbClr val="994269">
                <a:alpha val="67059"/>
              </a:srgbClr>
            </a:solidFill>
            <a:ln>
              <a:solidFill>
                <a:srgbClr val="7333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latin typeface="Candara" panose="020E0502030303020204" pitchFamily="34" charset="0"/>
              </a:endParaRPr>
            </a:p>
          </p:txBody>
        </p:sp>
        <p:sp>
          <p:nvSpPr>
            <p:cNvPr id="11" name="Rectangle 10">
              <a:extLst>
                <a:ext uri="{FF2B5EF4-FFF2-40B4-BE49-F238E27FC236}">
                  <a16:creationId xmlns:a16="http://schemas.microsoft.com/office/drawing/2014/main" id="{41004788-899D-8B59-641F-143B45107675}"/>
                </a:ext>
              </a:extLst>
            </p:cNvPr>
            <p:cNvSpPr>
              <a:spLocks noChangeAspect="1"/>
            </p:cNvSpPr>
            <p:nvPr/>
          </p:nvSpPr>
          <p:spPr>
            <a:xfrm>
              <a:off x="2442991" y="2019921"/>
              <a:ext cx="537668" cy="540000"/>
            </a:xfrm>
            <a:prstGeom prst="rect">
              <a:avLst/>
            </a:prstGeom>
            <a:solidFill>
              <a:srgbClr val="B3B4B3">
                <a:alpha val="63137"/>
              </a:srgbClr>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latin typeface="Candara" panose="020E0502030303020204" pitchFamily="34" charset="0"/>
              </a:endParaRPr>
            </a:p>
          </p:txBody>
        </p:sp>
        <p:grpSp>
          <p:nvGrpSpPr>
            <p:cNvPr id="18" name="Group 17">
              <a:extLst>
                <a:ext uri="{FF2B5EF4-FFF2-40B4-BE49-F238E27FC236}">
                  <a16:creationId xmlns:a16="http://schemas.microsoft.com/office/drawing/2014/main" id="{CFCF364B-454A-9C0F-EE4B-AFCB9F6AED14}"/>
                </a:ext>
              </a:extLst>
            </p:cNvPr>
            <p:cNvGrpSpPr>
              <a:grpSpLocks noChangeAspect="1"/>
            </p:cNvGrpSpPr>
            <p:nvPr/>
          </p:nvGrpSpPr>
          <p:grpSpPr>
            <a:xfrm>
              <a:off x="3911629" y="2033908"/>
              <a:ext cx="2023286" cy="1980000"/>
              <a:chOff x="3666384" y="2062901"/>
              <a:chExt cx="1708195" cy="1671650"/>
            </a:xfrm>
          </p:grpSpPr>
          <p:sp>
            <p:nvSpPr>
              <p:cNvPr id="17" name="Rectangle 16">
                <a:extLst>
                  <a:ext uri="{FF2B5EF4-FFF2-40B4-BE49-F238E27FC236}">
                    <a16:creationId xmlns:a16="http://schemas.microsoft.com/office/drawing/2014/main" id="{9A0742AB-4361-0915-06A6-21CFDC2F7FFE}"/>
                  </a:ext>
                </a:extLst>
              </p:cNvPr>
              <p:cNvSpPr>
                <a:spLocks noChangeAspect="1"/>
              </p:cNvSpPr>
              <p:nvPr/>
            </p:nvSpPr>
            <p:spPr>
              <a:xfrm>
                <a:off x="3666384" y="2062901"/>
                <a:ext cx="1260000" cy="1260000"/>
              </a:xfrm>
              <a:prstGeom prst="rect">
                <a:avLst/>
              </a:prstGeom>
              <a:solidFill>
                <a:schemeClr val="tx2">
                  <a:alpha val="67059"/>
                </a:schemeClr>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latin typeface="Candara" panose="020E0502030303020204" pitchFamily="34" charset="0"/>
                </a:endParaRPr>
              </a:p>
            </p:txBody>
          </p:sp>
          <p:sp>
            <p:nvSpPr>
              <p:cNvPr id="16" name="Rectangle 15">
                <a:extLst>
                  <a:ext uri="{FF2B5EF4-FFF2-40B4-BE49-F238E27FC236}">
                    <a16:creationId xmlns:a16="http://schemas.microsoft.com/office/drawing/2014/main" id="{1E5200E1-78C8-7013-91DE-B297E4E53C08}"/>
                  </a:ext>
                </a:extLst>
              </p:cNvPr>
              <p:cNvSpPr>
                <a:spLocks noChangeAspect="1"/>
              </p:cNvSpPr>
              <p:nvPr/>
            </p:nvSpPr>
            <p:spPr>
              <a:xfrm>
                <a:off x="3756023" y="2145231"/>
                <a:ext cx="1260000" cy="1260000"/>
              </a:xfrm>
              <a:prstGeom prst="rect">
                <a:avLst/>
              </a:prstGeom>
              <a:solidFill>
                <a:schemeClr val="tx2">
                  <a:alpha val="67059"/>
                </a:schemeClr>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latin typeface="Candara" panose="020E0502030303020204" pitchFamily="34" charset="0"/>
                </a:endParaRPr>
              </a:p>
            </p:txBody>
          </p:sp>
          <p:sp>
            <p:nvSpPr>
              <p:cNvPr id="15" name="Rectangle 14">
                <a:extLst>
                  <a:ext uri="{FF2B5EF4-FFF2-40B4-BE49-F238E27FC236}">
                    <a16:creationId xmlns:a16="http://schemas.microsoft.com/office/drawing/2014/main" id="{0FB99B71-8306-0DC3-5066-7AB30315C7F0}"/>
                  </a:ext>
                </a:extLst>
              </p:cNvPr>
              <p:cNvSpPr>
                <a:spLocks noChangeAspect="1"/>
              </p:cNvSpPr>
              <p:nvPr/>
            </p:nvSpPr>
            <p:spPr>
              <a:xfrm>
                <a:off x="3845662" y="2227561"/>
                <a:ext cx="1260000" cy="1260000"/>
              </a:xfrm>
              <a:prstGeom prst="rect">
                <a:avLst/>
              </a:prstGeom>
              <a:solidFill>
                <a:schemeClr val="tx2">
                  <a:alpha val="67059"/>
                </a:schemeClr>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latin typeface="Candara" panose="020E0502030303020204" pitchFamily="34" charset="0"/>
                </a:endParaRPr>
              </a:p>
            </p:txBody>
          </p:sp>
          <p:sp>
            <p:nvSpPr>
              <p:cNvPr id="14" name="Rectangle 13">
                <a:extLst>
                  <a:ext uri="{FF2B5EF4-FFF2-40B4-BE49-F238E27FC236}">
                    <a16:creationId xmlns:a16="http://schemas.microsoft.com/office/drawing/2014/main" id="{EAE62766-A164-5695-F3F5-A66ADD8DD485}"/>
                  </a:ext>
                </a:extLst>
              </p:cNvPr>
              <p:cNvSpPr>
                <a:spLocks noChangeAspect="1"/>
              </p:cNvSpPr>
              <p:nvPr/>
            </p:nvSpPr>
            <p:spPr>
              <a:xfrm>
                <a:off x="3935301" y="2309891"/>
                <a:ext cx="1260000" cy="1260000"/>
              </a:xfrm>
              <a:prstGeom prst="rect">
                <a:avLst/>
              </a:prstGeom>
              <a:solidFill>
                <a:schemeClr val="tx2">
                  <a:alpha val="67059"/>
                </a:schemeClr>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latin typeface="Candara" panose="020E0502030303020204" pitchFamily="34" charset="0"/>
                </a:endParaRPr>
              </a:p>
            </p:txBody>
          </p:sp>
          <p:sp>
            <p:nvSpPr>
              <p:cNvPr id="13" name="Rectangle 12">
                <a:extLst>
                  <a:ext uri="{FF2B5EF4-FFF2-40B4-BE49-F238E27FC236}">
                    <a16:creationId xmlns:a16="http://schemas.microsoft.com/office/drawing/2014/main" id="{B0B66B15-0DE3-DDC4-BF25-145CA78DEDBD}"/>
                  </a:ext>
                </a:extLst>
              </p:cNvPr>
              <p:cNvSpPr>
                <a:spLocks noChangeAspect="1"/>
              </p:cNvSpPr>
              <p:nvPr/>
            </p:nvSpPr>
            <p:spPr>
              <a:xfrm>
                <a:off x="4024940" y="2392221"/>
                <a:ext cx="1260000" cy="1260000"/>
              </a:xfrm>
              <a:prstGeom prst="rect">
                <a:avLst/>
              </a:prstGeom>
              <a:solidFill>
                <a:schemeClr val="tx2">
                  <a:alpha val="67059"/>
                </a:schemeClr>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latin typeface="Candara" panose="020E0502030303020204" pitchFamily="34" charset="0"/>
                </a:endParaRPr>
              </a:p>
            </p:txBody>
          </p:sp>
          <p:sp>
            <p:nvSpPr>
              <p:cNvPr id="12" name="Rectangle 11">
                <a:extLst>
                  <a:ext uri="{FF2B5EF4-FFF2-40B4-BE49-F238E27FC236}">
                    <a16:creationId xmlns:a16="http://schemas.microsoft.com/office/drawing/2014/main" id="{C14B7BBB-35E9-D89C-DFF3-96AF352BCB4F}"/>
                  </a:ext>
                </a:extLst>
              </p:cNvPr>
              <p:cNvSpPr>
                <a:spLocks noChangeAspect="1"/>
              </p:cNvSpPr>
              <p:nvPr/>
            </p:nvSpPr>
            <p:spPr>
              <a:xfrm>
                <a:off x="4114579" y="2474551"/>
                <a:ext cx="1260000" cy="1260000"/>
              </a:xfrm>
              <a:prstGeom prst="rect">
                <a:avLst/>
              </a:prstGeom>
              <a:solidFill>
                <a:schemeClr val="tx2">
                  <a:alpha val="67059"/>
                </a:schemeClr>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latin typeface="Candara" panose="020E0502030303020204" pitchFamily="34" charset="0"/>
                </a:endParaRPr>
              </a:p>
            </p:txBody>
          </p:sp>
        </p:grpSp>
        <p:cxnSp>
          <p:nvCxnSpPr>
            <p:cNvPr id="21" name="Straight Connector 20">
              <a:extLst>
                <a:ext uri="{FF2B5EF4-FFF2-40B4-BE49-F238E27FC236}">
                  <a16:creationId xmlns:a16="http://schemas.microsoft.com/office/drawing/2014/main" id="{9381C573-1389-348C-3016-76268D2FE60E}"/>
                </a:ext>
              </a:extLst>
            </p:cNvPr>
            <p:cNvCxnSpPr>
              <a:cxnSpLocks/>
            </p:cNvCxnSpPr>
            <p:nvPr/>
          </p:nvCxnSpPr>
          <p:spPr>
            <a:xfrm>
              <a:off x="3032105" y="2559921"/>
              <a:ext cx="2596752" cy="215763"/>
            </a:xfrm>
            <a:prstGeom prst="line">
              <a:avLst/>
            </a:prstGeom>
            <a:ln w="19050">
              <a:solidFill>
                <a:schemeClr val="tx1"/>
              </a:solidFill>
              <a:prstDash val="sysDot"/>
              <a:roun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924EFC5-FC65-E1B5-FBD6-C9278953E31C}"/>
                </a:ext>
              </a:extLst>
            </p:cNvPr>
            <p:cNvCxnSpPr>
              <a:cxnSpLocks/>
            </p:cNvCxnSpPr>
            <p:nvPr/>
          </p:nvCxnSpPr>
          <p:spPr>
            <a:xfrm>
              <a:off x="3019680" y="2019921"/>
              <a:ext cx="2596714" cy="694955"/>
            </a:xfrm>
            <a:prstGeom prst="line">
              <a:avLst/>
            </a:prstGeom>
            <a:ln w="19050">
              <a:solidFill>
                <a:schemeClr val="tx1"/>
              </a:solidFill>
              <a:prstDash val="sysDot"/>
              <a:round/>
            </a:ln>
          </p:spPr>
          <p:style>
            <a:lnRef idx="1">
              <a:schemeClr val="accent1"/>
            </a:lnRef>
            <a:fillRef idx="0">
              <a:schemeClr val="accent1"/>
            </a:fillRef>
            <a:effectRef idx="0">
              <a:schemeClr val="accent1"/>
            </a:effectRef>
            <a:fontRef idx="minor">
              <a:schemeClr val="tx1"/>
            </a:fontRef>
          </p:style>
        </p:cxnSp>
        <p:grpSp>
          <p:nvGrpSpPr>
            <p:cNvPr id="30" name="Group 29">
              <a:extLst>
                <a:ext uri="{FF2B5EF4-FFF2-40B4-BE49-F238E27FC236}">
                  <a16:creationId xmlns:a16="http://schemas.microsoft.com/office/drawing/2014/main" id="{A73CB317-DA10-DE83-37EA-B29EEA3E64C6}"/>
                </a:ext>
              </a:extLst>
            </p:cNvPr>
            <p:cNvGrpSpPr>
              <a:grpSpLocks noChangeAspect="1"/>
            </p:cNvGrpSpPr>
            <p:nvPr/>
          </p:nvGrpSpPr>
          <p:grpSpPr>
            <a:xfrm>
              <a:off x="6621397" y="2165150"/>
              <a:ext cx="1655416" cy="1620000"/>
              <a:chOff x="3666384" y="2062901"/>
              <a:chExt cx="1708195" cy="1671650"/>
            </a:xfrm>
          </p:grpSpPr>
          <p:sp>
            <p:nvSpPr>
              <p:cNvPr id="31" name="Rectangle 30">
                <a:extLst>
                  <a:ext uri="{FF2B5EF4-FFF2-40B4-BE49-F238E27FC236}">
                    <a16:creationId xmlns:a16="http://schemas.microsoft.com/office/drawing/2014/main" id="{21CADDA6-089A-833B-D20A-AC4B330CF739}"/>
                  </a:ext>
                </a:extLst>
              </p:cNvPr>
              <p:cNvSpPr>
                <a:spLocks noChangeAspect="1"/>
              </p:cNvSpPr>
              <p:nvPr/>
            </p:nvSpPr>
            <p:spPr>
              <a:xfrm>
                <a:off x="3666384" y="2062901"/>
                <a:ext cx="1260000" cy="1260000"/>
              </a:xfrm>
              <a:prstGeom prst="rect">
                <a:avLst/>
              </a:prstGeom>
              <a:solidFill>
                <a:schemeClr val="tx2">
                  <a:alpha val="67059"/>
                </a:schemeClr>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latin typeface="Candara" panose="020E0502030303020204" pitchFamily="34" charset="0"/>
                </a:endParaRPr>
              </a:p>
            </p:txBody>
          </p:sp>
          <p:sp>
            <p:nvSpPr>
              <p:cNvPr id="32" name="Rectangle 31">
                <a:extLst>
                  <a:ext uri="{FF2B5EF4-FFF2-40B4-BE49-F238E27FC236}">
                    <a16:creationId xmlns:a16="http://schemas.microsoft.com/office/drawing/2014/main" id="{25263DE6-C68D-373B-13DB-120CE7D9B9B2}"/>
                  </a:ext>
                </a:extLst>
              </p:cNvPr>
              <p:cNvSpPr>
                <a:spLocks noChangeAspect="1"/>
              </p:cNvSpPr>
              <p:nvPr/>
            </p:nvSpPr>
            <p:spPr>
              <a:xfrm>
                <a:off x="3756023" y="2145231"/>
                <a:ext cx="1260000" cy="1260000"/>
              </a:xfrm>
              <a:prstGeom prst="rect">
                <a:avLst/>
              </a:prstGeom>
              <a:solidFill>
                <a:schemeClr val="tx2">
                  <a:alpha val="67059"/>
                </a:schemeClr>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latin typeface="Candara" panose="020E0502030303020204" pitchFamily="34" charset="0"/>
                </a:endParaRPr>
              </a:p>
            </p:txBody>
          </p:sp>
          <p:sp>
            <p:nvSpPr>
              <p:cNvPr id="33" name="Rectangle 32">
                <a:extLst>
                  <a:ext uri="{FF2B5EF4-FFF2-40B4-BE49-F238E27FC236}">
                    <a16:creationId xmlns:a16="http://schemas.microsoft.com/office/drawing/2014/main" id="{2C8B2822-25FF-0605-8321-32178924E7B4}"/>
                  </a:ext>
                </a:extLst>
              </p:cNvPr>
              <p:cNvSpPr>
                <a:spLocks noChangeAspect="1"/>
              </p:cNvSpPr>
              <p:nvPr/>
            </p:nvSpPr>
            <p:spPr>
              <a:xfrm>
                <a:off x="3845662" y="2227561"/>
                <a:ext cx="1260000" cy="1260000"/>
              </a:xfrm>
              <a:prstGeom prst="rect">
                <a:avLst/>
              </a:prstGeom>
              <a:solidFill>
                <a:schemeClr val="tx2">
                  <a:alpha val="67059"/>
                </a:schemeClr>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latin typeface="Candara" panose="020E0502030303020204" pitchFamily="34" charset="0"/>
                </a:endParaRPr>
              </a:p>
            </p:txBody>
          </p:sp>
          <p:sp>
            <p:nvSpPr>
              <p:cNvPr id="34" name="Rectangle 33">
                <a:extLst>
                  <a:ext uri="{FF2B5EF4-FFF2-40B4-BE49-F238E27FC236}">
                    <a16:creationId xmlns:a16="http://schemas.microsoft.com/office/drawing/2014/main" id="{909008B2-7C42-5674-45F0-85FF3C79AA0B}"/>
                  </a:ext>
                </a:extLst>
              </p:cNvPr>
              <p:cNvSpPr>
                <a:spLocks noChangeAspect="1"/>
              </p:cNvSpPr>
              <p:nvPr/>
            </p:nvSpPr>
            <p:spPr>
              <a:xfrm>
                <a:off x="3935301" y="2309891"/>
                <a:ext cx="1260000" cy="1260000"/>
              </a:xfrm>
              <a:prstGeom prst="rect">
                <a:avLst/>
              </a:prstGeom>
              <a:solidFill>
                <a:schemeClr val="tx2">
                  <a:alpha val="67059"/>
                </a:schemeClr>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latin typeface="Candara" panose="020E0502030303020204" pitchFamily="34" charset="0"/>
                </a:endParaRPr>
              </a:p>
            </p:txBody>
          </p:sp>
          <p:sp>
            <p:nvSpPr>
              <p:cNvPr id="35" name="Rectangle 34">
                <a:extLst>
                  <a:ext uri="{FF2B5EF4-FFF2-40B4-BE49-F238E27FC236}">
                    <a16:creationId xmlns:a16="http://schemas.microsoft.com/office/drawing/2014/main" id="{6D2E4881-1329-0DE6-5B55-6CF1F27B44F2}"/>
                  </a:ext>
                </a:extLst>
              </p:cNvPr>
              <p:cNvSpPr>
                <a:spLocks noChangeAspect="1"/>
              </p:cNvSpPr>
              <p:nvPr/>
            </p:nvSpPr>
            <p:spPr>
              <a:xfrm>
                <a:off x="4024940" y="2392221"/>
                <a:ext cx="1260000" cy="1260000"/>
              </a:xfrm>
              <a:prstGeom prst="rect">
                <a:avLst/>
              </a:prstGeom>
              <a:solidFill>
                <a:schemeClr val="tx2">
                  <a:alpha val="67059"/>
                </a:schemeClr>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latin typeface="Candara" panose="020E0502030303020204" pitchFamily="34" charset="0"/>
                </a:endParaRPr>
              </a:p>
            </p:txBody>
          </p:sp>
          <p:sp>
            <p:nvSpPr>
              <p:cNvPr id="36" name="Rectangle 35">
                <a:extLst>
                  <a:ext uri="{FF2B5EF4-FFF2-40B4-BE49-F238E27FC236}">
                    <a16:creationId xmlns:a16="http://schemas.microsoft.com/office/drawing/2014/main" id="{ED94CF3A-55C8-18D5-D9CB-2B362D8045E6}"/>
                  </a:ext>
                </a:extLst>
              </p:cNvPr>
              <p:cNvSpPr>
                <a:spLocks noChangeAspect="1"/>
              </p:cNvSpPr>
              <p:nvPr/>
            </p:nvSpPr>
            <p:spPr>
              <a:xfrm>
                <a:off x="4114579" y="2474551"/>
                <a:ext cx="1260000" cy="1260000"/>
              </a:xfrm>
              <a:prstGeom prst="rect">
                <a:avLst/>
              </a:prstGeom>
              <a:solidFill>
                <a:schemeClr val="tx2">
                  <a:alpha val="67059"/>
                </a:schemeClr>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latin typeface="Candara" panose="020E0502030303020204" pitchFamily="34" charset="0"/>
                </a:endParaRPr>
              </a:p>
            </p:txBody>
          </p:sp>
        </p:grpSp>
        <p:sp>
          <p:nvSpPr>
            <p:cNvPr id="37" name="Rectangle 36">
              <a:extLst>
                <a:ext uri="{FF2B5EF4-FFF2-40B4-BE49-F238E27FC236}">
                  <a16:creationId xmlns:a16="http://schemas.microsoft.com/office/drawing/2014/main" id="{A1E2092B-B908-9365-8B5F-840F8D9B61C7}"/>
                </a:ext>
              </a:extLst>
            </p:cNvPr>
            <p:cNvSpPr>
              <a:spLocks noChangeAspect="1"/>
            </p:cNvSpPr>
            <p:nvPr/>
          </p:nvSpPr>
          <p:spPr>
            <a:xfrm>
              <a:off x="5340446" y="3425713"/>
              <a:ext cx="394547" cy="396258"/>
            </a:xfrm>
            <a:prstGeom prst="rect">
              <a:avLst/>
            </a:prstGeom>
            <a:solidFill>
              <a:schemeClr val="accent1">
                <a:lumMod val="75000"/>
                <a:alpha val="63137"/>
              </a:schemeClr>
            </a:solidFill>
            <a:ln>
              <a:solidFill>
                <a:schemeClr val="bg2">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latin typeface="Candara" panose="020E0502030303020204" pitchFamily="34" charset="0"/>
              </a:endParaRPr>
            </a:p>
          </p:txBody>
        </p:sp>
        <p:cxnSp>
          <p:nvCxnSpPr>
            <p:cNvPr id="40" name="Straight Connector 39">
              <a:extLst>
                <a:ext uri="{FF2B5EF4-FFF2-40B4-BE49-F238E27FC236}">
                  <a16:creationId xmlns:a16="http://schemas.microsoft.com/office/drawing/2014/main" id="{3D948E2A-3234-13FD-3808-CF14743BC349}"/>
                </a:ext>
              </a:extLst>
            </p:cNvPr>
            <p:cNvCxnSpPr>
              <a:cxnSpLocks/>
            </p:cNvCxnSpPr>
            <p:nvPr/>
          </p:nvCxnSpPr>
          <p:spPr>
            <a:xfrm flipV="1">
              <a:off x="5762869" y="3621045"/>
              <a:ext cx="2340205" cy="201851"/>
            </a:xfrm>
            <a:prstGeom prst="line">
              <a:avLst/>
            </a:prstGeom>
            <a:ln w="19050">
              <a:solidFill>
                <a:schemeClr val="tx1"/>
              </a:solidFill>
              <a:prstDash val="sysDot"/>
              <a:round/>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EED18B8-3462-D983-D804-C74953A31FF5}"/>
                </a:ext>
              </a:extLst>
            </p:cNvPr>
            <p:cNvCxnSpPr>
              <a:cxnSpLocks/>
            </p:cNvCxnSpPr>
            <p:nvPr/>
          </p:nvCxnSpPr>
          <p:spPr>
            <a:xfrm>
              <a:off x="5762869" y="3430033"/>
              <a:ext cx="2340205" cy="145356"/>
            </a:xfrm>
            <a:prstGeom prst="line">
              <a:avLst/>
            </a:prstGeom>
            <a:ln w="19050">
              <a:solidFill>
                <a:schemeClr val="tx1"/>
              </a:solidFill>
              <a:prstDash val="sysDot"/>
              <a:round/>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562B3ECB-77F4-0644-CFE1-7E1AD4EA718A}"/>
                </a:ext>
              </a:extLst>
            </p:cNvPr>
            <p:cNvSpPr txBox="1"/>
            <p:nvPr/>
          </p:nvSpPr>
          <p:spPr>
            <a:xfrm>
              <a:off x="1480207" y="1458890"/>
              <a:ext cx="1091966" cy="307777"/>
            </a:xfrm>
            <a:prstGeom prst="rect">
              <a:avLst/>
            </a:prstGeom>
            <a:noFill/>
          </p:spPr>
          <p:txBody>
            <a:bodyPr wrap="none" rtlCol="0">
              <a:spAutoFit/>
            </a:bodyPr>
            <a:lstStyle/>
            <a:p>
              <a:pPr algn="ctr"/>
              <a:r>
                <a:rPr lang="en-GB" dirty="0">
                  <a:latin typeface="Candara" panose="020E0502030303020204" pitchFamily="34" charset="0"/>
                </a:rPr>
                <a:t>Input image</a:t>
              </a:r>
            </a:p>
          </p:txBody>
        </p:sp>
        <p:sp>
          <p:nvSpPr>
            <p:cNvPr id="50" name="TextBox 49">
              <a:extLst>
                <a:ext uri="{FF2B5EF4-FFF2-40B4-BE49-F238E27FC236}">
                  <a16:creationId xmlns:a16="http://schemas.microsoft.com/office/drawing/2014/main" id="{FCC39005-87AC-ADB8-D2D4-2B4D85DFA437}"/>
                </a:ext>
              </a:extLst>
            </p:cNvPr>
            <p:cNvSpPr txBox="1"/>
            <p:nvPr/>
          </p:nvSpPr>
          <p:spPr>
            <a:xfrm>
              <a:off x="4209212" y="1689251"/>
              <a:ext cx="1109599" cy="307777"/>
            </a:xfrm>
            <a:prstGeom prst="rect">
              <a:avLst/>
            </a:prstGeom>
            <a:noFill/>
          </p:spPr>
          <p:txBody>
            <a:bodyPr wrap="none" rtlCol="0">
              <a:spAutoFit/>
            </a:bodyPr>
            <a:lstStyle/>
            <a:p>
              <a:pPr algn="ctr"/>
              <a:r>
                <a:rPr lang="en-GB" dirty="0">
                  <a:latin typeface="Candara" panose="020E0502030303020204" pitchFamily="34" charset="0"/>
                </a:rPr>
                <a:t>Convolution</a:t>
              </a:r>
            </a:p>
          </p:txBody>
        </p:sp>
        <p:sp>
          <p:nvSpPr>
            <p:cNvPr id="53" name="TextBox 52">
              <a:extLst>
                <a:ext uri="{FF2B5EF4-FFF2-40B4-BE49-F238E27FC236}">
                  <a16:creationId xmlns:a16="http://schemas.microsoft.com/office/drawing/2014/main" id="{A6D8E69B-4EEC-A23D-F852-6FA24D6F1127}"/>
                </a:ext>
              </a:extLst>
            </p:cNvPr>
            <p:cNvSpPr txBox="1"/>
            <p:nvPr/>
          </p:nvSpPr>
          <p:spPr>
            <a:xfrm>
              <a:off x="6960350" y="1830742"/>
              <a:ext cx="760144" cy="307777"/>
            </a:xfrm>
            <a:prstGeom prst="rect">
              <a:avLst/>
            </a:prstGeom>
            <a:noFill/>
          </p:spPr>
          <p:txBody>
            <a:bodyPr wrap="none" rtlCol="0">
              <a:spAutoFit/>
            </a:bodyPr>
            <a:lstStyle/>
            <a:p>
              <a:pPr algn="ctr"/>
              <a:r>
                <a:rPr lang="en-GB" dirty="0">
                  <a:latin typeface="Candara" panose="020E0502030303020204" pitchFamily="34" charset="0"/>
                </a:rPr>
                <a:t>Pooling</a:t>
              </a:r>
            </a:p>
          </p:txBody>
        </p:sp>
        <p:sp>
          <p:nvSpPr>
            <p:cNvPr id="55" name="TextBox 54">
              <a:extLst>
                <a:ext uri="{FF2B5EF4-FFF2-40B4-BE49-F238E27FC236}">
                  <a16:creationId xmlns:a16="http://schemas.microsoft.com/office/drawing/2014/main" id="{1C264857-F682-E082-DF49-3A62F43DD541}"/>
                </a:ext>
              </a:extLst>
            </p:cNvPr>
            <p:cNvSpPr txBox="1"/>
            <p:nvPr/>
          </p:nvSpPr>
          <p:spPr>
            <a:xfrm>
              <a:off x="2424754" y="2047723"/>
              <a:ext cx="590226" cy="276999"/>
            </a:xfrm>
            <a:prstGeom prst="rect">
              <a:avLst/>
            </a:prstGeom>
            <a:noFill/>
          </p:spPr>
          <p:txBody>
            <a:bodyPr wrap="none" rtlCol="0">
              <a:spAutoFit/>
            </a:bodyPr>
            <a:lstStyle/>
            <a:p>
              <a:pPr algn="ctr"/>
              <a:r>
                <a:rPr lang="en-GB" sz="1200" dirty="0">
                  <a:solidFill>
                    <a:schemeClr val="bg1">
                      <a:lumMod val="25000"/>
                    </a:schemeClr>
                  </a:solidFill>
                  <a:latin typeface="Candara" panose="020E0502030303020204" pitchFamily="34" charset="0"/>
                </a:rPr>
                <a:t>kernel</a:t>
              </a: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ED0416D0-9F78-17C0-C7A1-F293A28FCEC5}"/>
                    </a:ext>
                  </a:extLst>
                </p:cNvPr>
                <p:cNvSpPr txBox="1"/>
                <p:nvPr/>
              </p:nvSpPr>
              <p:spPr>
                <a:xfrm>
                  <a:off x="1654207" y="2621207"/>
                  <a:ext cx="612668" cy="70788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pt-PT" sz="4000" b="1" i="0" smtClean="0">
                            <a:solidFill>
                              <a:srgbClr val="642C46"/>
                            </a:solidFill>
                            <a:latin typeface="Cambria Math" panose="02040503050406030204" pitchFamily="18" charset="0"/>
                          </a:rPr>
                          <m:t>𝐗</m:t>
                        </m:r>
                      </m:oMath>
                    </m:oMathPara>
                  </a14:m>
                  <a:endParaRPr lang="en-GB" sz="4000" b="1" dirty="0">
                    <a:solidFill>
                      <a:srgbClr val="642C46"/>
                    </a:solidFill>
                    <a:latin typeface="Candara" panose="020E0502030303020204" pitchFamily="34" charset="0"/>
                  </a:endParaRPr>
                </a:p>
              </p:txBody>
            </p:sp>
          </mc:Choice>
          <mc:Fallback xmlns="">
            <p:sp>
              <p:nvSpPr>
                <p:cNvPr id="56" name="TextBox 55">
                  <a:extLst>
                    <a:ext uri="{FF2B5EF4-FFF2-40B4-BE49-F238E27FC236}">
                      <a16:creationId xmlns:a16="http://schemas.microsoft.com/office/drawing/2014/main" id="{ED0416D0-9F78-17C0-C7A1-F293A28FCEC5}"/>
                    </a:ext>
                  </a:extLst>
                </p:cNvPr>
                <p:cNvSpPr txBox="1">
                  <a:spLocks noRot="1" noChangeAspect="1" noMove="1" noResize="1" noEditPoints="1" noAdjustHandles="1" noChangeArrowheads="1" noChangeShapeType="1" noTextEdit="1"/>
                </p:cNvSpPr>
                <p:nvPr/>
              </p:nvSpPr>
              <p:spPr>
                <a:xfrm>
                  <a:off x="1654207" y="2621207"/>
                  <a:ext cx="612668" cy="707886"/>
                </a:xfrm>
                <a:prstGeom prst="rect">
                  <a:avLst/>
                </a:prstGeom>
                <a:blipFill>
                  <a:blip r:embed="rId3"/>
                  <a:stretch>
                    <a:fillRect l="-4082" r="-4082"/>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BBA34D59-28D6-471E-8968-751FABFEE65A}"/>
                    </a:ext>
                  </a:extLst>
                </p:cNvPr>
                <p:cNvSpPr txBox="1"/>
                <p:nvPr/>
              </p:nvSpPr>
              <p:spPr>
                <a:xfrm>
                  <a:off x="2473751" y="2186222"/>
                  <a:ext cx="505267"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pt-PT" sz="2000" b="1" i="0" smtClean="0">
                            <a:solidFill>
                              <a:schemeClr val="bg1">
                                <a:lumMod val="25000"/>
                              </a:schemeClr>
                            </a:solidFill>
                            <a:latin typeface="Cambria Math" panose="02040503050406030204" pitchFamily="18" charset="0"/>
                          </a:rPr>
                          <m:t>𝐖</m:t>
                        </m:r>
                      </m:oMath>
                    </m:oMathPara>
                  </a14:m>
                  <a:endParaRPr lang="en-GB" sz="2000" b="1" dirty="0">
                    <a:solidFill>
                      <a:schemeClr val="bg1">
                        <a:lumMod val="25000"/>
                      </a:schemeClr>
                    </a:solidFill>
                    <a:latin typeface="Candara" panose="020E0502030303020204" pitchFamily="34" charset="0"/>
                  </a:endParaRPr>
                </a:p>
              </p:txBody>
            </p:sp>
          </mc:Choice>
          <mc:Fallback xmlns="">
            <p:sp>
              <p:nvSpPr>
                <p:cNvPr id="57" name="TextBox 56">
                  <a:extLst>
                    <a:ext uri="{FF2B5EF4-FFF2-40B4-BE49-F238E27FC236}">
                      <a16:creationId xmlns:a16="http://schemas.microsoft.com/office/drawing/2014/main" id="{BBA34D59-28D6-471E-8968-751FABFEE65A}"/>
                    </a:ext>
                  </a:extLst>
                </p:cNvPr>
                <p:cNvSpPr txBox="1">
                  <a:spLocks noRot="1" noChangeAspect="1" noMove="1" noResize="1" noEditPoints="1" noAdjustHandles="1" noChangeArrowheads="1" noChangeShapeType="1" noTextEdit="1"/>
                </p:cNvSpPr>
                <p:nvPr/>
              </p:nvSpPr>
              <p:spPr>
                <a:xfrm>
                  <a:off x="2473751" y="2186222"/>
                  <a:ext cx="505267" cy="400110"/>
                </a:xfrm>
                <a:prstGeom prst="rect">
                  <a:avLst/>
                </a:prstGeom>
                <a:blipFill>
                  <a:blip r:embed="rId4"/>
                  <a:stretch>
                    <a:fillRect/>
                  </a:stretch>
                </a:blipFill>
              </p:spPr>
              <p:txBody>
                <a:bodyPr/>
                <a:lstStyle/>
                <a:p>
                  <a:r>
                    <a:rPr lang="en-GB">
                      <a:noFill/>
                    </a:rPr>
                    <a:t> </a:t>
                  </a:r>
                </a:p>
              </p:txBody>
            </p:sp>
          </mc:Fallback>
        </mc:AlternateContent>
      </p:gr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32230B05-D394-EB27-D2FA-6B85DAEA3A85}"/>
                  </a:ext>
                </a:extLst>
              </p:cNvPr>
              <p:cNvSpPr txBox="1"/>
              <p:nvPr/>
            </p:nvSpPr>
            <p:spPr>
              <a:xfrm>
                <a:off x="4812460" y="4298899"/>
                <a:ext cx="686022"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pt-PT" b="1" i="0" smtClean="0">
                          <a:latin typeface="Cambria Math" panose="02040503050406030204" pitchFamily="18" charset="0"/>
                        </a:rPr>
                        <m:t>𝐗</m:t>
                      </m:r>
                      <m:r>
                        <a:rPr lang="pt-PT" b="1" i="0" smtClean="0">
                          <a:latin typeface="Cambria Math" panose="02040503050406030204" pitchFamily="18" charset="0"/>
                        </a:rPr>
                        <m:t>∗</m:t>
                      </m:r>
                      <m:r>
                        <a:rPr lang="pt-PT" b="1" i="0" smtClean="0">
                          <a:latin typeface="Cambria Math" panose="02040503050406030204" pitchFamily="18" charset="0"/>
                        </a:rPr>
                        <m:t>𝐖</m:t>
                      </m:r>
                    </m:oMath>
                  </m:oMathPara>
                </a14:m>
                <a:endParaRPr lang="en-GB" b="1" dirty="0">
                  <a:latin typeface="Candara" panose="020E0502030303020204" pitchFamily="34" charset="0"/>
                </a:endParaRPr>
              </a:p>
            </p:txBody>
          </p:sp>
        </mc:Choice>
        <mc:Fallback xmlns="">
          <p:sp>
            <p:nvSpPr>
              <p:cNvPr id="59" name="TextBox 58">
                <a:extLst>
                  <a:ext uri="{FF2B5EF4-FFF2-40B4-BE49-F238E27FC236}">
                    <a16:creationId xmlns:a16="http://schemas.microsoft.com/office/drawing/2014/main" id="{32230B05-D394-EB27-D2FA-6B85DAEA3A85}"/>
                  </a:ext>
                </a:extLst>
              </p:cNvPr>
              <p:cNvSpPr txBox="1">
                <a:spLocks noRot="1" noChangeAspect="1" noMove="1" noResize="1" noEditPoints="1" noAdjustHandles="1" noChangeArrowheads="1" noChangeShapeType="1" noTextEdit="1"/>
              </p:cNvSpPr>
              <p:nvPr/>
            </p:nvSpPr>
            <p:spPr>
              <a:xfrm>
                <a:off x="4812460" y="4298899"/>
                <a:ext cx="686022" cy="307777"/>
              </a:xfrm>
              <a:prstGeom prst="rect">
                <a:avLst/>
              </a:prstGeom>
              <a:blipFill>
                <a:blip r:embed="rId5"/>
                <a:stretch>
                  <a:fillRect/>
                </a:stretch>
              </a:blipFill>
            </p:spPr>
            <p:txBody>
              <a:bodyPr/>
              <a:lstStyle/>
              <a:p>
                <a:r>
                  <a:rPr lang="en-GB">
                    <a:noFill/>
                  </a:rPr>
                  <a:t> </a:t>
                </a:r>
              </a:p>
            </p:txBody>
          </p:sp>
        </mc:Fallback>
      </mc:AlternateContent>
      <p:sp>
        <p:nvSpPr>
          <p:cNvPr id="60" name="TextBox 59">
            <a:extLst>
              <a:ext uri="{FF2B5EF4-FFF2-40B4-BE49-F238E27FC236}">
                <a16:creationId xmlns:a16="http://schemas.microsoft.com/office/drawing/2014/main" id="{7C61947E-041C-2E5A-C746-C58FC1DE0E06}"/>
              </a:ext>
            </a:extLst>
          </p:cNvPr>
          <p:cNvSpPr txBox="1"/>
          <p:nvPr/>
        </p:nvSpPr>
        <p:spPr>
          <a:xfrm>
            <a:off x="7134722" y="3944597"/>
            <a:ext cx="995785" cy="276999"/>
          </a:xfrm>
          <a:prstGeom prst="rect">
            <a:avLst/>
          </a:prstGeom>
          <a:noFill/>
        </p:spPr>
        <p:txBody>
          <a:bodyPr wrap="none" rtlCol="0">
            <a:spAutoFit/>
          </a:bodyPr>
          <a:lstStyle/>
          <a:p>
            <a:r>
              <a:rPr lang="en-GB" sz="1200" dirty="0">
                <a:latin typeface="Candara" panose="020E0502030303020204" pitchFamily="34" charset="0"/>
              </a:rPr>
              <a:t>Max pooling</a:t>
            </a:r>
          </a:p>
        </p:txBody>
      </p:sp>
      <p:pic>
        <p:nvPicPr>
          <p:cNvPr id="63" name="Picture 62">
            <a:extLst>
              <a:ext uri="{FF2B5EF4-FFF2-40B4-BE49-F238E27FC236}">
                <a16:creationId xmlns:a16="http://schemas.microsoft.com/office/drawing/2014/main" id="{6B638EAA-BD8B-DE3A-CB9A-54FCA6CA514B}"/>
              </a:ext>
            </a:extLst>
          </p:cNvPr>
          <p:cNvPicPr>
            <a:picLocks noChangeAspect="1"/>
          </p:cNvPicPr>
          <p:nvPr/>
        </p:nvPicPr>
        <p:blipFill>
          <a:blip r:embed="rId6"/>
          <a:stretch>
            <a:fillRect/>
          </a:stretch>
        </p:blipFill>
        <p:spPr>
          <a:xfrm>
            <a:off x="6753259" y="4221596"/>
            <a:ext cx="1601181" cy="830801"/>
          </a:xfrm>
          <a:prstGeom prst="rect">
            <a:avLst/>
          </a:prstGeom>
        </p:spPr>
      </p:pic>
      <p:sp>
        <p:nvSpPr>
          <p:cNvPr id="323" name="Rectangle 322">
            <a:extLst>
              <a:ext uri="{FF2B5EF4-FFF2-40B4-BE49-F238E27FC236}">
                <a16:creationId xmlns:a16="http://schemas.microsoft.com/office/drawing/2014/main" id="{399232C6-8E2C-6923-7AC6-2A898C89C9A9}"/>
              </a:ext>
            </a:extLst>
          </p:cNvPr>
          <p:cNvSpPr/>
          <p:nvPr/>
        </p:nvSpPr>
        <p:spPr>
          <a:xfrm>
            <a:off x="0" y="0"/>
            <a:ext cx="286439" cy="5143500"/>
          </a:xfrm>
          <a:prstGeom prst="rect">
            <a:avLst/>
          </a:prstGeom>
          <a:solidFill>
            <a:srgbClr val="994269">
              <a:alpha val="6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4" name="TextBox 323">
            <a:extLst>
              <a:ext uri="{FF2B5EF4-FFF2-40B4-BE49-F238E27FC236}">
                <a16:creationId xmlns:a16="http://schemas.microsoft.com/office/drawing/2014/main" id="{9672DE90-596B-C152-7EB2-BD7D36620678}"/>
              </a:ext>
            </a:extLst>
          </p:cNvPr>
          <p:cNvSpPr txBox="1"/>
          <p:nvPr/>
        </p:nvSpPr>
        <p:spPr>
          <a:xfrm>
            <a:off x="4646001" y="4043716"/>
            <a:ext cx="1067920" cy="276999"/>
          </a:xfrm>
          <a:prstGeom prst="rect">
            <a:avLst/>
          </a:prstGeom>
          <a:noFill/>
        </p:spPr>
        <p:txBody>
          <a:bodyPr wrap="none" rtlCol="0">
            <a:spAutoFit/>
          </a:bodyPr>
          <a:lstStyle/>
          <a:p>
            <a:pPr algn="ctr"/>
            <a:r>
              <a:rPr lang="en-GB" sz="1200" dirty="0">
                <a:latin typeface="Candara" panose="020E0502030303020204" pitchFamily="34" charset="0"/>
              </a:rPr>
              <a:t>Feature maps</a:t>
            </a:r>
          </a:p>
        </p:txBody>
      </p:sp>
      <p:sp>
        <p:nvSpPr>
          <p:cNvPr id="2" name="TextBox 1">
            <a:extLst>
              <a:ext uri="{FF2B5EF4-FFF2-40B4-BE49-F238E27FC236}">
                <a16:creationId xmlns:a16="http://schemas.microsoft.com/office/drawing/2014/main" id="{D70B111B-7602-DE18-EEEF-5C6B5CE0A4F1}"/>
              </a:ext>
            </a:extLst>
          </p:cNvPr>
          <p:cNvSpPr txBox="1"/>
          <p:nvPr/>
        </p:nvSpPr>
        <p:spPr>
          <a:xfrm>
            <a:off x="0" y="4835723"/>
            <a:ext cx="9155222" cy="307777"/>
          </a:xfrm>
          <a:prstGeom prst="rect">
            <a:avLst/>
          </a:prstGeom>
          <a:noFill/>
        </p:spPr>
        <p:txBody>
          <a:bodyPr wrap="square" rtlCol="0">
            <a:spAutoFit/>
          </a:bodyPr>
          <a:lstStyle/>
          <a:p>
            <a:pPr algn="ctr"/>
            <a:r>
              <a:rPr lang="en-GB" b="1" dirty="0">
                <a:latin typeface="Chivo" panose="020B0503030202020804" pitchFamily="34" charset="77"/>
              </a:rPr>
              <a:t>10</a:t>
            </a:r>
          </a:p>
        </p:txBody>
      </p:sp>
      <p:grpSp>
        <p:nvGrpSpPr>
          <p:cNvPr id="3" name="Group 2">
            <a:extLst>
              <a:ext uri="{FF2B5EF4-FFF2-40B4-BE49-F238E27FC236}">
                <a16:creationId xmlns:a16="http://schemas.microsoft.com/office/drawing/2014/main" id="{57D3DBD4-3353-4F0B-46BE-3C62888CF733}"/>
              </a:ext>
            </a:extLst>
          </p:cNvPr>
          <p:cNvGrpSpPr/>
          <p:nvPr/>
        </p:nvGrpSpPr>
        <p:grpSpPr>
          <a:xfrm>
            <a:off x="4475373" y="1063549"/>
            <a:ext cx="3650362" cy="3630749"/>
            <a:chOff x="4475373" y="1063549"/>
            <a:chExt cx="3650362" cy="3630749"/>
          </a:xfrm>
        </p:grpSpPr>
        <p:grpSp>
          <p:nvGrpSpPr>
            <p:cNvPr id="4" name="Group 3">
              <a:extLst>
                <a:ext uri="{FF2B5EF4-FFF2-40B4-BE49-F238E27FC236}">
                  <a16:creationId xmlns:a16="http://schemas.microsoft.com/office/drawing/2014/main" id="{80E0AA39-51CB-40C9-7C73-D821ABD33E70}"/>
                </a:ext>
              </a:extLst>
            </p:cNvPr>
            <p:cNvGrpSpPr/>
            <p:nvPr/>
          </p:nvGrpSpPr>
          <p:grpSpPr>
            <a:xfrm>
              <a:off x="4475373" y="1063549"/>
              <a:ext cx="3650362" cy="3630749"/>
              <a:chOff x="4475373" y="1063549"/>
              <a:chExt cx="3650362" cy="3630749"/>
            </a:xfrm>
          </p:grpSpPr>
          <p:sp>
            <p:nvSpPr>
              <p:cNvPr id="6" name="TextBox 5">
                <a:extLst>
                  <a:ext uri="{FF2B5EF4-FFF2-40B4-BE49-F238E27FC236}">
                    <a16:creationId xmlns:a16="http://schemas.microsoft.com/office/drawing/2014/main" id="{5C8AEC66-B2A9-0226-839B-07A2DFBAA014}"/>
                  </a:ext>
                </a:extLst>
              </p:cNvPr>
              <p:cNvSpPr txBox="1"/>
              <p:nvPr/>
            </p:nvSpPr>
            <p:spPr>
              <a:xfrm>
                <a:off x="4475373" y="2386277"/>
                <a:ext cx="697627" cy="707886"/>
              </a:xfrm>
              <a:prstGeom prst="rect">
                <a:avLst/>
              </a:prstGeom>
              <a:noFill/>
            </p:spPr>
            <p:txBody>
              <a:bodyPr wrap="none" rtlCol="0">
                <a:spAutoFit/>
              </a:bodyPr>
              <a:lstStyle/>
              <a:p>
                <a:r>
                  <a:rPr lang="en-GB" sz="4000" dirty="0">
                    <a:latin typeface="Candara" panose="020E0502030303020204" pitchFamily="34" charset="0"/>
                  </a:rPr>
                  <a:t>…</a:t>
                </a:r>
              </a:p>
            </p:txBody>
          </p:sp>
          <p:sp>
            <p:nvSpPr>
              <p:cNvPr id="7" name="Rectangle 6">
                <a:extLst>
                  <a:ext uri="{FF2B5EF4-FFF2-40B4-BE49-F238E27FC236}">
                    <a16:creationId xmlns:a16="http://schemas.microsoft.com/office/drawing/2014/main" id="{4636258C-1C24-D9D5-893F-A1381AA282AF}"/>
                  </a:ext>
                </a:extLst>
              </p:cNvPr>
              <p:cNvSpPr>
                <a:spLocks noChangeAspect="1"/>
              </p:cNvSpPr>
              <p:nvPr/>
            </p:nvSpPr>
            <p:spPr>
              <a:xfrm>
                <a:off x="5404745" y="1533113"/>
                <a:ext cx="288000" cy="288000"/>
              </a:xfrm>
              <a:prstGeom prst="rect">
                <a:avLst/>
              </a:prstGeom>
              <a:solidFill>
                <a:schemeClr val="tx2">
                  <a:alpha val="67059"/>
                </a:schemeClr>
              </a:solidFill>
              <a:ln w="1905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latin typeface="Candara" panose="020E0502030303020204" pitchFamily="34" charset="0"/>
                </a:endParaRPr>
              </a:p>
            </p:txBody>
          </p:sp>
          <p:sp>
            <p:nvSpPr>
              <p:cNvPr id="8" name="Rectangle 7">
                <a:extLst>
                  <a:ext uri="{FF2B5EF4-FFF2-40B4-BE49-F238E27FC236}">
                    <a16:creationId xmlns:a16="http://schemas.microsoft.com/office/drawing/2014/main" id="{2540C705-BDF9-8DC3-AC52-1E03E769F5B2}"/>
                  </a:ext>
                </a:extLst>
              </p:cNvPr>
              <p:cNvSpPr>
                <a:spLocks noChangeAspect="1"/>
              </p:cNvSpPr>
              <p:nvPr/>
            </p:nvSpPr>
            <p:spPr>
              <a:xfrm>
                <a:off x="5404745" y="2669305"/>
                <a:ext cx="288000" cy="288000"/>
              </a:xfrm>
              <a:prstGeom prst="rect">
                <a:avLst/>
              </a:prstGeom>
              <a:solidFill>
                <a:schemeClr val="tx2">
                  <a:alpha val="67059"/>
                </a:schemeClr>
              </a:solidFill>
              <a:ln w="1905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latin typeface="Candara" panose="020E0502030303020204" pitchFamily="34" charset="0"/>
                </a:endParaRPr>
              </a:p>
            </p:txBody>
          </p:sp>
          <p:sp>
            <p:nvSpPr>
              <p:cNvPr id="9" name="Rectangle 8">
                <a:extLst>
                  <a:ext uri="{FF2B5EF4-FFF2-40B4-BE49-F238E27FC236}">
                    <a16:creationId xmlns:a16="http://schemas.microsoft.com/office/drawing/2014/main" id="{E4F05C6F-BA46-C231-2F12-DF026F677301}"/>
                  </a:ext>
                </a:extLst>
              </p:cNvPr>
              <p:cNvSpPr>
                <a:spLocks noChangeAspect="1"/>
              </p:cNvSpPr>
              <p:nvPr/>
            </p:nvSpPr>
            <p:spPr>
              <a:xfrm>
                <a:off x="5404745" y="2101209"/>
                <a:ext cx="288000" cy="288000"/>
              </a:xfrm>
              <a:prstGeom prst="rect">
                <a:avLst/>
              </a:prstGeom>
              <a:solidFill>
                <a:schemeClr val="tx2">
                  <a:alpha val="67059"/>
                </a:schemeClr>
              </a:solidFill>
              <a:ln w="1905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latin typeface="Candara" panose="020E0502030303020204" pitchFamily="34" charset="0"/>
                </a:endParaRPr>
              </a:p>
            </p:txBody>
          </p:sp>
          <p:sp>
            <p:nvSpPr>
              <p:cNvPr id="19" name="Rectangle 18">
                <a:extLst>
                  <a:ext uri="{FF2B5EF4-FFF2-40B4-BE49-F238E27FC236}">
                    <a16:creationId xmlns:a16="http://schemas.microsoft.com/office/drawing/2014/main" id="{246056E7-B9BB-66DD-0226-8A6AAD64FEE1}"/>
                  </a:ext>
                </a:extLst>
              </p:cNvPr>
              <p:cNvSpPr>
                <a:spLocks noChangeAspect="1"/>
              </p:cNvSpPr>
              <p:nvPr/>
            </p:nvSpPr>
            <p:spPr>
              <a:xfrm>
                <a:off x="5406554" y="3247016"/>
                <a:ext cx="288000" cy="288000"/>
              </a:xfrm>
              <a:prstGeom prst="rect">
                <a:avLst/>
              </a:prstGeom>
              <a:solidFill>
                <a:schemeClr val="tx2">
                  <a:alpha val="67059"/>
                </a:schemeClr>
              </a:solidFill>
              <a:ln w="1905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latin typeface="Candara" panose="020E0502030303020204" pitchFamily="34" charset="0"/>
                </a:endParaRPr>
              </a:p>
            </p:txBody>
          </p:sp>
          <p:sp>
            <p:nvSpPr>
              <p:cNvPr id="20" name="Rectangle 19">
                <a:extLst>
                  <a:ext uri="{FF2B5EF4-FFF2-40B4-BE49-F238E27FC236}">
                    <a16:creationId xmlns:a16="http://schemas.microsoft.com/office/drawing/2014/main" id="{137BA1EA-2A23-CE41-151B-2B6128B6CE93}"/>
                  </a:ext>
                </a:extLst>
              </p:cNvPr>
              <p:cNvSpPr>
                <a:spLocks noChangeAspect="1"/>
              </p:cNvSpPr>
              <p:nvPr/>
            </p:nvSpPr>
            <p:spPr>
              <a:xfrm>
                <a:off x="5406554" y="3815112"/>
                <a:ext cx="288000" cy="288000"/>
              </a:xfrm>
              <a:prstGeom prst="rect">
                <a:avLst/>
              </a:prstGeom>
              <a:solidFill>
                <a:schemeClr val="tx2">
                  <a:alpha val="67059"/>
                </a:schemeClr>
              </a:solidFill>
              <a:ln w="1905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latin typeface="Candara" panose="020E0502030303020204" pitchFamily="34" charset="0"/>
                </a:endParaRPr>
              </a:p>
            </p:txBody>
          </p:sp>
          <p:sp>
            <p:nvSpPr>
              <p:cNvPr id="22" name="Oval 21">
                <a:extLst>
                  <a:ext uri="{FF2B5EF4-FFF2-40B4-BE49-F238E27FC236}">
                    <a16:creationId xmlns:a16="http://schemas.microsoft.com/office/drawing/2014/main" id="{A44D9E65-5630-D726-5BCD-4965F4745CF0}"/>
                  </a:ext>
                </a:extLst>
              </p:cNvPr>
              <p:cNvSpPr>
                <a:spLocks noChangeAspect="1"/>
              </p:cNvSpPr>
              <p:nvPr/>
            </p:nvSpPr>
            <p:spPr>
              <a:xfrm flipH="1">
                <a:off x="7648218" y="1838448"/>
                <a:ext cx="360000" cy="360000"/>
              </a:xfrm>
              <a:prstGeom prst="ellipse">
                <a:avLst/>
              </a:prstGeom>
              <a:solidFill>
                <a:srgbClr val="994269">
                  <a:alpha val="67843"/>
                </a:srgbClr>
              </a:solidFill>
              <a:ln w="19050">
                <a:solidFill>
                  <a:srgbClr val="7333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latin typeface="Candara" panose="020E0502030303020204" pitchFamily="34" charset="0"/>
                </a:endParaRPr>
              </a:p>
            </p:txBody>
          </p:sp>
          <p:sp>
            <p:nvSpPr>
              <p:cNvPr id="23" name="Oval 22">
                <a:extLst>
                  <a:ext uri="{FF2B5EF4-FFF2-40B4-BE49-F238E27FC236}">
                    <a16:creationId xmlns:a16="http://schemas.microsoft.com/office/drawing/2014/main" id="{9E8C7E88-1CF6-9632-DA02-0582B182FF84}"/>
                  </a:ext>
                </a:extLst>
              </p:cNvPr>
              <p:cNvSpPr>
                <a:spLocks noChangeAspect="1"/>
              </p:cNvSpPr>
              <p:nvPr/>
            </p:nvSpPr>
            <p:spPr>
              <a:xfrm flipH="1">
                <a:off x="7648218" y="2391750"/>
                <a:ext cx="360000" cy="360000"/>
              </a:xfrm>
              <a:prstGeom prst="ellipse">
                <a:avLst/>
              </a:prstGeom>
              <a:solidFill>
                <a:srgbClr val="994269">
                  <a:alpha val="67843"/>
                </a:srgbClr>
              </a:solidFill>
              <a:ln w="19050">
                <a:solidFill>
                  <a:srgbClr val="7333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latin typeface="Candara" panose="020E0502030303020204" pitchFamily="34" charset="0"/>
                </a:endParaRPr>
              </a:p>
            </p:txBody>
          </p:sp>
          <p:sp>
            <p:nvSpPr>
              <p:cNvPr id="24" name="Oval 23">
                <a:extLst>
                  <a:ext uri="{FF2B5EF4-FFF2-40B4-BE49-F238E27FC236}">
                    <a16:creationId xmlns:a16="http://schemas.microsoft.com/office/drawing/2014/main" id="{C63EA862-E1B7-2C2B-22EF-BDA41C10295E}"/>
                  </a:ext>
                </a:extLst>
              </p:cNvPr>
              <p:cNvSpPr>
                <a:spLocks noChangeAspect="1"/>
              </p:cNvSpPr>
              <p:nvPr/>
            </p:nvSpPr>
            <p:spPr>
              <a:xfrm flipH="1">
                <a:off x="7649258" y="3684019"/>
                <a:ext cx="360000" cy="360000"/>
              </a:xfrm>
              <a:prstGeom prst="ellipse">
                <a:avLst/>
              </a:prstGeom>
              <a:solidFill>
                <a:srgbClr val="994269">
                  <a:alpha val="67843"/>
                </a:srgbClr>
              </a:solidFill>
              <a:ln w="19050">
                <a:solidFill>
                  <a:srgbClr val="7333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latin typeface="Candara" panose="020E0502030303020204" pitchFamily="34" charset="0"/>
                </a:endParaRPr>
              </a:p>
            </p:txBody>
          </p:sp>
          <p:sp>
            <p:nvSpPr>
              <p:cNvPr id="25" name="Oval 24">
                <a:extLst>
                  <a:ext uri="{FF2B5EF4-FFF2-40B4-BE49-F238E27FC236}">
                    <a16:creationId xmlns:a16="http://schemas.microsoft.com/office/drawing/2014/main" id="{E61733AB-335C-EDE6-41AA-037B8C2C2EF9}"/>
                  </a:ext>
                </a:extLst>
              </p:cNvPr>
              <p:cNvSpPr>
                <a:spLocks noChangeAspect="1"/>
              </p:cNvSpPr>
              <p:nvPr/>
            </p:nvSpPr>
            <p:spPr>
              <a:xfrm flipH="1">
                <a:off x="6487830" y="1513790"/>
                <a:ext cx="360000" cy="360000"/>
              </a:xfrm>
              <a:prstGeom prst="ellipse">
                <a:avLst/>
              </a:prstGeom>
              <a:solidFill>
                <a:schemeClr val="tx2">
                  <a:alpha val="67843"/>
                </a:schemeClr>
              </a:solidFill>
              <a:ln w="1905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latin typeface="Candara" panose="020E0502030303020204" pitchFamily="34" charset="0"/>
                </a:endParaRPr>
              </a:p>
            </p:txBody>
          </p:sp>
          <p:sp>
            <p:nvSpPr>
              <p:cNvPr id="26" name="Oval 25">
                <a:extLst>
                  <a:ext uri="{FF2B5EF4-FFF2-40B4-BE49-F238E27FC236}">
                    <a16:creationId xmlns:a16="http://schemas.microsoft.com/office/drawing/2014/main" id="{1B1383BB-C745-C1CF-E2C3-3418D1C798C5}"/>
                  </a:ext>
                </a:extLst>
              </p:cNvPr>
              <p:cNvSpPr>
                <a:spLocks noChangeAspect="1"/>
              </p:cNvSpPr>
              <p:nvPr/>
            </p:nvSpPr>
            <p:spPr>
              <a:xfrm flipH="1">
                <a:off x="6487830" y="2096849"/>
                <a:ext cx="360000" cy="360000"/>
              </a:xfrm>
              <a:prstGeom prst="ellipse">
                <a:avLst/>
              </a:prstGeom>
              <a:solidFill>
                <a:schemeClr val="tx2">
                  <a:alpha val="67843"/>
                </a:schemeClr>
              </a:solidFill>
              <a:ln w="1905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latin typeface="Candara" panose="020E0502030303020204" pitchFamily="34" charset="0"/>
                </a:endParaRPr>
              </a:p>
            </p:txBody>
          </p:sp>
          <p:sp>
            <p:nvSpPr>
              <p:cNvPr id="28" name="Oval 27">
                <a:extLst>
                  <a:ext uri="{FF2B5EF4-FFF2-40B4-BE49-F238E27FC236}">
                    <a16:creationId xmlns:a16="http://schemas.microsoft.com/office/drawing/2014/main" id="{8A15A530-84E2-B0B8-F378-C414CC855EF3}"/>
                  </a:ext>
                </a:extLst>
              </p:cNvPr>
              <p:cNvSpPr>
                <a:spLocks noChangeAspect="1"/>
              </p:cNvSpPr>
              <p:nvPr/>
            </p:nvSpPr>
            <p:spPr>
              <a:xfrm flipH="1">
                <a:off x="6487830" y="2679908"/>
                <a:ext cx="360000" cy="360000"/>
              </a:xfrm>
              <a:prstGeom prst="ellipse">
                <a:avLst/>
              </a:prstGeom>
              <a:solidFill>
                <a:schemeClr val="tx2">
                  <a:alpha val="67843"/>
                </a:schemeClr>
              </a:solidFill>
              <a:ln w="1905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latin typeface="Candara" panose="020E0502030303020204" pitchFamily="34" charset="0"/>
                </a:endParaRPr>
              </a:p>
            </p:txBody>
          </p:sp>
          <p:sp>
            <p:nvSpPr>
              <p:cNvPr id="29" name="Oval 28">
                <a:extLst>
                  <a:ext uri="{FF2B5EF4-FFF2-40B4-BE49-F238E27FC236}">
                    <a16:creationId xmlns:a16="http://schemas.microsoft.com/office/drawing/2014/main" id="{CA83B007-2640-8010-2118-61EC5890A07A}"/>
                  </a:ext>
                </a:extLst>
              </p:cNvPr>
              <p:cNvSpPr>
                <a:spLocks noChangeAspect="1"/>
              </p:cNvSpPr>
              <p:nvPr/>
            </p:nvSpPr>
            <p:spPr>
              <a:xfrm flipH="1">
                <a:off x="6487830" y="3262967"/>
                <a:ext cx="360000" cy="360000"/>
              </a:xfrm>
              <a:prstGeom prst="ellipse">
                <a:avLst/>
              </a:prstGeom>
              <a:solidFill>
                <a:schemeClr val="tx2">
                  <a:alpha val="67843"/>
                </a:schemeClr>
              </a:solidFill>
              <a:ln w="1905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latin typeface="Candara" panose="020E0502030303020204" pitchFamily="34" charset="0"/>
                </a:endParaRPr>
              </a:p>
            </p:txBody>
          </p:sp>
          <p:sp>
            <p:nvSpPr>
              <p:cNvPr id="38" name="Oval 37">
                <a:extLst>
                  <a:ext uri="{FF2B5EF4-FFF2-40B4-BE49-F238E27FC236}">
                    <a16:creationId xmlns:a16="http://schemas.microsoft.com/office/drawing/2014/main" id="{976E722B-0D4C-4A89-626E-F9BE9B5E40DB}"/>
                  </a:ext>
                </a:extLst>
              </p:cNvPr>
              <p:cNvSpPr>
                <a:spLocks noChangeAspect="1"/>
              </p:cNvSpPr>
              <p:nvPr/>
            </p:nvSpPr>
            <p:spPr>
              <a:xfrm flipH="1">
                <a:off x="6487830" y="4334298"/>
                <a:ext cx="360000" cy="360000"/>
              </a:xfrm>
              <a:prstGeom prst="ellipse">
                <a:avLst/>
              </a:prstGeom>
              <a:solidFill>
                <a:schemeClr val="tx2">
                  <a:alpha val="67843"/>
                </a:schemeClr>
              </a:solidFill>
              <a:ln w="1905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latin typeface="Candara" panose="020E0502030303020204" pitchFamily="34" charset="0"/>
                </a:endParaRPr>
              </a:p>
            </p:txBody>
          </p:sp>
          <p:cxnSp>
            <p:nvCxnSpPr>
              <p:cNvPr id="39" name="Straight Connector 38">
                <a:extLst>
                  <a:ext uri="{FF2B5EF4-FFF2-40B4-BE49-F238E27FC236}">
                    <a16:creationId xmlns:a16="http://schemas.microsoft.com/office/drawing/2014/main" id="{5E23D644-E9BD-097F-F434-7AEF8A6DFCDF}"/>
                  </a:ext>
                </a:extLst>
              </p:cNvPr>
              <p:cNvCxnSpPr>
                <a:cxnSpLocks/>
                <a:stCxn id="22" idx="6"/>
                <a:endCxn id="25" idx="2"/>
              </p:cNvCxnSpPr>
              <p:nvPr/>
            </p:nvCxnSpPr>
            <p:spPr>
              <a:xfrm flipH="1" flipV="1">
                <a:off x="6847830" y="1693790"/>
                <a:ext cx="800388" cy="324658"/>
              </a:xfrm>
              <a:prstGeom prst="line">
                <a:avLst/>
              </a:prstGeom>
              <a:ln w="12700"/>
            </p:spPr>
            <p:style>
              <a:lnRef idx="1">
                <a:schemeClr val="dk1"/>
              </a:lnRef>
              <a:fillRef idx="0">
                <a:schemeClr val="dk1"/>
              </a:fillRef>
              <a:effectRef idx="0">
                <a:schemeClr val="dk1"/>
              </a:effectRef>
              <a:fontRef idx="minor">
                <a:schemeClr val="tx1"/>
              </a:fontRef>
            </p:style>
          </p:cxnSp>
          <p:cxnSp>
            <p:nvCxnSpPr>
              <p:cNvPr id="41" name="Straight Connector 40">
                <a:extLst>
                  <a:ext uri="{FF2B5EF4-FFF2-40B4-BE49-F238E27FC236}">
                    <a16:creationId xmlns:a16="http://schemas.microsoft.com/office/drawing/2014/main" id="{4D394793-BB25-7B91-CDEC-2319F0FA5D03}"/>
                  </a:ext>
                </a:extLst>
              </p:cNvPr>
              <p:cNvCxnSpPr>
                <a:cxnSpLocks/>
                <a:stCxn id="22" idx="6"/>
                <a:endCxn id="26" idx="2"/>
              </p:cNvCxnSpPr>
              <p:nvPr/>
            </p:nvCxnSpPr>
            <p:spPr>
              <a:xfrm flipH="1">
                <a:off x="6847830" y="2018448"/>
                <a:ext cx="800388" cy="258401"/>
              </a:xfrm>
              <a:prstGeom prst="line">
                <a:avLst/>
              </a:prstGeom>
              <a:ln w="12700"/>
            </p:spPr>
            <p:style>
              <a:lnRef idx="1">
                <a:schemeClr val="dk1"/>
              </a:lnRef>
              <a:fillRef idx="0">
                <a:schemeClr val="dk1"/>
              </a:fillRef>
              <a:effectRef idx="0">
                <a:schemeClr val="dk1"/>
              </a:effectRef>
              <a:fontRef idx="minor">
                <a:schemeClr val="tx1"/>
              </a:fontRef>
            </p:style>
          </p:cxnSp>
          <p:cxnSp>
            <p:nvCxnSpPr>
              <p:cNvPr id="43" name="Straight Connector 42">
                <a:extLst>
                  <a:ext uri="{FF2B5EF4-FFF2-40B4-BE49-F238E27FC236}">
                    <a16:creationId xmlns:a16="http://schemas.microsoft.com/office/drawing/2014/main" id="{E269CD02-52D8-B1EF-74A6-D7CED0E9F6A1}"/>
                  </a:ext>
                </a:extLst>
              </p:cNvPr>
              <p:cNvCxnSpPr>
                <a:cxnSpLocks/>
                <a:stCxn id="22" idx="6"/>
                <a:endCxn id="28" idx="2"/>
              </p:cNvCxnSpPr>
              <p:nvPr/>
            </p:nvCxnSpPr>
            <p:spPr>
              <a:xfrm flipH="1">
                <a:off x="6847830" y="2018448"/>
                <a:ext cx="800388" cy="841460"/>
              </a:xfrm>
              <a:prstGeom prst="line">
                <a:avLst/>
              </a:prstGeom>
              <a:ln w="12700"/>
            </p:spPr>
            <p:style>
              <a:lnRef idx="1">
                <a:schemeClr val="dk1"/>
              </a:lnRef>
              <a:fillRef idx="0">
                <a:schemeClr val="dk1"/>
              </a:fillRef>
              <a:effectRef idx="0">
                <a:schemeClr val="dk1"/>
              </a:effectRef>
              <a:fontRef idx="minor">
                <a:schemeClr val="tx1"/>
              </a:fontRef>
            </p:style>
          </p:cxnSp>
          <p:cxnSp>
            <p:nvCxnSpPr>
              <p:cNvPr id="44" name="Straight Connector 43">
                <a:extLst>
                  <a:ext uri="{FF2B5EF4-FFF2-40B4-BE49-F238E27FC236}">
                    <a16:creationId xmlns:a16="http://schemas.microsoft.com/office/drawing/2014/main" id="{E652A598-E41E-877E-88EE-70EECC971775}"/>
                  </a:ext>
                </a:extLst>
              </p:cNvPr>
              <p:cNvCxnSpPr>
                <a:cxnSpLocks/>
                <a:stCxn id="22" idx="6"/>
                <a:endCxn id="29" idx="2"/>
              </p:cNvCxnSpPr>
              <p:nvPr/>
            </p:nvCxnSpPr>
            <p:spPr>
              <a:xfrm flipH="1">
                <a:off x="6847830" y="2018448"/>
                <a:ext cx="800388" cy="1424519"/>
              </a:xfrm>
              <a:prstGeom prst="line">
                <a:avLst/>
              </a:prstGeom>
              <a:ln w="12700"/>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id="{3F8D5BE2-07A8-0E3F-021F-E54756AE1B7E}"/>
                  </a:ext>
                </a:extLst>
              </p:cNvPr>
              <p:cNvCxnSpPr>
                <a:cxnSpLocks/>
                <a:stCxn id="22" idx="6"/>
                <a:endCxn id="38" idx="2"/>
              </p:cNvCxnSpPr>
              <p:nvPr/>
            </p:nvCxnSpPr>
            <p:spPr>
              <a:xfrm flipH="1">
                <a:off x="6847830" y="2018448"/>
                <a:ext cx="800388" cy="2495850"/>
              </a:xfrm>
              <a:prstGeom prst="line">
                <a:avLst/>
              </a:prstGeom>
              <a:ln w="12700"/>
            </p:spPr>
            <p:style>
              <a:lnRef idx="1">
                <a:schemeClr val="dk1"/>
              </a:lnRef>
              <a:fillRef idx="0">
                <a:schemeClr val="dk1"/>
              </a:fillRef>
              <a:effectRef idx="0">
                <a:schemeClr val="dk1"/>
              </a:effectRef>
              <a:fontRef idx="minor">
                <a:schemeClr val="tx1"/>
              </a:fontRef>
            </p:style>
          </p:cxnSp>
          <p:cxnSp>
            <p:nvCxnSpPr>
              <p:cNvPr id="46" name="Straight Connector 45">
                <a:extLst>
                  <a:ext uri="{FF2B5EF4-FFF2-40B4-BE49-F238E27FC236}">
                    <a16:creationId xmlns:a16="http://schemas.microsoft.com/office/drawing/2014/main" id="{1CB5F04F-FA07-9ABC-0FF5-B188D28F1527}"/>
                  </a:ext>
                </a:extLst>
              </p:cNvPr>
              <p:cNvCxnSpPr>
                <a:cxnSpLocks/>
                <a:stCxn id="23" idx="6"/>
                <a:endCxn id="26" idx="2"/>
              </p:cNvCxnSpPr>
              <p:nvPr/>
            </p:nvCxnSpPr>
            <p:spPr>
              <a:xfrm flipH="1" flipV="1">
                <a:off x="6847830" y="2276849"/>
                <a:ext cx="800388" cy="294901"/>
              </a:xfrm>
              <a:prstGeom prst="line">
                <a:avLst/>
              </a:prstGeom>
              <a:ln w="12700"/>
            </p:spPr>
            <p:style>
              <a:lnRef idx="1">
                <a:schemeClr val="dk1"/>
              </a:lnRef>
              <a:fillRef idx="0">
                <a:schemeClr val="dk1"/>
              </a:fillRef>
              <a:effectRef idx="0">
                <a:schemeClr val="dk1"/>
              </a:effectRef>
              <a:fontRef idx="minor">
                <a:schemeClr val="tx1"/>
              </a:fontRef>
            </p:style>
          </p:cxnSp>
          <p:cxnSp>
            <p:nvCxnSpPr>
              <p:cNvPr id="47" name="Straight Connector 46">
                <a:extLst>
                  <a:ext uri="{FF2B5EF4-FFF2-40B4-BE49-F238E27FC236}">
                    <a16:creationId xmlns:a16="http://schemas.microsoft.com/office/drawing/2014/main" id="{4C675D49-74AF-0A72-E71B-EB29C10955A8}"/>
                  </a:ext>
                </a:extLst>
              </p:cNvPr>
              <p:cNvCxnSpPr>
                <a:cxnSpLocks/>
                <a:stCxn id="23" idx="6"/>
                <a:endCxn id="25" idx="2"/>
              </p:cNvCxnSpPr>
              <p:nvPr/>
            </p:nvCxnSpPr>
            <p:spPr>
              <a:xfrm flipH="1" flipV="1">
                <a:off x="6847830" y="1693790"/>
                <a:ext cx="800388" cy="877960"/>
              </a:xfrm>
              <a:prstGeom prst="line">
                <a:avLst/>
              </a:prstGeom>
              <a:ln w="12700"/>
            </p:spPr>
            <p:style>
              <a:lnRef idx="1">
                <a:schemeClr val="dk1"/>
              </a:lnRef>
              <a:fillRef idx="0">
                <a:schemeClr val="dk1"/>
              </a:fillRef>
              <a:effectRef idx="0">
                <a:schemeClr val="dk1"/>
              </a:effectRef>
              <a:fontRef idx="minor">
                <a:schemeClr val="tx1"/>
              </a:fontRef>
            </p:style>
          </p:cxnSp>
          <p:cxnSp>
            <p:nvCxnSpPr>
              <p:cNvPr id="48" name="Straight Connector 47">
                <a:extLst>
                  <a:ext uri="{FF2B5EF4-FFF2-40B4-BE49-F238E27FC236}">
                    <a16:creationId xmlns:a16="http://schemas.microsoft.com/office/drawing/2014/main" id="{637CB5FF-CA7E-9D83-B121-DC90A4378C77}"/>
                  </a:ext>
                </a:extLst>
              </p:cNvPr>
              <p:cNvCxnSpPr>
                <a:cxnSpLocks/>
                <a:stCxn id="23" idx="6"/>
                <a:endCxn id="28" idx="2"/>
              </p:cNvCxnSpPr>
              <p:nvPr/>
            </p:nvCxnSpPr>
            <p:spPr>
              <a:xfrm flipH="1">
                <a:off x="6847830" y="2571750"/>
                <a:ext cx="800388" cy="288158"/>
              </a:xfrm>
              <a:prstGeom prst="line">
                <a:avLst/>
              </a:prstGeom>
              <a:ln w="12700"/>
            </p:spPr>
            <p:style>
              <a:lnRef idx="1">
                <a:schemeClr val="dk1"/>
              </a:lnRef>
              <a:fillRef idx="0">
                <a:schemeClr val="dk1"/>
              </a:fillRef>
              <a:effectRef idx="0">
                <a:schemeClr val="dk1"/>
              </a:effectRef>
              <a:fontRef idx="minor">
                <a:schemeClr val="tx1"/>
              </a:fontRef>
            </p:style>
          </p:cxnSp>
          <p:cxnSp>
            <p:nvCxnSpPr>
              <p:cNvPr id="51" name="Straight Connector 50">
                <a:extLst>
                  <a:ext uri="{FF2B5EF4-FFF2-40B4-BE49-F238E27FC236}">
                    <a16:creationId xmlns:a16="http://schemas.microsoft.com/office/drawing/2014/main" id="{DC48F988-5A86-2B4E-9A6D-EDE387E1EF51}"/>
                  </a:ext>
                </a:extLst>
              </p:cNvPr>
              <p:cNvCxnSpPr>
                <a:cxnSpLocks/>
                <a:stCxn id="23" idx="6"/>
                <a:endCxn id="29" idx="2"/>
              </p:cNvCxnSpPr>
              <p:nvPr/>
            </p:nvCxnSpPr>
            <p:spPr>
              <a:xfrm flipH="1">
                <a:off x="6847830" y="2571750"/>
                <a:ext cx="800388" cy="871217"/>
              </a:xfrm>
              <a:prstGeom prst="line">
                <a:avLst/>
              </a:prstGeom>
              <a:ln w="12700"/>
            </p:spPr>
            <p:style>
              <a:lnRef idx="1">
                <a:schemeClr val="dk1"/>
              </a:lnRef>
              <a:fillRef idx="0">
                <a:schemeClr val="dk1"/>
              </a:fillRef>
              <a:effectRef idx="0">
                <a:schemeClr val="dk1"/>
              </a:effectRef>
              <a:fontRef idx="minor">
                <a:schemeClr val="tx1"/>
              </a:fontRef>
            </p:style>
          </p:cxnSp>
          <p:cxnSp>
            <p:nvCxnSpPr>
              <p:cNvPr id="52" name="Straight Connector 51">
                <a:extLst>
                  <a:ext uri="{FF2B5EF4-FFF2-40B4-BE49-F238E27FC236}">
                    <a16:creationId xmlns:a16="http://schemas.microsoft.com/office/drawing/2014/main" id="{3DEBDB3F-4DB1-B3B6-4588-F9065708E475}"/>
                  </a:ext>
                </a:extLst>
              </p:cNvPr>
              <p:cNvCxnSpPr>
                <a:cxnSpLocks/>
                <a:stCxn id="23" idx="6"/>
                <a:endCxn id="38" idx="2"/>
              </p:cNvCxnSpPr>
              <p:nvPr/>
            </p:nvCxnSpPr>
            <p:spPr>
              <a:xfrm flipH="1">
                <a:off x="6847830" y="2571750"/>
                <a:ext cx="800388" cy="1942548"/>
              </a:xfrm>
              <a:prstGeom prst="line">
                <a:avLst/>
              </a:prstGeom>
              <a:ln w="12700"/>
            </p:spPr>
            <p:style>
              <a:lnRef idx="1">
                <a:schemeClr val="dk1"/>
              </a:lnRef>
              <a:fillRef idx="0">
                <a:schemeClr val="dk1"/>
              </a:fillRef>
              <a:effectRef idx="0">
                <a:schemeClr val="dk1"/>
              </a:effectRef>
              <a:fontRef idx="minor">
                <a:schemeClr val="tx1"/>
              </a:fontRef>
            </p:style>
          </p:cxnSp>
          <p:cxnSp>
            <p:nvCxnSpPr>
              <p:cNvPr id="54" name="Straight Connector 53">
                <a:extLst>
                  <a:ext uri="{FF2B5EF4-FFF2-40B4-BE49-F238E27FC236}">
                    <a16:creationId xmlns:a16="http://schemas.microsoft.com/office/drawing/2014/main" id="{B3D91B9E-D197-9AF2-ECB7-D5A5841CE865}"/>
                  </a:ext>
                </a:extLst>
              </p:cNvPr>
              <p:cNvCxnSpPr>
                <a:cxnSpLocks/>
                <a:stCxn id="24" idx="6"/>
                <a:endCxn id="38" idx="2"/>
              </p:cNvCxnSpPr>
              <p:nvPr/>
            </p:nvCxnSpPr>
            <p:spPr>
              <a:xfrm flipH="1">
                <a:off x="6847830" y="3864019"/>
                <a:ext cx="801428" cy="650279"/>
              </a:xfrm>
              <a:prstGeom prst="line">
                <a:avLst/>
              </a:prstGeom>
              <a:ln w="12700"/>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603AB112-8664-62FD-073F-0901AE7CC7B9}"/>
                  </a:ext>
                </a:extLst>
              </p:cNvPr>
              <p:cNvCxnSpPr>
                <a:cxnSpLocks/>
                <a:stCxn id="24" idx="6"/>
                <a:endCxn id="29" idx="2"/>
              </p:cNvCxnSpPr>
              <p:nvPr/>
            </p:nvCxnSpPr>
            <p:spPr>
              <a:xfrm flipH="1" flipV="1">
                <a:off x="6847830" y="3442967"/>
                <a:ext cx="801428" cy="421052"/>
              </a:xfrm>
              <a:prstGeom prst="line">
                <a:avLst/>
              </a:prstGeom>
              <a:ln w="12700"/>
            </p:spPr>
            <p:style>
              <a:lnRef idx="1">
                <a:schemeClr val="dk1"/>
              </a:lnRef>
              <a:fillRef idx="0">
                <a:schemeClr val="dk1"/>
              </a:fillRef>
              <a:effectRef idx="0">
                <a:schemeClr val="dk1"/>
              </a:effectRef>
              <a:fontRef idx="minor">
                <a:schemeClr val="tx1"/>
              </a:fontRef>
            </p:style>
          </p:cxnSp>
          <p:cxnSp>
            <p:nvCxnSpPr>
              <p:cNvPr id="61" name="Straight Connector 60">
                <a:extLst>
                  <a:ext uri="{FF2B5EF4-FFF2-40B4-BE49-F238E27FC236}">
                    <a16:creationId xmlns:a16="http://schemas.microsoft.com/office/drawing/2014/main" id="{CE63E50F-13DC-B3D0-7396-098DA2A5395C}"/>
                  </a:ext>
                </a:extLst>
              </p:cNvPr>
              <p:cNvCxnSpPr>
                <a:cxnSpLocks/>
                <a:stCxn id="24" idx="6"/>
                <a:endCxn id="28" idx="2"/>
              </p:cNvCxnSpPr>
              <p:nvPr/>
            </p:nvCxnSpPr>
            <p:spPr>
              <a:xfrm flipH="1" flipV="1">
                <a:off x="6847830" y="2859908"/>
                <a:ext cx="801428" cy="1004111"/>
              </a:xfrm>
              <a:prstGeom prst="line">
                <a:avLst/>
              </a:prstGeom>
              <a:ln w="12700"/>
            </p:spPr>
            <p:style>
              <a:lnRef idx="1">
                <a:schemeClr val="dk1"/>
              </a:lnRef>
              <a:fillRef idx="0">
                <a:schemeClr val="dk1"/>
              </a:fillRef>
              <a:effectRef idx="0">
                <a:schemeClr val="dk1"/>
              </a:effectRef>
              <a:fontRef idx="minor">
                <a:schemeClr val="tx1"/>
              </a:fontRef>
            </p:style>
          </p:cxnSp>
          <p:cxnSp>
            <p:nvCxnSpPr>
              <p:cNvPr id="62" name="Straight Connector 61">
                <a:extLst>
                  <a:ext uri="{FF2B5EF4-FFF2-40B4-BE49-F238E27FC236}">
                    <a16:creationId xmlns:a16="http://schemas.microsoft.com/office/drawing/2014/main" id="{105ECACC-3E75-4882-55B3-1F7ECB63AEBB}"/>
                  </a:ext>
                </a:extLst>
              </p:cNvPr>
              <p:cNvCxnSpPr>
                <a:cxnSpLocks/>
                <a:stCxn id="24" idx="6"/>
                <a:endCxn id="26" idx="2"/>
              </p:cNvCxnSpPr>
              <p:nvPr/>
            </p:nvCxnSpPr>
            <p:spPr>
              <a:xfrm flipH="1" flipV="1">
                <a:off x="6847830" y="2276849"/>
                <a:ext cx="801428" cy="1587170"/>
              </a:xfrm>
              <a:prstGeom prst="line">
                <a:avLst/>
              </a:prstGeom>
              <a:ln w="12700"/>
            </p:spPr>
            <p:style>
              <a:lnRef idx="1">
                <a:schemeClr val="dk1"/>
              </a:lnRef>
              <a:fillRef idx="0">
                <a:schemeClr val="dk1"/>
              </a:fillRef>
              <a:effectRef idx="0">
                <a:schemeClr val="dk1"/>
              </a:effectRef>
              <a:fontRef idx="minor">
                <a:schemeClr val="tx1"/>
              </a:fontRef>
            </p:style>
          </p:cxnSp>
          <p:cxnSp>
            <p:nvCxnSpPr>
              <p:cNvPr id="448" name="Straight Connector 447">
                <a:extLst>
                  <a:ext uri="{FF2B5EF4-FFF2-40B4-BE49-F238E27FC236}">
                    <a16:creationId xmlns:a16="http://schemas.microsoft.com/office/drawing/2014/main" id="{E226508D-3E9F-1040-1C09-4A2FF93FA94A}"/>
                  </a:ext>
                </a:extLst>
              </p:cNvPr>
              <p:cNvCxnSpPr>
                <a:cxnSpLocks/>
                <a:stCxn id="24" idx="6"/>
                <a:endCxn id="25" idx="2"/>
              </p:cNvCxnSpPr>
              <p:nvPr/>
            </p:nvCxnSpPr>
            <p:spPr>
              <a:xfrm flipH="1" flipV="1">
                <a:off x="6847830" y="1693790"/>
                <a:ext cx="801428" cy="2170229"/>
              </a:xfrm>
              <a:prstGeom prst="line">
                <a:avLst/>
              </a:prstGeom>
              <a:ln w="12700"/>
            </p:spPr>
            <p:style>
              <a:lnRef idx="1">
                <a:schemeClr val="dk1"/>
              </a:lnRef>
              <a:fillRef idx="0">
                <a:schemeClr val="dk1"/>
              </a:fillRef>
              <a:effectRef idx="0">
                <a:schemeClr val="dk1"/>
              </a:effectRef>
              <a:fontRef idx="minor">
                <a:schemeClr val="tx1"/>
              </a:fontRef>
            </p:style>
          </p:cxnSp>
          <p:sp>
            <p:nvSpPr>
              <p:cNvPr id="449" name="TextBox 448">
                <a:extLst>
                  <a:ext uri="{FF2B5EF4-FFF2-40B4-BE49-F238E27FC236}">
                    <a16:creationId xmlns:a16="http://schemas.microsoft.com/office/drawing/2014/main" id="{B4B3BD6B-CD7C-E801-F58A-A9176B59B05B}"/>
                  </a:ext>
                </a:extLst>
              </p:cNvPr>
              <p:cNvSpPr txBox="1"/>
              <p:nvPr/>
            </p:nvSpPr>
            <p:spPr>
              <a:xfrm rot="16200000">
                <a:off x="7367575" y="2883843"/>
                <a:ext cx="646331" cy="646331"/>
              </a:xfrm>
              <a:prstGeom prst="rect">
                <a:avLst/>
              </a:prstGeom>
              <a:noFill/>
            </p:spPr>
            <p:txBody>
              <a:bodyPr wrap="none" rtlCol="0" anchor="ctr">
                <a:spAutoFit/>
              </a:bodyPr>
              <a:lstStyle/>
              <a:p>
                <a:pPr algn="ctr"/>
                <a:r>
                  <a:rPr lang="en-GB" sz="3600" dirty="0">
                    <a:solidFill>
                      <a:srgbClr val="994269"/>
                    </a:solidFill>
                    <a:latin typeface="Candara" panose="020E0502030303020204" pitchFamily="34" charset="0"/>
                  </a:rPr>
                  <a:t>…</a:t>
                </a:r>
              </a:p>
            </p:txBody>
          </p:sp>
          <mc:AlternateContent xmlns:mc="http://schemas.openxmlformats.org/markup-compatibility/2006" xmlns:a14="http://schemas.microsoft.com/office/drawing/2010/main">
            <mc:Choice Requires="a14">
              <p:sp>
                <p:nvSpPr>
                  <p:cNvPr id="450" name="TextBox 449">
                    <a:extLst>
                      <a:ext uri="{FF2B5EF4-FFF2-40B4-BE49-F238E27FC236}">
                        <a16:creationId xmlns:a16="http://schemas.microsoft.com/office/drawing/2014/main" id="{EBE487E6-2926-297D-E6DE-C21D4BDB86E1}"/>
                      </a:ext>
                    </a:extLst>
                  </p:cNvPr>
                  <p:cNvSpPr txBox="1"/>
                  <p:nvPr/>
                </p:nvSpPr>
                <p:spPr>
                  <a:xfrm>
                    <a:off x="7665065" y="1485240"/>
                    <a:ext cx="338554"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PT" b="0" i="1" smtClean="0">
                                  <a:latin typeface="Cambria Math" panose="02040503050406030204" pitchFamily="18" charset="0"/>
                                </a:rPr>
                              </m:ctrlPr>
                            </m:sSubPr>
                            <m:e>
                              <m:acc>
                                <m:accPr>
                                  <m:chr m:val="̂"/>
                                  <m:ctrlPr>
                                    <a:rPr lang="pt-PT" b="1" i="1" smtClean="0">
                                      <a:latin typeface="Cambria Math" panose="02040503050406030204" pitchFamily="18" charset="0"/>
                                    </a:rPr>
                                  </m:ctrlPr>
                                </m:accPr>
                                <m:e>
                                  <m:r>
                                    <a:rPr lang="pt-PT" b="1" i="0" smtClean="0">
                                      <a:latin typeface="Cambria Math" panose="02040503050406030204" pitchFamily="18" charset="0"/>
                                    </a:rPr>
                                    <m:t>𝐳</m:t>
                                  </m:r>
                                </m:e>
                              </m:acc>
                            </m:e>
                            <m:sub>
                              <m:r>
                                <a:rPr lang="pt-PT" b="0" i="1" smtClean="0">
                                  <a:latin typeface="Cambria Math" panose="02040503050406030204" pitchFamily="18" charset="0"/>
                                </a:rPr>
                                <m:t>𝑖</m:t>
                              </m:r>
                            </m:sub>
                          </m:sSub>
                        </m:oMath>
                      </m:oMathPara>
                    </a14:m>
                    <a:endParaRPr lang="pt-PT" b="0" i="1" dirty="0">
                      <a:latin typeface="Candara" panose="020E0502030303020204" pitchFamily="34" charset="0"/>
                    </a:endParaRPr>
                  </a:p>
                </p:txBody>
              </p:sp>
            </mc:Choice>
            <mc:Fallback xmlns="">
              <p:sp>
                <p:nvSpPr>
                  <p:cNvPr id="450" name="TextBox 449">
                    <a:extLst>
                      <a:ext uri="{FF2B5EF4-FFF2-40B4-BE49-F238E27FC236}">
                        <a16:creationId xmlns:a16="http://schemas.microsoft.com/office/drawing/2014/main" id="{EBE487E6-2926-297D-E6DE-C21D4BDB86E1}"/>
                      </a:ext>
                    </a:extLst>
                  </p:cNvPr>
                  <p:cNvSpPr txBox="1">
                    <a:spLocks noRot="1" noChangeAspect="1" noMove="1" noResize="1" noEditPoints="1" noAdjustHandles="1" noChangeArrowheads="1" noChangeShapeType="1" noTextEdit="1"/>
                  </p:cNvSpPr>
                  <p:nvPr/>
                </p:nvSpPr>
                <p:spPr>
                  <a:xfrm>
                    <a:off x="7665065" y="1485240"/>
                    <a:ext cx="338554" cy="307777"/>
                  </a:xfrm>
                  <a:prstGeom prst="rect">
                    <a:avLst/>
                  </a:prstGeom>
                  <a:blipFill>
                    <a:blip r:embed="rId7"/>
                    <a:stretch>
                      <a:fillRect t="-4000"/>
                    </a:stretch>
                  </a:blipFill>
                </p:spPr>
                <p:txBody>
                  <a:bodyPr/>
                  <a:lstStyle/>
                  <a:p>
                    <a:r>
                      <a:rPr lang="en-GB">
                        <a:noFill/>
                      </a:rPr>
                      <a:t> </a:t>
                    </a:r>
                  </a:p>
                </p:txBody>
              </p:sp>
            </mc:Fallback>
          </mc:AlternateContent>
          <p:sp>
            <p:nvSpPr>
              <p:cNvPr id="451" name="Rectangle 450">
                <a:extLst>
                  <a:ext uri="{FF2B5EF4-FFF2-40B4-BE49-F238E27FC236}">
                    <a16:creationId xmlns:a16="http://schemas.microsoft.com/office/drawing/2014/main" id="{42CD91EC-99EE-8428-D82B-23C3F4478AAF}"/>
                  </a:ext>
                </a:extLst>
              </p:cNvPr>
              <p:cNvSpPr>
                <a:spLocks noChangeAspect="1"/>
              </p:cNvSpPr>
              <p:nvPr/>
            </p:nvSpPr>
            <p:spPr>
              <a:xfrm>
                <a:off x="5404745" y="4392823"/>
                <a:ext cx="288000" cy="288000"/>
              </a:xfrm>
              <a:prstGeom prst="rect">
                <a:avLst/>
              </a:prstGeom>
              <a:solidFill>
                <a:schemeClr val="tx2">
                  <a:alpha val="67059"/>
                </a:schemeClr>
              </a:solidFill>
              <a:ln w="1905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latin typeface="Candara" panose="020E0502030303020204" pitchFamily="34" charset="0"/>
                </a:endParaRPr>
              </a:p>
            </p:txBody>
          </p:sp>
          <p:cxnSp>
            <p:nvCxnSpPr>
              <p:cNvPr id="452" name="Straight Connector 451">
                <a:extLst>
                  <a:ext uri="{FF2B5EF4-FFF2-40B4-BE49-F238E27FC236}">
                    <a16:creationId xmlns:a16="http://schemas.microsoft.com/office/drawing/2014/main" id="{C8B02217-D198-6179-D542-23CFCA820F65}"/>
                  </a:ext>
                </a:extLst>
              </p:cNvPr>
              <p:cNvCxnSpPr>
                <a:cxnSpLocks/>
                <a:stCxn id="38" idx="6"/>
                <a:endCxn id="451" idx="3"/>
              </p:cNvCxnSpPr>
              <p:nvPr/>
            </p:nvCxnSpPr>
            <p:spPr>
              <a:xfrm flipH="1">
                <a:off x="5692745" y="4514298"/>
                <a:ext cx="795085" cy="22525"/>
              </a:xfrm>
              <a:prstGeom prst="line">
                <a:avLst/>
              </a:prstGeom>
              <a:ln w="12700"/>
            </p:spPr>
            <p:style>
              <a:lnRef idx="1">
                <a:schemeClr val="dk1"/>
              </a:lnRef>
              <a:fillRef idx="0">
                <a:schemeClr val="dk1"/>
              </a:fillRef>
              <a:effectRef idx="0">
                <a:schemeClr val="dk1"/>
              </a:effectRef>
              <a:fontRef idx="minor">
                <a:schemeClr val="tx1"/>
              </a:fontRef>
            </p:style>
          </p:cxnSp>
          <p:cxnSp>
            <p:nvCxnSpPr>
              <p:cNvPr id="453" name="Straight Connector 452">
                <a:extLst>
                  <a:ext uri="{FF2B5EF4-FFF2-40B4-BE49-F238E27FC236}">
                    <a16:creationId xmlns:a16="http://schemas.microsoft.com/office/drawing/2014/main" id="{9FFDB92F-E497-D867-0EBF-CA4CC70085E2}"/>
                  </a:ext>
                </a:extLst>
              </p:cNvPr>
              <p:cNvCxnSpPr>
                <a:cxnSpLocks/>
                <a:stCxn id="29" idx="6"/>
                <a:endCxn id="451" idx="3"/>
              </p:cNvCxnSpPr>
              <p:nvPr/>
            </p:nvCxnSpPr>
            <p:spPr>
              <a:xfrm flipH="1">
                <a:off x="5692745" y="3442967"/>
                <a:ext cx="795085" cy="1093856"/>
              </a:xfrm>
              <a:prstGeom prst="line">
                <a:avLst/>
              </a:prstGeom>
              <a:ln w="12700"/>
            </p:spPr>
            <p:style>
              <a:lnRef idx="1">
                <a:schemeClr val="dk1"/>
              </a:lnRef>
              <a:fillRef idx="0">
                <a:schemeClr val="dk1"/>
              </a:fillRef>
              <a:effectRef idx="0">
                <a:schemeClr val="dk1"/>
              </a:effectRef>
              <a:fontRef idx="minor">
                <a:schemeClr val="tx1"/>
              </a:fontRef>
            </p:style>
          </p:cxnSp>
          <p:cxnSp>
            <p:nvCxnSpPr>
              <p:cNvPr id="454" name="Straight Connector 453">
                <a:extLst>
                  <a:ext uri="{FF2B5EF4-FFF2-40B4-BE49-F238E27FC236}">
                    <a16:creationId xmlns:a16="http://schemas.microsoft.com/office/drawing/2014/main" id="{7EEB5BDA-C0A8-5AF7-8769-AF8B95ADE5FA}"/>
                  </a:ext>
                </a:extLst>
              </p:cNvPr>
              <p:cNvCxnSpPr>
                <a:cxnSpLocks/>
                <a:stCxn id="28" idx="6"/>
                <a:endCxn id="451" idx="3"/>
              </p:cNvCxnSpPr>
              <p:nvPr/>
            </p:nvCxnSpPr>
            <p:spPr>
              <a:xfrm flipH="1">
                <a:off x="5692745" y="2859908"/>
                <a:ext cx="795085" cy="1676915"/>
              </a:xfrm>
              <a:prstGeom prst="line">
                <a:avLst/>
              </a:prstGeom>
              <a:ln w="12700"/>
            </p:spPr>
            <p:style>
              <a:lnRef idx="1">
                <a:schemeClr val="dk1"/>
              </a:lnRef>
              <a:fillRef idx="0">
                <a:schemeClr val="dk1"/>
              </a:fillRef>
              <a:effectRef idx="0">
                <a:schemeClr val="dk1"/>
              </a:effectRef>
              <a:fontRef idx="minor">
                <a:schemeClr val="tx1"/>
              </a:fontRef>
            </p:style>
          </p:cxnSp>
          <p:cxnSp>
            <p:nvCxnSpPr>
              <p:cNvPr id="455" name="Straight Connector 454">
                <a:extLst>
                  <a:ext uri="{FF2B5EF4-FFF2-40B4-BE49-F238E27FC236}">
                    <a16:creationId xmlns:a16="http://schemas.microsoft.com/office/drawing/2014/main" id="{B4661D12-20AE-38E1-97A3-ACA949568AAF}"/>
                  </a:ext>
                </a:extLst>
              </p:cNvPr>
              <p:cNvCxnSpPr>
                <a:cxnSpLocks/>
                <a:stCxn id="26" idx="6"/>
                <a:endCxn id="451" idx="3"/>
              </p:cNvCxnSpPr>
              <p:nvPr/>
            </p:nvCxnSpPr>
            <p:spPr>
              <a:xfrm flipH="1">
                <a:off x="5692745" y="2276849"/>
                <a:ext cx="795085" cy="2259974"/>
              </a:xfrm>
              <a:prstGeom prst="line">
                <a:avLst/>
              </a:prstGeom>
              <a:ln w="12700"/>
            </p:spPr>
            <p:style>
              <a:lnRef idx="1">
                <a:schemeClr val="dk1"/>
              </a:lnRef>
              <a:fillRef idx="0">
                <a:schemeClr val="dk1"/>
              </a:fillRef>
              <a:effectRef idx="0">
                <a:schemeClr val="dk1"/>
              </a:effectRef>
              <a:fontRef idx="minor">
                <a:schemeClr val="tx1"/>
              </a:fontRef>
            </p:style>
          </p:cxnSp>
          <p:cxnSp>
            <p:nvCxnSpPr>
              <p:cNvPr id="456" name="Straight Connector 455">
                <a:extLst>
                  <a:ext uri="{FF2B5EF4-FFF2-40B4-BE49-F238E27FC236}">
                    <a16:creationId xmlns:a16="http://schemas.microsoft.com/office/drawing/2014/main" id="{FB979C93-C5C3-9A28-490C-230FCC0D4FB7}"/>
                  </a:ext>
                </a:extLst>
              </p:cNvPr>
              <p:cNvCxnSpPr>
                <a:cxnSpLocks/>
                <a:stCxn id="25" idx="6"/>
                <a:endCxn id="451" idx="3"/>
              </p:cNvCxnSpPr>
              <p:nvPr/>
            </p:nvCxnSpPr>
            <p:spPr>
              <a:xfrm flipH="1">
                <a:off x="5692745" y="1693790"/>
                <a:ext cx="795085" cy="2843033"/>
              </a:xfrm>
              <a:prstGeom prst="line">
                <a:avLst/>
              </a:prstGeom>
              <a:ln w="12700"/>
            </p:spPr>
            <p:style>
              <a:lnRef idx="1">
                <a:schemeClr val="dk1"/>
              </a:lnRef>
              <a:fillRef idx="0">
                <a:schemeClr val="dk1"/>
              </a:fillRef>
              <a:effectRef idx="0">
                <a:schemeClr val="dk1"/>
              </a:effectRef>
              <a:fontRef idx="minor">
                <a:schemeClr val="tx1"/>
              </a:fontRef>
            </p:style>
          </p:cxnSp>
          <p:cxnSp>
            <p:nvCxnSpPr>
              <p:cNvPr id="457" name="Straight Connector 456">
                <a:extLst>
                  <a:ext uri="{FF2B5EF4-FFF2-40B4-BE49-F238E27FC236}">
                    <a16:creationId xmlns:a16="http://schemas.microsoft.com/office/drawing/2014/main" id="{3A8F90D8-B25F-4DF9-5F99-6DB138A3D3B5}"/>
                  </a:ext>
                </a:extLst>
              </p:cNvPr>
              <p:cNvCxnSpPr>
                <a:cxnSpLocks/>
                <a:stCxn id="38" idx="6"/>
                <a:endCxn id="20" idx="3"/>
              </p:cNvCxnSpPr>
              <p:nvPr/>
            </p:nvCxnSpPr>
            <p:spPr>
              <a:xfrm flipH="1" flipV="1">
                <a:off x="5694554" y="3959112"/>
                <a:ext cx="793276" cy="555186"/>
              </a:xfrm>
              <a:prstGeom prst="line">
                <a:avLst/>
              </a:prstGeom>
              <a:ln w="12700"/>
            </p:spPr>
            <p:style>
              <a:lnRef idx="1">
                <a:schemeClr val="dk1"/>
              </a:lnRef>
              <a:fillRef idx="0">
                <a:schemeClr val="dk1"/>
              </a:fillRef>
              <a:effectRef idx="0">
                <a:schemeClr val="dk1"/>
              </a:effectRef>
              <a:fontRef idx="minor">
                <a:schemeClr val="tx1"/>
              </a:fontRef>
            </p:style>
          </p:cxnSp>
          <p:cxnSp>
            <p:nvCxnSpPr>
              <p:cNvPr id="458" name="Straight Connector 457">
                <a:extLst>
                  <a:ext uri="{FF2B5EF4-FFF2-40B4-BE49-F238E27FC236}">
                    <a16:creationId xmlns:a16="http://schemas.microsoft.com/office/drawing/2014/main" id="{80BB6F6A-AA26-1D1B-DE48-9CA2170FB6BA}"/>
                  </a:ext>
                </a:extLst>
              </p:cNvPr>
              <p:cNvCxnSpPr>
                <a:cxnSpLocks/>
                <a:stCxn id="29" idx="6"/>
                <a:endCxn id="20" idx="3"/>
              </p:cNvCxnSpPr>
              <p:nvPr/>
            </p:nvCxnSpPr>
            <p:spPr>
              <a:xfrm flipH="1">
                <a:off x="5694554" y="3442967"/>
                <a:ext cx="793276" cy="516145"/>
              </a:xfrm>
              <a:prstGeom prst="line">
                <a:avLst/>
              </a:prstGeom>
              <a:ln w="12700"/>
            </p:spPr>
            <p:style>
              <a:lnRef idx="1">
                <a:schemeClr val="dk1"/>
              </a:lnRef>
              <a:fillRef idx="0">
                <a:schemeClr val="dk1"/>
              </a:fillRef>
              <a:effectRef idx="0">
                <a:schemeClr val="dk1"/>
              </a:effectRef>
              <a:fontRef idx="minor">
                <a:schemeClr val="tx1"/>
              </a:fontRef>
            </p:style>
          </p:cxnSp>
          <p:cxnSp>
            <p:nvCxnSpPr>
              <p:cNvPr id="459" name="Straight Connector 458">
                <a:extLst>
                  <a:ext uri="{FF2B5EF4-FFF2-40B4-BE49-F238E27FC236}">
                    <a16:creationId xmlns:a16="http://schemas.microsoft.com/office/drawing/2014/main" id="{41BF9591-8472-A632-BE14-E1317E9FDCA9}"/>
                  </a:ext>
                </a:extLst>
              </p:cNvPr>
              <p:cNvCxnSpPr>
                <a:cxnSpLocks/>
                <a:stCxn id="28" idx="6"/>
                <a:endCxn id="20" idx="3"/>
              </p:cNvCxnSpPr>
              <p:nvPr/>
            </p:nvCxnSpPr>
            <p:spPr>
              <a:xfrm flipH="1">
                <a:off x="5694554" y="2859908"/>
                <a:ext cx="793276" cy="1099204"/>
              </a:xfrm>
              <a:prstGeom prst="line">
                <a:avLst/>
              </a:prstGeom>
              <a:ln w="12700"/>
            </p:spPr>
            <p:style>
              <a:lnRef idx="1">
                <a:schemeClr val="dk1"/>
              </a:lnRef>
              <a:fillRef idx="0">
                <a:schemeClr val="dk1"/>
              </a:fillRef>
              <a:effectRef idx="0">
                <a:schemeClr val="dk1"/>
              </a:effectRef>
              <a:fontRef idx="minor">
                <a:schemeClr val="tx1"/>
              </a:fontRef>
            </p:style>
          </p:cxnSp>
          <p:cxnSp>
            <p:nvCxnSpPr>
              <p:cNvPr id="460" name="Straight Connector 459">
                <a:extLst>
                  <a:ext uri="{FF2B5EF4-FFF2-40B4-BE49-F238E27FC236}">
                    <a16:creationId xmlns:a16="http://schemas.microsoft.com/office/drawing/2014/main" id="{02BF5A1C-61AA-4827-1D71-3B988F030C5C}"/>
                  </a:ext>
                </a:extLst>
              </p:cNvPr>
              <p:cNvCxnSpPr>
                <a:cxnSpLocks/>
                <a:stCxn id="26" idx="6"/>
                <a:endCxn id="20" idx="3"/>
              </p:cNvCxnSpPr>
              <p:nvPr/>
            </p:nvCxnSpPr>
            <p:spPr>
              <a:xfrm flipH="1">
                <a:off x="5694554" y="2276849"/>
                <a:ext cx="793276" cy="1682263"/>
              </a:xfrm>
              <a:prstGeom prst="line">
                <a:avLst/>
              </a:prstGeom>
              <a:ln w="12700"/>
            </p:spPr>
            <p:style>
              <a:lnRef idx="1">
                <a:schemeClr val="dk1"/>
              </a:lnRef>
              <a:fillRef idx="0">
                <a:schemeClr val="dk1"/>
              </a:fillRef>
              <a:effectRef idx="0">
                <a:schemeClr val="dk1"/>
              </a:effectRef>
              <a:fontRef idx="minor">
                <a:schemeClr val="tx1"/>
              </a:fontRef>
            </p:style>
          </p:cxnSp>
          <p:cxnSp>
            <p:nvCxnSpPr>
              <p:cNvPr id="461" name="Straight Connector 460">
                <a:extLst>
                  <a:ext uri="{FF2B5EF4-FFF2-40B4-BE49-F238E27FC236}">
                    <a16:creationId xmlns:a16="http://schemas.microsoft.com/office/drawing/2014/main" id="{577E6513-1E28-B6F2-276C-9D6119D09E0B}"/>
                  </a:ext>
                </a:extLst>
              </p:cNvPr>
              <p:cNvCxnSpPr>
                <a:cxnSpLocks/>
                <a:stCxn id="25" idx="6"/>
                <a:endCxn id="20" idx="3"/>
              </p:cNvCxnSpPr>
              <p:nvPr/>
            </p:nvCxnSpPr>
            <p:spPr>
              <a:xfrm flipH="1">
                <a:off x="5694554" y="1693790"/>
                <a:ext cx="793276" cy="2265322"/>
              </a:xfrm>
              <a:prstGeom prst="line">
                <a:avLst/>
              </a:prstGeom>
              <a:ln w="12700"/>
            </p:spPr>
            <p:style>
              <a:lnRef idx="1">
                <a:schemeClr val="dk1"/>
              </a:lnRef>
              <a:fillRef idx="0">
                <a:schemeClr val="dk1"/>
              </a:fillRef>
              <a:effectRef idx="0">
                <a:schemeClr val="dk1"/>
              </a:effectRef>
              <a:fontRef idx="minor">
                <a:schemeClr val="tx1"/>
              </a:fontRef>
            </p:style>
          </p:cxnSp>
          <p:cxnSp>
            <p:nvCxnSpPr>
              <p:cNvPr id="462" name="Straight Connector 461">
                <a:extLst>
                  <a:ext uri="{FF2B5EF4-FFF2-40B4-BE49-F238E27FC236}">
                    <a16:creationId xmlns:a16="http://schemas.microsoft.com/office/drawing/2014/main" id="{F555663F-7445-47FF-A2FA-A272FBCF2A5A}"/>
                  </a:ext>
                </a:extLst>
              </p:cNvPr>
              <p:cNvCxnSpPr>
                <a:cxnSpLocks/>
                <a:stCxn id="25" idx="6"/>
                <a:endCxn id="19" idx="3"/>
              </p:cNvCxnSpPr>
              <p:nvPr/>
            </p:nvCxnSpPr>
            <p:spPr>
              <a:xfrm flipH="1">
                <a:off x="5694554" y="1693790"/>
                <a:ext cx="793276" cy="1697226"/>
              </a:xfrm>
              <a:prstGeom prst="line">
                <a:avLst/>
              </a:prstGeom>
              <a:ln w="12700"/>
            </p:spPr>
            <p:style>
              <a:lnRef idx="1">
                <a:schemeClr val="dk1"/>
              </a:lnRef>
              <a:fillRef idx="0">
                <a:schemeClr val="dk1"/>
              </a:fillRef>
              <a:effectRef idx="0">
                <a:schemeClr val="dk1"/>
              </a:effectRef>
              <a:fontRef idx="minor">
                <a:schemeClr val="tx1"/>
              </a:fontRef>
            </p:style>
          </p:cxnSp>
          <p:cxnSp>
            <p:nvCxnSpPr>
              <p:cNvPr id="463" name="Straight Connector 462">
                <a:extLst>
                  <a:ext uri="{FF2B5EF4-FFF2-40B4-BE49-F238E27FC236}">
                    <a16:creationId xmlns:a16="http://schemas.microsoft.com/office/drawing/2014/main" id="{F3D238E9-004B-BE3F-913B-CFF6FF4EE887}"/>
                  </a:ext>
                </a:extLst>
              </p:cNvPr>
              <p:cNvCxnSpPr>
                <a:cxnSpLocks/>
                <a:stCxn id="26" idx="6"/>
                <a:endCxn id="19" idx="3"/>
              </p:cNvCxnSpPr>
              <p:nvPr/>
            </p:nvCxnSpPr>
            <p:spPr>
              <a:xfrm flipH="1">
                <a:off x="5694554" y="2276849"/>
                <a:ext cx="793276" cy="1114167"/>
              </a:xfrm>
              <a:prstGeom prst="line">
                <a:avLst/>
              </a:prstGeom>
              <a:ln w="12700"/>
            </p:spPr>
            <p:style>
              <a:lnRef idx="1">
                <a:schemeClr val="dk1"/>
              </a:lnRef>
              <a:fillRef idx="0">
                <a:schemeClr val="dk1"/>
              </a:fillRef>
              <a:effectRef idx="0">
                <a:schemeClr val="dk1"/>
              </a:effectRef>
              <a:fontRef idx="minor">
                <a:schemeClr val="tx1"/>
              </a:fontRef>
            </p:style>
          </p:cxnSp>
          <p:cxnSp>
            <p:nvCxnSpPr>
              <p:cNvPr id="464" name="Straight Connector 463">
                <a:extLst>
                  <a:ext uri="{FF2B5EF4-FFF2-40B4-BE49-F238E27FC236}">
                    <a16:creationId xmlns:a16="http://schemas.microsoft.com/office/drawing/2014/main" id="{C5D345EE-FD9D-5B57-3800-D53BDCB34538}"/>
                  </a:ext>
                </a:extLst>
              </p:cNvPr>
              <p:cNvCxnSpPr>
                <a:cxnSpLocks/>
                <a:stCxn id="28" idx="6"/>
                <a:endCxn id="19" idx="3"/>
              </p:cNvCxnSpPr>
              <p:nvPr/>
            </p:nvCxnSpPr>
            <p:spPr>
              <a:xfrm flipH="1">
                <a:off x="5694554" y="2859908"/>
                <a:ext cx="793276" cy="531108"/>
              </a:xfrm>
              <a:prstGeom prst="line">
                <a:avLst/>
              </a:prstGeom>
              <a:ln w="12700"/>
            </p:spPr>
            <p:style>
              <a:lnRef idx="1">
                <a:schemeClr val="dk1"/>
              </a:lnRef>
              <a:fillRef idx="0">
                <a:schemeClr val="dk1"/>
              </a:fillRef>
              <a:effectRef idx="0">
                <a:schemeClr val="dk1"/>
              </a:effectRef>
              <a:fontRef idx="minor">
                <a:schemeClr val="tx1"/>
              </a:fontRef>
            </p:style>
          </p:cxnSp>
          <p:cxnSp>
            <p:nvCxnSpPr>
              <p:cNvPr id="465" name="Straight Connector 464">
                <a:extLst>
                  <a:ext uri="{FF2B5EF4-FFF2-40B4-BE49-F238E27FC236}">
                    <a16:creationId xmlns:a16="http://schemas.microsoft.com/office/drawing/2014/main" id="{A2A31D11-724C-DFE0-0A60-DA474C2505E9}"/>
                  </a:ext>
                </a:extLst>
              </p:cNvPr>
              <p:cNvCxnSpPr>
                <a:cxnSpLocks/>
                <a:stCxn id="29" idx="6"/>
                <a:endCxn id="19" idx="3"/>
              </p:cNvCxnSpPr>
              <p:nvPr/>
            </p:nvCxnSpPr>
            <p:spPr>
              <a:xfrm flipH="1" flipV="1">
                <a:off x="5694554" y="3391016"/>
                <a:ext cx="793276" cy="51951"/>
              </a:xfrm>
              <a:prstGeom prst="line">
                <a:avLst/>
              </a:prstGeom>
              <a:ln w="12700"/>
            </p:spPr>
            <p:style>
              <a:lnRef idx="1">
                <a:schemeClr val="dk1"/>
              </a:lnRef>
              <a:fillRef idx="0">
                <a:schemeClr val="dk1"/>
              </a:fillRef>
              <a:effectRef idx="0">
                <a:schemeClr val="dk1"/>
              </a:effectRef>
              <a:fontRef idx="minor">
                <a:schemeClr val="tx1"/>
              </a:fontRef>
            </p:style>
          </p:cxnSp>
          <p:cxnSp>
            <p:nvCxnSpPr>
              <p:cNvPr id="466" name="Straight Connector 465">
                <a:extLst>
                  <a:ext uri="{FF2B5EF4-FFF2-40B4-BE49-F238E27FC236}">
                    <a16:creationId xmlns:a16="http://schemas.microsoft.com/office/drawing/2014/main" id="{F104BD87-6D49-17BC-7CF5-374CBF095520}"/>
                  </a:ext>
                </a:extLst>
              </p:cNvPr>
              <p:cNvCxnSpPr>
                <a:cxnSpLocks/>
                <a:stCxn id="38" idx="6"/>
                <a:endCxn id="19" idx="3"/>
              </p:cNvCxnSpPr>
              <p:nvPr/>
            </p:nvCxnSpPr>
            <p:spPr>
              <a:xfrm flipH="1" flipV="1">
                <a:off x="5694554" y="3391016"/>
                <a:ext cx="793276" cy="1123282"/>
              </a:xfrm>
              <a:prstGeom prst="line">
                <a:avLst/>
              </a:prstGeom>
              <a:ln w="12700"/>
            </p:spPr>
            <p:style>
              <a:lnRef idx="1">
                <a:schemeClr val="dk1"/>
              </a:lnRef>
              <a:fillRef idx="0">
                <a:schemeClr val="dk1"/>
              </a:fillRef>
              <a:effectRef idx="0">
                <a:schemeClr val="dk1"/>
              </a:effectRef>
              <a:fontRef idx="minor">
                <a:schemeClr val="tx1"/>
              </a:fontRef>
            </p:style>
          </p:cxnSp>
          <p:cxnSp>
            <p:nvCxnSpPr>
              <p:cNvPr id="467" name="Straight Connector 466">
                <a:extLst>
                  <a:ext uri="{FF2B5EF4-FFF2-40B4-BE49-F238E27FC236}">
                    <a16:creationId xmlns:a16="http://schemas.microsoft.com/office/drawing/2014/main" id="{2C90110C-3BBE-9CB2-E523-5B625FC2BA7F}"/>
                  </a:ext>
                </a:extLst>
              </p:cNvPr>
              <p:cNvCxnSpPr>
                <a:cxnSpLocks/>
                <a:stCxn id="25" idx="6"/>
                <a:endCxn id="8" idx="3"/>
              </p:cNvCxnSpPr>
              <p:nvPr/>
            </p:nvCxnSpPr>
            <p:spPr>
              <a:xfrm flipH="1">
                <a:off x="5692745" y="1693790"/>
                <a:ext cx="795085" cy="1119515"/>
              </a:xfrm>
              <a:prstGeom prst="line">
                <a:avLst/>
              </a:prstGeom>
              <a:ln w="12700"/>
            </p:spPr>
            <p:style>
              <a:lnRef idx="1">
                <a:schemeClr val="dk1"/>
              </a:lnRef>
              <a:fillRef idx="0">
                <a:schemeClr val="dk1"/>
              </a:fillRef>
              <a:effectRef idx="0">
                <a:schemeClr val="dk1"/>
              </a:effectRef>
              <a:fontRef idx="minor">
                <a:schemeClr val="tx1"/>
              </a:fontRef>
            </p:style>
          </p:cxnSp>
          <p:cxnSp>
            <p:nvCxnSpPr>
              <p:cNvPr id="468" name="Straight Connector 467">
                <a:extLst>
                  <a:ext uri="{FF2B5EF4-FFF2-40B4-BE49-F238E27FC236}">
                    <a16:creationId xmlns:a16="http://schemas.microsoft.com/office/drawing/2014/main" id="{894BFBD1-113A-6645-1126-1E818C199FDB}"/>
                  </a:ext>
                </a:extLst>
              </p:cNvPr>
              <p:cNvCxnSpPr>
                <a:cxnSpLocks/>
                <a:stCxn id="26" idx="6"/>
                <a:endCxn id="8" idx="3"/>
              </p:cNvCxnSpPr>
              <p:nvPr/>
            </p:nvCxnSpPr>
            <p:spPr>
              <a:xfrm flipH="1">
                <a:off x="5692745" y="2276849"/>
                <a:ext cx="795085" cy="536456"/>
              </a:xfrm>
              <a:prstGeom prst="line">
                <a:avLst/>
              </a:prstGeom>
              <a:ln w="12700"/>
            </p:spPr>
            <p:style>
              <a:lnRef idx="1">
                <a:schemeClr val="dk1"/>
              </a:lnRef>
              <a:fillRef idx="0">
                <a:schemeClr val="dk1"/>
              </a:fillRef>
              <a:effectRef idx="0">
                <a:schemeClr val="dk1"/>
              </a:effectRef>
              <a:fontRef idx="minor">
                <a:schemeClr val="tx1"/>
              </a:fontRef>
            </p:style>
          </p:cxnSp>
          <p:cxnSp>
            <p:nvCxnSpPr>
              <p:cNvPr id="469" name="Straight Connector 468">
                <a:extLst>
                  <a:ext uri="{FF2B5EF4-FFF2-40B4-BE49-F238E27FC236}">
                    <a16:creationId xmlns:a16="http://schemas.microsoft.com/office/drawing/2014/main" id="{45B4BA33-D767-3075-C4DD-32B99787A39A}"/>
                  </a:ext>
                </a:extLst>
              </p:cNvPr>
              <p:cNvCxnSpPr>
                <a:cxnSpLocks/>
                <a:stCxn id="28" idx="6"/>
                <a:endCxn id="8" idx="3"/>
              </p:cNvCxnSpPr>
              <p:nvPr/>
            </p:nvCxnSpPr>
            <p:spPr>
              <a:xfrm flipH="1" flipV="1">
                <a:off x="5692745" y="2813305"/>
                <a:ext cx="795085" cy="46603"/>
              </a:xfrm>
              <a:prstGeom prst="line">
                <a:avLst/>
              </a:prstGeom>
              <a:ln w="12700"/>
            </p:spPr>
            <p:style>
              <a:lnRef idx="1">
                <a:schemeClr val="dk1"/>
              </a:lnRef>
              <a:fillRef idx="0">
                <a:schemeClr val="dk1"/>
              </a:fillRef>
              <a:effectRef idx="0">
                <a:schemeClr val="dk1"/>
              </a:effectRef>
              <a:fontRef idx="minor">
                <a:schemeClr val="tx1"/>
              </a:fontRef>
            </p:style>
          </p:cxnSp>
          <p:cxnSp>
            <p:nvCxnSpPr>
              <p:cNvPr id="470" name="Straight Connector 469">
                <a:extLst>
                  <a:ext uri="{FF2B5EF4-FFF2-40B4-BE49-F238E27FC236}">
                    <a16:creationId xmlns:a16="http://schemas.microsoft.com/office/drawing/2014/main" id="{5D69387A-7169-AA9B-F6E5-9F6C2D9B9082}"/>
                  </a:ext>
                </a:extLst>
              </p:cNvPr>
              <p:cNvCxnSpPr>
                <a:cxnSpLocks/>
                <a:stCxn id="29" idx="6"/>
                <a:endCxn id="8" idx="3"/>
              </p:cNvCxnSpPr>
              <p:nvPr/>
            </p:nvCxnSpPr>
            <p:spPr>
              <a:xfrm flipH="1" flipV="1">
                <a:off x="5692745" y="2813305"/>
                <a:ext cx="795085" cy="629662"/>
              </a:xfrm>
              <a:prstGeom prst="line">
                <a:avLst/>
              </a:prstGeom>
              <a:ln w="12700"/>
            </p:spPr>
            <p:style>
              <a:lnRef idx="1">
                <a:schemeClr val="dk1"/>
              </a:lnRef>
              <a:fillRef idx="0">
                <a:schemeClr val="dk1"/>
              </a:fillRef>
              <a:effectRef idx="0">
                <a:schemeClr val="dk1"/>
              </a:effectRef>
              <a:fontRef idx="minor">
                <a:schemeClr val="tx1"/>
              </a:fontRef>
            </p:style>
          </p:cxnSp>
          <p:cxnSp>
            <p:nvCxnSpPr>
              <p:cNvPr id="471" name="Straight Connector 470">
                <a:extLst>
                  <a:ext uri="{FF2B5EF4-FFF2-40B4-BE49-F238E27FC236}">
                    <a16:creationId xmlns:a16="http://schemas.microsoft.com/office/drawing/2014/main" id="{C09E190D-3663-4449-C2BF-9EDF72C52E1C}"/>
                  </a:ext>
                </a:extLst>
              </p:cNvPr>
              <p:cNvCxnSpPr>
                <a:cxnSpLocks/>
                <a:stCxn id="38" idx="6"/>
                <a:endCxn id="8" idx="3"/>
              </p:cNvCxnSpPr>
              <p:nvPr/>
            </p:nvCxnSpPr>
            <p:spPr>
              <a:xfrm flipH="1" flipV="1">
                <a:off x="5692745" y="2813305"/>
                <a:ext cx="795085" cy="1700993"/>
              </a:xfrm>
              <a:prstGeom prst="line">
                <a:avLst/>
              </a:prstGeom>
              <a:ln w="12700"/>
            </p:spPr>
            <p:style>
              <a:lnRef idx="1">
                <a:schemeClr val="dk1"/>
              </a:lnRef>
              <a:fillRef idx="0">
                <a:schemeClr val="dk1"/>
              </a:fillRef>
              <a:effectRef idx="0">
                <a:schemeClr val="dk1"/>
              </a:effectRef>
              <a:fontRef idx="minor">
                <a:schemeClr val="tx1"/>
              </a:fontRef>
            </p:style>
          </p:cxnSp>
          <p:cxnSp>
            <p:nvCxnSpPr>
              <p:cNvPr id="472" name="Straight Connector 471">
                <a:extLst>
                  <a:ext uri="{FF2B5EF4-FFF2-40B4-BE49-F238E27FC236}">
                    <a16:creationId xmlns:a16="http://schemas.microsoft.com/office/drawing/2014/main" id="{A0B34D97-E0B5-6F28-7196-292E626AF2A8}"/>
                  </a:ext>
                </a:extLst>
              </p:cNvPr>
              <p:cNvCxnSpPr>
                <a:cxnSpLocks/>
                <a:stCxn id="25" idx="6"/>
                <a:endCxn id="9" idx="3"/>
              </p:cNvCxnSpPr>
              <p:nvPr/>
            </p:nvCxnSpPr>
            <p:spPr>
              <a:xfrm flipH="1">
                <a:off x="5692745" y="1693790"/>
                <a:ext cx="795085" cy="551419"/>
              </a:xfrm>
              <a:prstGeom prst="line">
                <a:avLst/>
              </a:prstGeom>
              <a:ln w="12700"/>
            </p:spPr>
            <p:style>
              <a:lnRef idx="1">
                <a:schemeClr val="dk1"/>
              </a:lnRef>
              <a:fillRef idx="0">
                <a:schemeClr val="dk1"/>
              </a:fillRef>
              <a:effectRef idx="0">
                <a:schemeClr val="dk1"/>
              </a:effectRef>
              <a:fontRef idx="minor">
                <a:schemeClr val="tx1"/>
              </a:fontRef>
            </p:style>
          </p:cxnSp>
          <p:cxnSp>
            <p:nvCxnSpPr>
              <p:cNvPr id="473" name="Straight Connector 472">
                <a:extLst>
                  <a:ext uri="{FF2B5EF4-FFF2-40B4-BE49-F238E27FC236}">
                    <a16:creationId xmlns:a16="http://schemas.microsoft.com/office/drawing/2014/main" id="{1637F051-F209-C998-16A7-2C9528FB5148}"/>
                  </a:ext>
                </a:extLst>
              </p:cNvPr>
              <p:cNvCxnSpPr>
                <a:cxnSpLocks/>
                <a:stCxn id="26" idx="6"/>
                <a:endCxn id="9" idx="3"/>
              </p:cNvCxnSpPr>
              <p:nvPr/>
            </p:nvCxnSpPr>
            <p:spPr>
              <a:xfrm flipH="1" flipV="1">
                <a:off x="5692745" y="2245209"/>
                <a:ext cx="795085" cy="31640"/>
              </a:xfrm>
              <a:prstGeom prst="line">
                <a:avLst/>
              </a:prstGeom>
              <a:ln w="12700"/>
            </p:spPr>
            <p:style>
              <a:lnRef idx="1">
                <a:schemeClr val="dk1"/>
              </a:lnRef>
              <a:fillRef idx="0">
                <a:schemeClr val="dk1"/>
              </a:fillRef>
              <a:effectRef idx="0">
                <a:schemeClr val="dk1"/>
              </a:effectRef>
              <a:fontRef idx="minor">
                <a:schemeClr val="tx1"/>
              </a:fontRef>
            </p:style>
          </p:cxnSp>
          <p:cxnSp>
            <p:nvCxnSpPr>
              <p:cNvPr id="474" name="Straight Connector 473">
                <a:extLst>
                  <a:ext uri="{FF2B5EF4-FFF2-40B4-BE49-F238E27FC236}">
                    <a16:creationId xmlns:a16="http://schemas.microsoft.com/office/drawing/2014/main" id="{26A65EF7-7A05-6A67-56D9-9857652CC2A8}"/>
                  </a:ext>
                </a:extLst>
              </p:cNvPr>
              <p:cNvCxnSpPr>
                <a:cxnSpLocks/>
                <a:stCxn id="28" idx="6"/>
                <a:endCxn id="9" idx="3"/>
              </p:cNvCxnSpPr>
              <p:nvPr/>
            </p:nvCxnSpPr>
            <p:spPr>
              <a:xfrm flipH="1" flipV="1">
                <a:off x="5692745" y="2245209"/>
                <a:ext cx="795085" cy="614699"/>
              </a:xfrm>
              <a:prstGeom prst="line">
                <a:avLst/>
              </a:prstGeom>
              <a:ln w="12700"/>
            </p:spPr>
            <p:style>
              <a:lnRef idx="1">
                <a:schemeClr val="dk1"/>
              </a:lnRef>
              <a:fillRef idx="0">
                <a:schemeClr val="dk1"/>
              </a:fillRef>
              <a:effectRef idx="0">
                <a:schemeClr val="dk1"/>
              </a:effectRef>
              <a:fontRef idx="minor">
                <a:schemeClr val="tx1"/>
              </a:fontRef>
            </p:style>
          </p:cxnSp>
          <p:cxnSp>
            <p:nvCxnSpPr>
              <p:cNvPr id="475" name="Straight Connector 474">
                <a:extLst>
                  <a:ext uri="{FF2B5EF4-FFF2-40B4-BE49-F238E27FC236}">
                    <a16:creationId xmlns:a16="http://schemas.microsoft.com/office/drawing/2014/main" id="{910C6954-93C7-0EAD-679F-3CF356EBE133}"/>
                  </a:ext>
                </a:extLst>
              </p:cNvPr>
              <p:cNvCxnSpPr>
                <a:cxnSpLocks/>
                <a:stCxn id="29" idx="6"/>
                <a:endCxn id="9" idx="3"/>
              </p:cNvCxnSpPr>
              <p:nvPr/>
            </p:nvCxnSpPr>
            <p:spPr>
              <a:xfrm flipH="1" flipV="1">
                <a:off x="5692745" y="2245209"/>
                <a:ext cx="795085" cy="1197758"/>
              </a:xfrm>
              <a:prstGeom prst="line">
                <a:avLst/>
              </a:prstGeom>
              <a:ln w="12700"/>
            </p:spPr>
            <p:style>
              <a:lnRef idx="1">
                <a:schemeClr val="dk1"/>
              </a:lnRef>
              <a:fillRef idx="0">
                <a:schemeClr val="dk1"/>
              </a:fillRef>
              <a:effectRef idx="0">
                <a:schemeClr val="dk1"/>
              </a:effectRef>
              <a:fontRef idx="minor">
                <a:schemeClr val="tx1"/>
              </a:fontRef>
            </p:style>
          </p:cxnSp>
          <p:cxnSp>
            <p:nvCxnSpPr>
              <p:cNvPr id="476" name="Straight Connector 475">
                <a:extLst>
                  <a:ext uri="{FF2B5EF4-FFF2-40B4-BE49-F238E27FC236}">
                    <a16:creationId xmlns:a16="http://schemas.microsoft.com/office/drawing/2014/main" id="{6D22AE6C-8E2F-27EA-606D-98795E37496B}"/>
                  </a:ext>
                </a:extLst>
              </p:cNvPr>
              <p:cNvCxnSpPr>
                <a:cxnSpLocks/>
                <a:stCxn id="38" idx="6"/>
                <a:endCxn id="9" idx="3"/>
              </p:cNvCxnSpPr>
              <p:nvPr/>
            </p:nvCxnSpPr>
            <p:spPr>
              <a:xfrm flipH="1" flipV="1">
                <a:off x="5692745" y="2245209"/>
                <a:ext cx="795085" cy="2269089"/>
              </a:xfrm>
              <a:prstGeom prst="line">
                <a:avLst/>
              </a:prstGeom>
              <a:ln w="12700"/>
            </p:spPr>
            <p:style>
              <a:lnRef idx="1">
                <a:schemeClr val="dk1"/>
              </a:lnRef>
              <a:fillRef idx="0">
                <a:schemeClr val="dk1"/>
              </a:fillRef>
              <a:effectRef idx="0">
                <a:schemeClr val="dk1"/>
              </a:effectRef>
              <a:fontRef idx="minor">
                <a:schemeClr val="tx1"/>
              </a:fontRef>
            </p:style>
          </p:cxnSp>
          <p:cxnSp>
            <p:nvCxnSpPr>
              <p:cNvPr id="477" name="Straight Connector 476">
                <a:extLst>
                  <a:ext uri="{FF2B5EF4-FFF2-40B4-BE49-F238E27FC236}">
                    <a16:creationId xmlns:a16="http://schemas.microsoft.com/office/drawing/2014/main" id="{E443D1B4-F57F-8182-36FC-708C05FE6AAF}"/>
                  </a:ext>
                </a:extLst>
              </p:cNvPr>
              <p:cNvCxnSpPr>
                <a:cxnSpLocks/>
                <a:stCxn id="38" idx="6"/>
                <a:endCxn id="7" idx="3"/>
              </p:cNvCxnSpPr>
              <p:nvPr/>
            </p:nvCxnSpPr>
            <p:spPr>
              <a:xfrm flipH="1" flipV="1">
                <a:off x="5692745" y="1677113"/>
                <a:ext cx="795085" cy="2837185"/>
              </a:xfrm>
              <a:prstGeom prst="line">
                <a:avLst/>
              </a:prstGeom>
              <a:ln w="12700"/>
            </p:spPr>
            <p:style>
              <a:lnRef idx="1">
                <a:schemeClr val="dk1"/>
              </a:lnRef>
              <a:fillRef idx="0">
                <a:schemeClr val="dk1"/>
              </a:fillRef>
              <a:effectRef idx="0">
                <a:schemeClr val="dk1"/>
              </a:effectRef>
              <a:fontRef idx="minor">
                <a:schemeClr val="tx1"/>
              </a:fontRef>
            </p:style>
          </p:cxnSp>
          <p:cxnSp>
            <p:nvCxnSpPr>
              <p:cNvPr id="478" name="Straight Connector 477">
                <a:extLst>
                  <a:ext uri="{FF2B5EF4-FFF2-40B4-BE49-F238E27FC236}">
                    <a16:creationId xmlns:a16="http://schemas.microsoft.com/office/drawing/2014/main" id="{9EC2C0B3-D756-6225-8619-15187A665964}"/>
                  </a:ext>
                </a:extLst>
              </p:cNvPr>
              <p:cNvCxnSpPr>
                <a:cxnSpLocks/>
                <a:stCxn id="29" idx="6"/>
                <a:endCxn id="7" idx="3"/>
              </p:cNvCxnSpPr>
              <p:nvPr/>
            </p:nvCxnSpPr>
            <p:spPr>
              <a:xfrm flipH="1" flipV="1">
                <a:off x="5692745" y="1677113"/>
                <a:ext cx="795085" cy="1765854"/>
              </a:xfrm>
              <a:prstGeom prst="line">
                <a:avLst/>
              </a:prstGeom>
              <a:ln w="12700"/>
            </p:spPr>
            <p:style>
              <a:lnRef idx="1">
                <a:schemeClr val="dk1"/>
              </a:lnRef>
              <a:fillRef idx="0">
                <a:schemeClr val="dk1"/>
              </a:fillRef>
              <a:effectRef idx="0">
                <a:schemeClr val="dk1"/>
              </a:effectRef>
              <a:fontRef idx="minor">
                <a:schemeClr val="tx1"/>
              </a:fontRef>
            </p:style>
          </p:cxnSp>
          <p:cxnSp>
            <p:nvCxnSpPr>
              <p:cNvPr id="479" name="Straight Connector 478">
                <a:extLst>
                  <a:ext uri="{FF2B5EF4-FFF2-40B4-BE49-F238E27FC236}">
                    <a16:creationId xmlns:a16="http://schemas.microsoft.com/office/drawing/2014/main" id="{98269A78-8296-14E4-58EA-88254D2362F4}"/>
                  </a:ext>
                </a:extLst>
              </p:cNvPr>
              <p:cNvCxnSpPr>
                <a:cxnSpLocks/>
                <a:stCxn id="28" idx="6"/>
                <a:endCxn id="7" idx="3"/>
              </p:cNvCxnSpPr>
              <p:nvPr/>
            </p:nvCxnSpPr>
            <p:spPr>
              <a:xfrm flipH="1" flipV="1">
                <a:off x="5692745" y="1677113"/>
                <a:ext cx="795085" cy="1182795"/>
              </a:xfrm>
              <a:prstGeom prst="line">
                <a:avLst/>
              </a:prstGeom>
              <a:ln w="12700"/>
            </p:spPr>
            <p:style>
              <a:lnRef idx="1">
                <a:schemeClr val="dk1"/>
              </a:lnRef>
              <a:fillRef idx="0">
                <a:schemeClr val="dk1"/>
              </a:fillRef>
              <a:effectRef idx="0">
                <a:schemeClr val="dk1"/>
              </a:effectRef>
              <a:fontRef idx="minor">
                <a:schemeClr val="tx1"/>
              </a:fontRef>
            </p:style>
          </p:cxnSp>
          <p:cxnSp>
            <p:nvCxnSpPr>
              <p:cNvPr id="480" name="Straight Connector 479">
                <a:extLst>
                  <a:ext uri="{FF2B5EF4-FFF2-40B4-BE49-F238E27FC236}">
                    <a16:creationId xmlns:a16="http://schemas.microsoft.com/office/drawing/2014/main" id="{E534AC09-BDA6-4D5A-DED8-A976BC74F3FC}"/>
                  </a:ext>
                </a:extLst>
              </p:cNvPr>
              <p:cNvCxnSpPr>
                <a:cxnSpLocks/>
                <a:stCxn id="26" idx="6"/>
                <a:endCxn id="7" idx="3"/>
              </p:cNvCxnSpPr>
              <p:nvPr/>
            </p:nvCxnSpPr>
            <p:spPr>
              <a:xfrm flipH="1" flipV="1">
                <a:off x="5692745" y="1677113"/>
                <a:ext cx="795085" cy="599736"/>
              </a:xfrm>
              <a:prstGeom prst="line">
                <a:avLst/>
              </a:prstGeom>
              <a:ln w="12700"/>
            </p:spPr>
            <p:style>
              <a:lnRef idx="1">
                <a:schemeClr val="dk1"/>
              </a:lnRef>
              <a:fillRef idx="0">
                <a:schemeClr val="dk1"/>
              </a:fillRef>
              <a:effectRef idx="0">
                <a:schemeClr val="dk1"/>
              </a:effectRef>
              <a:fontRef idx="minor">
                <a:schemeClr val="tx1"/>
              </a:fontRef>
            </p:style>
          </p:cxnSp>
          <p:cxnSp>
            <p:nvCxnSpPr>
              <p:cNvPr id="481" name="Straight Connector 480">
                <a:extLst>
                  <a:ext uri="{FF2B5EF4-FFF2-40B4-BE49-F238E27FC236}">
                    <a16:creationId xmlns:a16="http://schemas.microsoft.com/office/drawing/2014/main" id="{3D67C2EB-4912-0883-CC97-A784CEADCE26}"/>
                  </a:ext>
                </a:extLst>
              </p:cNvPr>
              <p:cNvCxnSpPr>
                <a:cxnSpLocks/>
                <a:stCxn id="25" idx="6"/>
                <a:endCxn id="7" idx="3"/>
              </p:cNvCxnSpPr>
              <p:nvPr/>
            </p:nvCxnSpPr>
            <p:spPr>
              <a:xfrm flipH="1" flipV="1">
                <a:off x="5692745" y="1677113"/>
                <a:ext cx="795085" cy="16677"/>
              </a:xfrm>
              <a:prstGeom prst="line">
                <a:avLst/>
              </a:prstGeom>
              <a:ln w="12700"/>
            </p:spPr>
            <p:style>
              <a:lnRef idx="1">
                <a:schemeClr val="dk1"/>
              </a:lnRef>
              <a:fillRef idx="0">
                <a:schemeClr val="dk1"/>
              </a:fillRef>
              <a:effectRef idx="0">
                <a:schemeClr val="dk1"/>
              </a:effectRef>
              <a:fontRef idx="minor">
                <a:schemeClr val="tx1"/>
              </a:fontRef>
            </p:style>
          </p:cxnSp>
          <p:sp>
            <p:nvSpPr>
              <p:cNvPr id="482" name="TextBox 481">
                <a:extLst>
                  <a:ext uri="{FF2B5EF4-FFF2-40B4-BE49-F238E27FC236}">
                    <a16:creationId xmlns:a16="http://schemas.microsoft.com/office/drawing/2014/main" id="{0A2916CD-B2BE-924D-1696-7339EBCADCD9}"/>
                  </a:ext>
                </a:extLst>
              </p:cNvPr>
              <p:cNvSpPr txBox="1"/>
              <p:nvPr/>
            </p:nvSpPr>
            <p:spPr>
              <a:xfrm rot="16200000">
                <a:off x="6200979" y="3669324"/>
                <a:ext cx="646331" cy="646331"/>
              </a:xfrm>
              <a:prstGeom prst="rect">
                <a:avLst/>
              </a:prstGeom>
              <a:noFill/>
            </p:spPr>
            <p:txBody>
              <a:bodyPr wrap="none" rtlCol="0" anchor="ctr">
                <a:spAutoFit/>
              </a:bodyPr>
              <a:lstStyle/>
              <a:p>
                <a:pPr algn="ctr"/>
                <a:r>
                  <a:rPr lang="en-GB" sz="3600" dirty="0">
                    <a:solidFill>
                      <a:schemeClr val="accent2"/>
                    </a:solidFill>
                    <a:latin typeface="Candara" panose="020E0502030303020204" pitchFamily="34" charset="0"/>
                  </a:rPr>
                  <a:t>…</a:t>
                </a:r>
              </a:p>
            </p:txBody>
          </p:sp>
          <p:sp>
            <p:nvSpPr>
              <p:cNvPr id="483" name="TextBox 482">
                <a:extLst>
                  <a:ext uri="{FF2B5EF4-FFF2-40B4-BE49-F238E27FC236}">
                    <a16:creationId xmlns:a16="http://schemas.microsoft.com/office/drawing/2014/main" id="{A5413B77-0060-3363-F366-95CF8EF05F0D}"/>
                  </a:ext>
                </a:extLst>
              </p:cNvPr>
              <p:cNvSpPr txBox="1"/>
              <p:nvPr/>
            </p:nvSpPr>
            <p:spPr>
              <a:xfrm>
                <a:off x="7530700" y="1118263"/>
                <a:ext cx="595035" cy="400110"/>
              </a:xfrm>
              <a:prstGeom prst="rect">
                <a:avLst/>
              </a:prstGeom>
              <a:noFill/>
            </p:spPr>
            <p:txBody>
              <a:bodyPr wrap="none" rtlCol="0">
                <a:spAutoFit/>
              </a:bodyPr>
              <a:lstStyle/>
              <a:p>
                <a:pPr algn="ctr"/>
                <a:r>
                  <a:rPr lang="en-GB" sz="1000" dirty="0">
                    <a:latin typeface="Candara" panose="020E0502030303020204" pitchFamily="34" charset="0"/>
                  </a:rPr>
                  <a:t>Output</a:t>
                </a:r>
              </a:p>
              <a:p>
                <a:pPr algn="ctr"/>
                <a:r>
                  <a:rPr lang="en-GB" sz="1000" dirty="0">
                    <a:latin typeface="Candara" panose="020E0502030303020204" pitchFamily="34" charset="0"/>
                  </a:rPr>
                  <a:t>layer</a:t>
                </a:r>
              </a:p>
            </p:txBody>
          </p:sp>
          <p:sp>
            <p:nvSpPr>
              <p:cNvPr id="484" name="TextBox 483">
                <a:extLst>
                  <a:ext uri="{FF2B5EF4-FFF2-40B4-BE49-F238E27FC236}">
                    <a16:creationId xmlns:a16="http://schemas.microsoft.com/office/drawing/2014/main" id="{7E9E2364-8EC1-8D22-F9CE-7DFDFB36B015}"/>
                  </a:ext>
                </a:extLst>
              </p:cNvPr>
              <p:cNvSpPr txBox="1"/>
              <p:nvPr/>
            </p:nvSpPr>
            <p:spPr>
              <a:xfrm>
                <a:off x="6121352" y="1063549"/>
                <a:ext cx="1139903" cy="400110"/>
              </a:xfrm>
              <a:prstGeom prst="rect">
                <a:avLst/>
              </a:prstGeom>
              <a:noFill/>
            </p:spPr>
            <p:txBody>
              <a:bodyPr wrap="square" rtlCol="0">
                <a:spAutoFit/>
              </a:bodyPr>
              <a:lstStyle/>
              <a:p>
                <a:pPr algn="ctr"/>
                <a:r>
                  <a:rPr lang="en-GB" sz="1000" dirty="0">
                    <a:latin typeface="Candara" panose="020E0502030303020204" pitchFamily="34" charset="0"/>
                  </a:rPr>
                  <a:t>Fully-connected layer</a:t>
                </a:r>
              </a:p>
            </p:txBody>
          </p:sp>
        </p:grpSp>
        <p:sp>
          <p:nvSpPr>
            <p:cNvPr id="5" name="TextBox 4">
              <a:extLst>
                <a:ext uri="{FF2B5EF4-FFF2-40B4-BE49-F238E27FC236}">
                  <a16:creationId xmlns:a16="http://schemas.microsoft.com/office/drawing/2014/main" id="{16F83DFD-127D-3B83-4E13-975200BCFFAE}"/>
                </a:ext>
              </a:extLst>
            </p:cNvPr>
            <p:cNvSpPr txBox="1"/>
            <p:nvPr/>
          </p:nvSpPr>
          <p:spPr>
            <a:xfrm>
              <a:off x="4959302" y="1226891"/>
              <a:ext cx="1139903" cy="246221"/>
            </a:xfrm>
            <a:prstGeom prst="rect">
              <a:avLst/>
            </a:prstGeom>
            <a:noFill/>
          </p:spPr>
          <p:txBody>
            <a:bodyPr wrap="square" rtlCol="0">
              <a:spAutoFit/>
            </a:bodyPr>
            <a:lstStyle/>
            <a:p>
              <a:pPr algn="ctr"/>
              <a:r>
                <a:rPr lang="en-GB" sz="1000" dirty="0">
                  <a:latin typeface="Candara" panose="020E0502030303020204" pitchFamily="34" charset="0"/>
                </a:rPr>
                <a:t>Flatten</a:t>
              </a:r>
            </a:p>
          </p:txBody>
        </p:sp>
      </p:grpSp>
      <p:sp>
        <p:nvSpPr>
          <p:cNvPr id="485" name="TextBox 484">
            <a:extLst>
              <a:ext uri="{FF2B5EF4-FFF2-40B4-BE49-F238E27FC236}">
                <a16:creationId xmlns:a16="http://schemas.microsoft.com/office/drawing/2014/main" id="{15368914-1C38-CE05-803C-01946B0EFCB8}"/>
              </a:ext>
            </a:extLst>
          </p:cNvPr>
          <p:cNvSpPr txBox="1"/>
          <p:nvPr/>
        </p:nvSpPr>
        <p:spPr>
          <a:xfrm>
            <a:off x="801182" y="4633450"/>
            <a:ext cx="3541981" cy="215444"/>
          </a:xfrm>
          <a:prstGeom prst="rect">
            <a:avLst/>
          </a:prstGeom>
          <a:noFill/>
        </p:spPr>
        <p:txBody>
          <a:bodyPr wrap="square" rtlCol="0">
            <a:spAutoFit/>
          </a:bodyPr>
          <a:lstStyle/>
          <a:p>
            <a:pPr marL="7938" indent="-7938" algn="just"/>
            <a:r>
              <a:rPr lang="en-GB" sz="800" b="1" dirty="0">
                <a:latin typeface="Candara" panose="020E0502030303020204" pitchFamily="34" charset="0"/>
              </a:rPr>
              <a:t>Figure 5. </a:t>
            </a:r>
            <a:r>
              <a:rPr lang="en-GB" sz="800" dirty="0">
                <a:latin typeface="Candara" panose="020E0502030303020204" pitchFamily="34" charset="0"/>
              </a:rPr>
              <a:t>Simplified representation of a typical convolutional neural network.</a:t>
            </a:r>
          </a:p>
        </p:txBody>
      </p:sp>
    </p:spTree>
    <p:extLst>
      <p:ext uri="{BB962C8B-B14F-4D97-AF65-F5344CB8AC3E}">
        <p14:creationId xmlns:p14="http://schemas.microsoft.com/office/powerpoint/2010/main" val="2277122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fill="hold" nodeType="clickEffect">
                                  <p:stCondLst>
                                    <p:cond delay="0"/>
                                  </p:stCondLst>
                                  <p:childTnLst>
                                    <p:animMotion origin="layout" path="M 4.44444E-6 -3.08642E-6 L -0.22882 -3.08642E-6 " pathEditMode="relative" rAng="0" ptsTypes="AA">
                                      <p:cBhvr>
                                        <p:cTn id="6" dur="1000" fill="hold"/>
                                        <p:tgtEl>
                                          <p:spTgt spid="325"/>
                                        </p:tgtEl>
                                        <p:attrNameLst>
                                          <p:attrName>ppt_x</p:attrName>
                                          <p:attrName>ppt_y</p:attrName>
                                        </p:attrNameLst>
                                      </p:cBhvr>
                                      <p:rCtr x="-11441" y="0"/>
                                    </p:animMotion>
                                  </p:childTnLst>
                                </p:cTn>
                              </p:par>
                              <p:par>
                                <p:cTn id="7" presetID="6" presetClass="emph" presetSubtype="0" fill="hold" nodeType="withEffect">
                                  <p:stCondLst>
                                    <p:cond delay="0"/>
                                  </p:stCondLst>
                                  <p:childTnLst>
                                    <p:animScale>
                                      <p:cBhvr>
                                        <p:cTn id="8" dur="1000" fill="hold"/>
                                        <p:tgtEl>
                                          <p:spTgt spid="325"/>
                                        </p:tgtEl>
                                      </p:cBhvr>
                                      <p:by x="50000" y="50000"/>
                                    </p:animScale>
                                  </p:childTnLst>
                                </p:cTn>
                              </p:par>
                              <p:par>
                                <p:cTn id="9" presetID="22" presetClass="exit" presetSubtype="1" fill="hold" grpId="0" nodeType="withEffect">
                                  <p:stCondLst>
                                    <p:cond delay="0"/>
                                  </p:stCondLst>
                                  <p:childTnLst>
                                    <p:animEffect transition="out" filter="wipe(up)">
                                      <p:cBhvr>
                                        <p:cTn id="10" dur="500"/>
                                        <p:tgtEl>
                                          <p:spTgt spid="324"/>
                                        </p:tgtEl>
                                      </p:cBhvr>
                                    </p:animEffect>
                                    <p:set>
                                      <p:cBhvr>
                                        <p:cTn id="11" dur="1" fill="hold">
                                          <p:stCondLst>
                                            <p:cond delay="499"/>
                                          </p:stCondLst>
                                        </p:cTn>
                                        <p:tgtEl>
                                          <p:spTgt spid="324"/>
                                        </p:tgtEl>
                                        <p:attrNameLst>
                                          <p:attrName>style.visibility</p:attrName>
                                        </p:attrNameLst>
                                      </p:cBhvr>
                                      <p:to>
                                        <p:strVal val="hidden"/>
                                      </p:to>
                                    </p:set>
                                  </p:childTnLst>
                                </p:cTn>
                              </p:par>
                              <p:par>
                                <p:cTn id="12" presetID="22" presetClass="exit" presetSubtype="1" fill="hold" grpId="0" nodeType="withEffect">
                                  <p:stCondLst>
                                    <p:cond delay="0"/>
                                  </p:stCondLst>
                                  <p:childTnLst>
                                    <p:animEffect transition="out" filter="wipe(up)">
                                      <p:cBhvr>
                                        <p:cTn id="13" dur="500"/>
                                        <p:tgtEl>
                                          <p:spTgt spid="59"/>
                                        </p:tgtEl>
                                      </p:cBhvr>
                                    </p:animEffect>
                                    <p:set>
                                      <p:cBhvr>
                                        <p:cTn id="14" dur="1" fill="hold">
                                          <p:stCondLst>
                                            <p:cond delay="499"/>
                                          </p:stCondLst>
                                        </p:cTn>
                                        <p:tgtEl>
                                          <p:spTgt spid="59"/>
                                        </p:tgtEl>
                                        <p:attrNameLst>
                                          <p:attrName>style.visibility</p:attrName>
                                        </p:attrNameLst>
                                      </p:cBhvr>
                                      <p:to>
                                        <p:strVal val="hidden"/>
                                      </p:to>
                                    </p:set>
                                  </p:childTnLst>
                                </p:cTn>
                              </p:par>
                              <p:par>
                                <p:cTn id="15" presetID="22" presetClass="exit" presetSubtype="1" fill="hold" nodeType="withEffect">
                                  <p:stCondLst>
                                    <p:cond delay="0"/>
                                  </p:stCondLst>
                                  <p:childTnLst>
                                    <p:animEffect transition="out" filter="wipe(up)">
                                      <p:cBhvr>
                                        <p:cTn id="16" dur="500"/>
                                        <p:tgtEl>
                                          <p:spTgt spid="63"/>
                                        </p:tgtEl>
                                      </p:cBhvr>
                                    </p:animEffect>
                                    <p:set>
                                      <p:cBhvr>
                                        <p:cTn id="17" dur="1" fill="hold">
                                          <p:stCondLst>
                                            <p:cond delay="499"/>
                                          </p:stCondLst>
                                        </p:cTn>
                                        <p:tgtEl>
                                          <p:spTgt spid="63"/>
                                        </p:tgtEl>
                                        <p:attrNameLst>
                                          <p:attrName>style.visibility</p:attrName>
                                        </p:attrNameLst>
                                      </p:cBhvr>
                                      <p:to>
                                        <p:strVal val="hidden"/>
                                      </p:to>
                                    </p:set>
                                  </p:childTnLst>
                                </p:cTn>
                              </p:par>
                              <p:par>
                                <p:cTn id="18" presetID="22" presetClass="exit" presetSubtype="1" fill="hold" grpId="0" nodeType="withEffect">
                                  <p:stCondLst>
                                    <p:cond delay="0"/>
                                  </p:stCondLst>
                                  <p:childTnLst>
                                    <p:animEffect transition="out" filter="wipe(up)">
                                      <p:cBhvr>
                                        <p:cTn id="19" dur="500"/>
                                        <p:tgtEl>
                                          <p:spTgt spid="60"/>
                                        </p:tgtEl>
                                      </p:cBhvr>
                                    </p:animEffect>
                                    <p:set>
                                      <p:cBhvr>
                                        <p:cTn id="20" dur="1" fill="hold">
                                          <p:stCondLst>
                                            <p:cond delay="499"/>
                                          </p:stCondLst>
                                        </p:cTn>
                                        <p:tgtEl>
                                          <p:spTgt spid="60"/>
                                        </p:tgtEl>
                                        <p:attrNameLst>
                                          <p:attrName>style.visibility</p:attrName>
                                        </p:attrNameLst>
                                      </p:cBhvr>
                                      <p:to>
                                        <p:strVal val="hidden"/>
                                      </p:to>
                                    </p:set>
                                  </p:childTnLst>
                                </p:cTn>
                              </p:par>
                            </p:childTnLst>
                          </p:cTn>
                        </p:par>
                        <p:par>
                          <p:cTn id="21" fill="hold">
                            <p:stCondLst>
                              <p:cond delay="1000"/>
                            </p:stCondLst>
                            <p:childTnLst>
                              <p:par>
                                <p:cTn id="22" presetID="22" presetClass="entr" presetSubtype="8" fill="hold" nodeType="after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wipe(left)">
                                      <p:cBhvr>
                                        <p:cTn id="24"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P spid="60" grpId="0"/>
      <p:bldP spid="324" grpId="0"/>
    </p:bld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Shape 360"/>
        <p:cNvGrpSpPr/>
        <p:nvPr/>
      </p:nvGrpSpPr>
      <p:grpSpPr>
        <a:xfrm>
          <a:off x="0" y="0"/>
          <a:ext cx="0" cy="0"/>
          <a:chOff x="0" y="0"/>
          <a:chExt cx="0" cy="0"/>
        </a:xfrm>
      </p:grpSpPr>
      <p:sp>
        <p:nvSpPr>
          <p:cNvPr id="364" name="Google Shape;364;p49"/>
          <p:cNvSpPr txBox="1">
            <a:spLocks noGrp="1"/>
          </p:cNvSpPr>
          <p:nvPr>
            <p:ph type="title"/>
          </p:nvPr>
        </p:nvSpPr>
        <p:spPr>
          <a:xfrm>
            <a:off x="713225" y="470650"/>
            <a:ext cx="7717500" cy="549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latin typeface="Chivo" panose="020B0503030202020804" pitchFamily="34" charset="77"/>
              </a:rPr>
              <a:t>Convolutional Neural Networks</a:t>
            </a:r>
            <a:endParaRPr dirty="0">
              <a:latin typeface="Chivo" panose="020B0503030202020804" pitchFamily="34" charset="77"/>
            </a:endParaRPr>
          </a:p>
        </p:txBody>
      </p:sp>
      <p:sp>
        <p:nvSpPr>
          <p:cNvPr id="10" name="Rectangle 9">
            <a:extLst>
              <a:ext uri="{FF2B5EF4-FFF2-40B4-BE49-F238E27FC236}">
                <a16:creationId xmlns:a16="http://schemas.microsoft.com/office/drawing/2014/main" id="{304156FC-B3AE-87D0-0002-F4E923D1FF63}"/>
              </a:ext>
            </a:extLst>
          </p:cNvPr>
          <p:cNvSpPr>
            <a:spLocks noChangeAspect="1"/>
          </p:cNvSpPr>
          <p:nvPr/>
        </p:nvSpPr>
        <p:spPr>
          <a:xfrm>
            <a:off x="856190" y="1805150"/>
            <a:ext cx="2340000" cy="2340000"/>
          </a:xfrm>
          <a:prstGeom prst="rect">
            <a:avLst/>
          </a:prstGeom>
          <a:solidFill>
            <a:srgbClr val="994269">
              <a:alpha val="67059"/>
            </a:srgbClr>
          </a:solidFill>
          <a:ln>
            <a:solidFill>
              <a:srgbClr val="7333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latin typeface="Candara" panose="020E0502030303020204" pitchFamily="34" charset="0"/>
            </a:endParaRPr>
          </a:p>
        </p:txBody>
      </p:sp>
      <p:sp>
        <p:nvSpPr>
          <p:cNvPr id="11" name="Rectangle 10">
            <a:extLst>
              <a:ext uri="{FF2B5EF4-FFF2-40B4-BE49-F238E27FC236}">
                <a16:creationId xmlns:a16="http://schemas.microsoft.com/office/drawing/2014/main" id="{41004788-899D-8B59-641F-143B45107675}"/>
              </a:ext>
            </a:extLst>
          </p:cNvPr>
          <p:cNvSpPr>
            <a:spLocks noChangeAspect="1"/>
          </p:cNvSpPr>
          <p:nvPr/>
        </p:nvSpPr>
        <p:spPr>
          <a:xfrm>
            <a:off x="2442991" y="2019921"/>
            <a:ext cx="537668" cy="540000"/>
          </a:xfrm>
          <a:prstGeom prst="rect">
            <a:avLst/>
          </a:prstGeom>
          <a:solidFill>
            <a:srgbClr val="B3B4B3">
              <a:alpha val="63137"/>
            </a:srgbClr>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latin typeface="Candara" panose="020E0502030303020204" pitchFamily="34" charset="0"/>
            </a:endParaRPr>
          </a:p>
        </p:txBody>
      </p:sp>
      <p:grpSp>
        <p:nvGrpSpPr>
          <p:cNvPr id="18" name="Group 17">
            <a:extLst>
              <a:ext uri="{FF2B5EF4-FFF2-40B4-BE49-F238E27FC236}">
                <a16:creationId xmlns:a16="http://schemas.microsoft.com/office/drawing/2014/main" id="{CFCF364B-454A-9C0F-EE4B-AFCB9F6AED14}"/>
              </a:ext>
            </a:extLst>
          </p:cNvPr>
          <p:cNvGrpSpPr>
            <a:grpSpLocks noChangeAspect="1"/>
          </p:cNvGrpSpPr>
          <p:nvPr/>
        </p:nvGrpSpPr>
        <p:grpSpPr>
          <a:xfrm>
            <a:off x="3911629" y="2033908"/>
            <a:ext cx="2023286" cy="1980000"/>
            <a:chOff x="3666384" y="2062901"/>
            <a:chExt cx="1708195" cy="1671650"/>
          </a:xfrm>
        </p:grpSpPr>
        <p:sp>
          <p:nvSpPr>
            <p:cNvPr id="17" name="Rectangle 16">
              <a:extLst>
                <a:ext uri="{FF2B5EF4-FFF2-40B4-BE49-F238E27FC236}">
                  <a16:creationId xmlns:a16="http://schemas.microsoft.com/office/drawing/2014/main" id="{9A0742AB-4361-0915-06A6-21CFDC2F7FFE}"/>
                </a:ext>
              </a:extLst>
            </p:cNvPr>
            <p:cNvSpPr>
              <a:spLocks noChangeAspect="1"/>
            </p:cNvSpPr>
            <p:nvPr/>
          </p:nvSpPr>
          <p:spPr>
            <a:xfrm>
              <a:off x="3666384" y="2062901"/>
              <a:ext cx="1260000" cy="1260000"/>
            </a:xfrm>
            <a:prstGeom prst="rect">
              <a:avLst/>
            </a:prstGeom>
            <a:solidFill>
              <a:schemeClr val="tx2">
                <a:alpha val="67059"/>
              </a:schemeClr>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latin typeface="Candara" panose="020E0502030303020204" pitchFamily="34" charset="0"/>
              </a:endParaRPr>
            </a:p>
          </p:txBody>
        </p:sp>
        <p:sp>
          <p:nvSpPr>
            <p:cNvPr id="16" name="Rectangle 15">
              <a:extLst>
                <a:ext uri="{FF2B5EF4-FFF2-40B4-BE49-F238E27FC236}">
                  <a16:creationId xmlns:a16="http://schemas.microsoft.com/office/drawing/2014/main" id="{1E5200E1-78C8-7013-91DE-B297E4E53C08}"/>
                </a:ext>
              </a:extLst>
            </p:cNvPr>
            <p:cNvSpPr>
              <a:spLocks noChangeAspect="1"/>
            </p:cNvSpPr>
            <p:nvPr/>
          </p:nvSpPr>
          <p:spPr>
            <a:xfrm>
              <a:off x="3756023" y="2145231"/>
              <a:ext cx="1260000" cy="1260000"/>
            </a:xfrm>
            <a:prstGeom prst="rect">
              <a:avLst/>
            </a:prstGeom>
            <a:solidFill>
              <a:schemeClr val="tx2">
                <a:alpha val="67059"/>
              </a:schemeClr>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latin typeface="Candara" panose="020E0502030303020204" pitchFamily="34" charset="0"/>
              </a:endParaRPr>
            </a:p>
          </p:txBody>
        </p:sp>
        <p:sp>
          <p:nvSpPr>
            <p:cNvPr id="15" name="Rectangle 14">
              <a:extLst>
                <a:ext uri="{FF2B5EF4-FFF2-40B4-BE49-F238E27FC236}">
                  <a16:creationId xmlns:a16="http://schemas.microsoft.com/office/drawing/2014/main" id="{0FB99B71-8306-0DC3-5066-7AB30315C7F0}"/>
                </a:ext>
              </a:extLst>
            </p:cNvPr>
            <p:cNvSpPr>
              <a:spLocks noChangeAspect="1"/>
            </p:cNvSpPr>
            <p:nvPr/>
          </p:nvSpPr>
          <p:spPr>
            <a:xfrm>
              <a:off x="3845662" y="2227561"/>
              <a:ext cx="1260000" cy="1260000"/>
            </a:xfrm>
            <a:prstGeom prst="rect">
              <a:avLst/>
            </a:prstGeom>
            <a:solidFill>
              <a:schemeClr val="tx2">
                <a:alpha val="67059"/>
              </a:schemeClr>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latin typeface="Candara" panose="020E0502030303020204" pitchFamily="34" charset="0"/>
              </a:endParaRPr>
            </a:p>
          </p:txBody>
        </p:sp>
        <p:sp>
          <p:nvSpPr>
            <p:cNvPr id="14" name="Rectangle 13">
              <a:extLst>
                <a:ext uri="{FF2B5EF4-FFF2-40B4-BE49-F238E27FC236}">
                  <a16:creationId xmlns:a16="http://schemas.microsoft.com/office/drawing/2014/main" id="{EAE62766-A164-5695-F3F5-A66ADD8DD485}"/>
                </a:ext>
              </a:extLst>
            </p:cNvPr>
            <p:cNvSpPr>
              <a:spLocks noChangeAspect="1"/>
            </p:cNvSpPr>
            <p:nvPr/>
          </p:nvSpPr>
          <p:spPr>
            <a:xfrm>
              <a:off x="3935301" y="2309891"/>
              <a:ext cx="1260000" cy="1260000"/>
            </a:xfrm>
            <a:prstGeom prst="rect">
              <a:avLst/>
            </a:prstGeom>
            <a:solidFill>
              <a:schemeClr val="tx2">
                <a:alpha val="67059"/>
              </a:schemeClr>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latin typeface="Candara" panose="020E0502030303020204" pitchFamily="34" charset="0"/>
              </a:endParaRPr>
            </a:p>
          </p:txBody>
        </p:sp>
        <p:sp>
          <p:nvSpPr>
            <p:cNvPr id="13" name="Rectangle 12">
              <a:extLst>
                <a:ext uri="{FF2B5EF4-FFF2-40B4-BE49-F238E27FC236}">
                  <a16:creationId xmlns:a16="http://schemas.microsoft.com/office/drawing/2014/main" id="{B0B66B15-0DE3-DDC4-BF25-145CA78DEDBD}"/>
                </a:ext>
              </a:extLst>
            </p:cNvPr>
            <p:cNvSpPr>
              <a:spLocks noChangeAspect="1"/>
            </p:cNvSpPr>
            <p:nvPr/>
          </p:nvSpPr>
          <p:spPr>
            <a:xfrm>
              <a:off x="4024940" y="2392221"/>
              <a:ext cx="1260000" cy="1260000"/>
            </a:xfrm>
            <a:prstGeom prst="rect">
              <a:avLst/>
            </a:prstGeom>
            <a:solidFill>
              <a:schemeClr val="tx2">
                <a:alpha val="67059"/>
              </a:schemeClr>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latin typeface="Candara" panose="020E0502030303020204" pitchFamily="34" charset="0"/>
              </a:endParaRPr>
            </a:p>
          </p:txBody>
        </p:sp>
        <p:sp>
          <p:nvSpPr>
            <p:cNvPr id="12" name="Rectangle 11">
              <a:extLst>
                <a:ext uri="{FF2B5EF4-FFF2-40B4-BE49-F238E27FC236}">
                  <a16:creationId xmlns:a16="http://schemas.microsoft.com/office/drawing/2014/main" id="{C14B7BBB-35E9-D89C-DFF3-96AF352BCB4F}"/>
                </a:ext>
              </a:extLst>
            </p:cNvPr>
            <p:cNvSpPr>
              <a:spLocks noChangeAspect="1"/>
            </p:cNvSpPr>
            <p:nvPr/>
          </p:nvSpPr>
          <p:spPr>
            <a:xfrm>
              <a:off x="4114579" y="2474551"/>
              <a:ext cx="1260000" cy="1260000"/>
            </a:xfrm>
            <a:prstGeom prst="rect">
              <a:avLst/>
            </a:prstGeom>
            <a:solidFill>
              <a:schemeClr val="tx2">
                <a:alpha val="67059"/>
              </a:schemeClr>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latin typeface="Candara" panose="020E0502030303020204" pitchFamily="34" charset="0"/>
              </a:endParaRPr>
            </a:p>
          </p:txBody>
        </p:sp>
      </p:grpSp>
      <p:cxnSp>
        <p:nvCxnSpPr>
          <p:cNvPr id="21" name="Straight Connector 20">
            <a:extLst>
              <a:ext uri="{FF2B5EF4-FFF2-40B4-BE49-F238E27FC236}">
                <a16:creationId xmlns:a16="http://schemas.microsoft.com/office/drawing/2014/main" id="{9381C573-1389-348C-3016-76268D2FE60E}"/>
              </a:ext>
            </a:extLst>
          </p:cNvPr>
          <p:cNvCxnSpPr>
            <a:cxnSpLocks/>
          </p:cNvCxnSpPr>
          <p:nvPr/>
        </p:nvCxnSpPr>
        <p:spPr>
          <a:xfrm>
            <a:off x="3032105" y="2559921"/>
            <a:ext cx="2596752" cy="215763"/>
          </a:xfrm>
          <a:prstGeom prst="line">
            <a:avLst/>
          </a:prstGeom>
          <a:ln w="19050">
            <a:solidFill>
              <a:schemeClr val="tx1"/>
            </a:solidFill>
            <a:prstDash val="sysDot"/>
            <a:roun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924EFC5-FC65-E1B5-FBD6-C9278953E31C}"/>
              </a:ext>
            </a:extLst>
          </p:cNvPr>
          <p:cNvCxnSpPr>
            <a:cxnSpLocks/>
          </p:cNvCxnSpPr>
          <p:nvPr/>
        </p:nvCxnSpPr>
        <p:spPr>
          <a:xfrm>
            <a:off x="3019680" y="2019921"/>
            <a:ext cx="2596714" cy="694955"/>
          </a:xfrm>
          <a:prstGeom prst="line">
            <a:avLst/>
          </a:prstGeom>
          <a:ln w="19050">
            <a:solidFill>
              <a:schemeClr val="tx1"/>
            </a:solidFill>
            <a:prstDash val="sysDot"/>
            <a:round/>
          </a:ln>
        </p:spPr>
        <p:style>
          <a:lnRef idx="1">
            <a:schemeClr val="accent1"/>
          </a:lnRef>
          <a:fillRef idx="0">
            <a:schemeClr val="accent1"/>
          </a:fillRef>
          <a:effectRef idx="0">
            <a:schemeClr val="accent1"/>
          </a:effectRef>
          <a:fontRef idx="minor">
            <a:schemeClr val="tx1"/>
          </a:fontRef>
        </p:style>
      </p:cxnSp>
      <p:grpSp>
        <p:nvGrpSpPr>
          <p:cNvPr id="30" name="Group 29">
            <a:extLst>
              <a:ext uri="{FF2B5EF4-FFF2-40B4-BE49-F238E27FC236}">
                <a16:creationId xmlns:a16="http://schemas.microsoft.com/office/drawing/2014/main" id="{A73CB317-DA10-DE83-37EA-B29EEA3E64C6}"/>
              </a:ext>
            </a:extLst>
          </p:cNvPr>
          <p:cNvGrpSpPr>
            <a:grpSpLocks noChangeAspect="1"/>
          </p:cNvGrpSpPr>
          <p:nvPr/>
        </p:nvGrpSpPr>
        <p:grpSpPr>
          <a:xfrm>
            <a:off x="6621397" y="2165150"/>
            <a:ext cx="1655416" cy="1620000"/>
            <a:chOff x="3666384" y="2062901"/>
            <a:chExt cx="1708195" cy="1671650"/>
          </a:xfrm>
        </p:grpSpPr>
        <p:sp>
          <p:nvSpPr>
            <p:cNvPr id="31" name="Rectangle 30">
              <a:extLst>
                <a:ext uri="{FF2B5EF4-FFF2-40B4-BE49-F238E27FC236}">
                  <a16:creationId xmlns:a16="http://schemas.microsoft.com/office/drawing/2014/main" id="{21CADDA6-089A-833B-D20A-AC4B330CF739}"/>
                </a:ext>
              </a:extLst>
            </p:cNvPr>
            <p:cNvSpPr>
              <a:spLocks noChangeAspect="1"/>
            </p:cNvSpPr>
            <p:nvPr/>
          </p:nvSpPr>
          <p:spPr>
            <a:xfrm>
              <a:off x="3666384" y="2062901"/>
              <a:ext cx="1260000" cy="1260000"/>
            </a:xfrm>
            <a:prstGeom prst="rect">
              <a:avLst/>
            </a:prstGeom>
            <a:solidFill>
              <a:schemeClr val="tx2">
                <a:alpha val="67059"/>
              </a:schemeClr>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latin typeface="Candara" panose="020E0502030303020204" pitchFamily="34" charset="0"/>
              </a:endParaRPr>
            </a:p>
          </p:txBody>
        </p:sp>
        <p:sp>
          <p:nvSpPr>
            <p:cNvPr id="32" name="Rectangle 31">
              <a:extLst>
                <a:ext uri="{FF2B5EF4-FFF2-40B4-BE49-F238E27FC236}">
                  <a16:creationId xmlns:a16="http://schemas.microsoft.com/office/drawing/2014/main" id="{25263DE6-C68D-373B-13DB-120CE7D9B9B2}"/>
                </a:ext>
              </a:extLst>
            </p:cNvPr>
            <p:cNvSpPr>
              <a:spLocks noChangeAspect="1"/>
            </p:cNvSpPr>
            <p:nvPr/>
          </p:nvSpPr>
          <p:spPr>
            <a:xfrm>
              <a:off x="3756023" y="2145231"/>
              <a:ext cx="1260000" cy="1260000"/>
            </a:xfrm>
            <a:prstGeom prst="rect">
              <a:avLst/>
            </a:prstGeom>
            <a:solidFill>
              <a:schemeClr val="tx2">
                <a:alpha val="67059"/>
              </a:schemeClr>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latin typeface="Candara" panose="020E0502030303020204" pitchFamily="34" charset="0"/>
              </a:endParaRPr>
            </a:p>
          </p:txBody>
        </p:sp>
        <p:sp>
          <p:nvSpPr>
            <p:cNvPr id="33" name="Rectangle 32">
              <a:extLst>
                <a:ext uri="{FF2B5EF4-FFF2-40B4-BE49-F238E27FC236}">
                  <a16:creationId xmlns:a16="http://schemas.microsoft.com/office/drawing/2014/main" id="{2C8B2822-25FF-0605-8321-32178924E7B4}"/>
                </a:ext>
              </a:extLst>
            </p:cNvPr>
            <p:cNvSpPr>
              <a:spLocks noChangeAspect="1"/>
            </p:cNvSpPr>
            <p:nvPr/>
          </p:nvSpPr>
          <p:spPr>
            <a:xfrm>
              <a:off x="3845662" y="2227561"/>
              <a:ext cx="1260000" cy="1260000"/>
            </a:xfrm>
            <a:prstGeom prst="rect">
              <a:avLst/>
            </a:prstGeom>
            <a:solidFill>
              <a:schemeClr val="tx2">
                <a:alpha val="67059"/>
              </a:schemeClr>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latin typeface="Candara" panose="020E0502030303020204" pitchFamily="34" charset="0"/>
              </a:endParaRPr>
            </a:p>
          </p:txBody>
        </p:sp>
        <p:sp>
          <p:nvSpPr>
            <p:cNvPr id="34" name="Rectangle 33">
              <a:extLst>
                <a:ext uri="{FF2B5EF4-FFF2-40B4-BE49-F238E27FC236}">
                  <a16:creationId xmlns:a16="http://schemas.microsoft.com/office/drawing/2014/main" id="{909008B2-7C42-5674-45F0-85FF3C79AA0B}"/>
                </a:ext>
              </a:extLst>
            </p:cNvPr>
            <p:cNvSpPr>
              <a:spLocks noChangeAspect="1"/>
            </p:cNvSpPr>
            <p:nvPr/>
          </p:nvSpPr>
          <p:spPr>
            <a:xfrm>
              <a:off x="3935301" y="2309891"/>
              <a:ext cx="1260000" cy="1260000"/>
            </a:xfrm>
            <a:prstGeom prst="rect">
              <a:avLst/>
            </a:prstGeom>
            <a:solidFill>
              <a:schemeClr val="tx2">
                <a:alpha val="67059"/>
              </a:schemeClr>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latin typeface="Candara" panose="020E0502030303020204" pitchFamily="34" charset="0"/>
              </a:endParaRPr>
            </a:p>
          </p:txBody>
        </p:sp>
        <p:sp>
          <p:nvSpPr>
            <p:cNvPr id="35" name="Rectangle 34">
              <a:extLst>
                <a:ext uri="{FF2B5EF4-FFF2-40B4-BE49-F238E27FC236}">
                  <a16:creationId xmlns:a16="http://schemas.microsoft.com/office/drawing/2014/main" id="{6D2E4881-1329-0DE6-5B55-6CF1F27B44F2}"/>
                </a:ext>
              </a:extLst>
            </p:cNvPr>
            <p:cNvSpPr>
              <a:spLocks noChangeAspect="1"/>
            </p:cNvSpPr>
            <p:nvPr/>
          </p:nvSpPr>
          <p:spPr>
            <a:xfrm>
              <a:off x="4024940" y="2392221"/>
              <a:ext cx="1260000" cy="1260000"/>
            </a:xfrm>
            <a:prstGeom prst="rect">
              <a:avLst/>
            </a:prstGeom>
            <a:solidFill>
              <a:schemeClr val="tx2">
                <a:alpha val="67059"/>
              </a:schemeClr>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latin typeface="Candara" panose="020E0502030303020204" pitchFamily="34" charset="0"/>
              </a:endParaRPr>
            </a:p>
          </p:txBody>
        </p:sp>
        <p:sp>
          <p:nvSpPr>
            <p:cNvPr id="36" name="Rectangle 35">
              <a:extLst>
                <a:ext uri="{FF2B5EF4-FFF2-40B4-BE49-F238E27FC236}">
                  <a16:creationId xmlns:a16="http://schemas.microsoft.com/office/drawing/2014/main" id="{ED94CF3A-55C8-18D5-D9CB-2B362D8045E6}"/>
                </a:ext>
              </a:extLst>
            </p:cNvPr>
            <p:cNvSpPr>
              <a:spLocks noChangeAspect="1"/>
            </p:cNvSpPr>
            <p:nvPr/>
          </p:nvSpPr>
          <p:spPr>
            <a:xfrm>
              <a:off x="4114579" y="2474551"/>
              <a:ext cx="1260000" cy="1260000"/>
            </a:xfrm>
            <a:prstGeom prst="rect">
              <a:avLst/>
            </a:prstGeom>
            <a:solidFill>
              <a:schemeClr val="tx2">
                <a:alpha val="67059"/>
              </a:schemeClr>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latin typeface="Candara" panose="020E0502030303020204" pitchFamily="34" charset="0"/>
              </a:endParaRPr>
            </a:p>
          </p:txBody>
        </p:sp>
      </p:grpSp>
      <p:sp>
        <p:nvSpPr>
          <p:cNvPr id="37" name="Rectangle 36">
            <a:extLst>
              <a:ext uri="{FF2B5EF4-FFF2-40B4-BE49-F238E27FC236}">
                <a16:creationId xmlns:a16="http://schemas.microsoft.com/office/drawing/2014/main" id="{A1E2092B-B908-9365-8B5F-840F8D9B61C7}"/>
              </a:ext>
            </a:extLst>
          </p:cNvPr>
          <p:cNvSpPr>
            <a:spLocks noChangeAspect="1"/>
          </p:cNvSpPr>
          <p:nvPr/>
        </p:nvSpPr>
        <p:spPr>
          <a:xfrm>
            <a:off x="5340446" y="3425713"/>
            <a:ext cx="394547" cy="396258"/>
          </a:xfrm>
          <a:prstGeom prst="rect">
            <a:avLst/>
          </a:prstGeom>
          <a:solidFill>
            <a:schemeClr val="accent1">
              <a:lumMod val="75000"/>
              <a:alpha val="63137"/>
            </a:schemeClr>
          </a:solidFill>
          <a:ln>
            <a:solidFill>
              <a:schemeClr val="bg2">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latin typeface="Candara" panose="020E0502030303020204" pitchFamily="34" charset="0"/>
            </a:endParaRPr>
          </a:p>
        </p:txBody>
      </p:sp>
      <p:cxnSp>
        <p:nvCxnSpPr>
          <p:cNvPr id="40" name="Straight Connector 39">
            <a:extLst>
              <a:ext uri="{FF2B5EF4-FFF2-40B4-BE49-F238E27FC236}">
                <a16:creationId xmlns:a16="http://schemas.microsoft.com/office/drawing/2014/main" id="{3D948E2A-3234-13FD-3808-CF14743BC349}"/>
              </a:ext>
            </a:extLst>
          </p:cNvPr>
          <p:cNvCxnSpPr>
            <a:cxnSpLocks/>
          </p:cNvCxnSpPr>
          <p:nvPr/>
        </p:nvCxnSpPr>
        <p:spPr>
          <a:xfrm flipV="1">
            <a:off x="5762869" y="3621045"/>
            <a:ext cx="2340205" cy="201851"/>
          </a:xfrm>
          <a:prstGeom prst="line">
            <a:avLst/>
          </a:prstGeom>
          <a:ln w="19050">
            <a:solidFill>
              <a:schemeClr val="tx1"/>
            </a:solidFill>
            <a:prstDash val="sysDot"/>
            <a:round/>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EED18B8-3462-D983-D804-C74953A31FF5}"/>
              </a:ext>
            </a:extLst>
          </p:cNvPr>
          <p:cNvCxnSpPr>
            <a:cxnSpLocks/>
          </p:cNvCxnSpPr>
          <p:nvPr/>
        </p:nvCxnSpPr>
        <p:spPr>
          <a:xfrm>
            <a:off x="5762869" y="3430033"/>
            <a:ext cx="2340205" cy="145356"/>
          </a:xfrm>
          <a:prstGeom prst="line">
            <a:avLst/>
          </a:prstGeom>
          <a:ln w="19050">
            <a:solidFill>
              <a:schemeClr val="tx1"/>
            </a:solidFill>
            <a:prstDash val="sysDot"/>
            <a:round/>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562B3ECB-77F4-0644-CFE1-7E1AD4EA718A}"/>
              </a:ext>
            </a:extLst>
          </p:cNvPr>
          <p:cNvSpPr txBox="1"/>
          <p:nvPr/>
        </p:nvSpPr>
        <p:spPr>
          <a:xfrm>
            <a:off x="1480207" y="1458890"/>
            <a:ext cx="1091966" cy="307777"/>
          </a:xfrm>
          <a:prstGeom prst="rect">
            <a:avLst/>
          </a:prstGeom>
          <a:noFill/>
        </p:spPr>
        <p:txBody>
          <a:bodyPr wrap="none" rtlCol="0">
            <a:spAutoFit/>
          </a:bodyPr>
          <a:lstStyle/>
          <a:p>
            <a:pPr algn="ctr"/>
            <a:r>
              <a:rPr lang="en-GB" dirty="0">
                <a:latin typeface="Candara" panose="020E0502030303020204" pitchFamily="34" charset="0"/>
              </a:rPr>
              <a:t>Input image</a:t>
            </a:r>
          </a:p>
        </p:txBody>
      </p:sp>
      <p:sp>
        <p:nvSpPr>
          <p:cNvPr id="50" name="TextBox 49">
            <a:extLst>
              <a:ext uri="{FF2B5EF4-FFF2-40B4-BE49-F238E27FC236}">
                <a16:creationId xmlns:a16="http://schemas.microsoft.com/office/drawing/2014/main" id="{FCC39005-87AC-ADB8-D2D4-2B4D85DFA437}"/>
              </a:ext>
            </a:extLst>
          </p:cNvPr>
          <p:cNvSpPr txBox="1"/>
          <p:nvPr/>
        </p:nvSpPr>
        <p:spPr>
          <a:xfrm>
            <a:off x="4209212" y="1689251"/>
            <a:ext cx="1109599" cy="307777"/>
          </a:xfrm>
          <a:prstGeom prst="rect">
            <a:avLst/>
          </a:prstGeom>
          <a:noFill/>
        </p:spPr>
        <p:txBody>
          <a:bodyPr wrap="none" rtlCol="0">
            <a:spAutoFit/>
          </a:bodyPr>
          <a:lstStyle/>
          <a:p>
            <a:pPr algn="ctr"/>
            <a:r>
              <a:rPr lang="en-GB" dirty="0">
                <a:latin typeface="Candara" panose="020E0502030303020204" pitchFamily="34" charset="0"/>
              </a:rPr>
              <a:t>Convolution</a:t>
            </a:r>
          </a:p>
        </p:txBody>
      </p:sp>
      <p:sp>
        <p:nvSpPr>
          <p:cNvPr id="53" name="TextBox 52">
            <a:extLst>
              <a:ext uri="{FF2B5EF4-FFF2-40B4-BE49-F238E27FC236}">
                <a16:creationId xmlns:a16="http://schemas.microsoft.com/office/drawing/2014/main" id="{A6D8E69B-4EEC-A23D-F852-6FA24D6F1127}"/>
              </a:ext>
            </a:extLst>
          </p:cNvPr>
          <p:cNvSpPr txBox="1"/>
          <p:nvPr/>
        </p:nvSpPr>
        <p:spPr>
          <a:xfrm>
            <a:off x="6960350" y="1830742"/>
            <a:ext cx="760144" cy="307777"/>
          </a:xfrm>
          <a:prstGeom prst="rect">
            <a:avLst/>
          </a:prstGeom>
          <a:noFill/>
        </p:spPr>
        <p:txBody>
          <a:bodyPr wrap="none" rtlCol="0">
            <a:spAutoFit/>
          </a:bodyPr>
          <a:lstStyle/>
          <a:p>
            <a:pPr algn="ctr"/>
            <a:r>
              <a:rPr lang="en-GB" dirty="0">
                <a:latin typeface="Candara" panose="020E0502030303020204" pitchFamily="34" charset="0"/>
              </a:rPr>
              <a:t>Pooling</a:t>
            </a:r>
          </a:p>
        </p:txBody>
      </p:sp>
      <p:sp>
        <p:nvSpPr>
          <p:cNvPr id="55" name="TextBox 54">
            <a:extLst>
              <a:ext uri="{FF2B5EF4-FFF2-40B4-BE49-F238E27FC236}">
                <a16:creationId xmlns:a16="http://schemas.microsoft.com/office/drawing/2014/main" id="{1C264857-F682-E082-DF49-3A62F43DD541}"/>
              </a:ext>
            </a:extLst>
          </p:cNvPr>
          <p:cNvSpPr txBox="1"/>
          <p:nvPr/>
        </p:nvSpPr>
        <p:spPr>
          <a:xfrm>
            <a:off x="2424754" y="2047723"/>
            <a:ext cx="590226" cy="276999"/>
          </a:xfrm>
          <a:prstGeom prst="rect">
            <a:avLst/>
          </a:prstGeom>
          <a:noFill/>
        </p:spPr>
        <p:txBody>
          <a:bodyPr wrap="none" rtlCol="0">
            <a:spAutoFit/>
          </a:bodyPr>
          <a:lstStyle/>
          <a:p>
            <a:pPr algn="ctr"/>
            <a:r>
              <a:rPr lang="en-GB" sz="1200" dirty="0">
                <a:solidFill>
                  <a:schemeClr val="bg1">
                    <a:lumMod val="25000"/>
                  </a:schemeClr>
                </a:solidFill>
                <a:latin typeface="Candara" panose="020E0502030303020204" pitchFamily="34" charset="0"/>
              </a:rPr>
              <a:t>kernel</a:t>
            </a: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ED0416D0-9F78-17C0-C7A1-F293A28FCEC5}"/>
                  </a:ext>
                </a:extLst>
              </p:cNvPr>
              <p:cNvSpPr txBox="1"/>
              <p:nvPr/>
            </p:nvSpPr>
            <p:spPr>
              <a:xfrm>
                <a:off x="1654207" y="2621207"/>
                <a:ext cx="612668" cy="70788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pt-PT" sz="4000" b="1" i="0" smtClean="0">
                          <a:solidFill>
                            <a:srgbClr val="642C46"/>
                          </a:solidFill>
                          <a:latin typeface="Cambria Math" panose="02040503050406030204" pitchFamily="18" charset="0"/>
                        </a:rPr>
                        <m:t>𝐗</m:t>
                      </m:r>
                    </m:oMath>
                  </m:oMathPara>
                </a14:m>
                <a:endParaRPr lang="en-GB" sz="4000" b="1" dirty="0">
                  <a:solidFill>
                    <a:srgbClr val="642C46"/>
                  </a:solidFill>
                  <a:latin typeface="Candara" panose="020E0502030303020204" pitchFamily="34" charset="0"/>
                </a:endParaRPr>
              </a:p>
            </p:txBody>
          </p:sp>
        </mc:Choice>
        <mc:Fallback xmlns="">
          <p:sp>
            <p:nvSpPr>
              <p:cNvPr id="56" name="TextBox 55">
                <a:extLst>
                  <a:ext uri="{FF2B5EF4-FFF2-40B4-BE49-F238E27FC236}">
                    <a16:creationId xmlns:a16="http://schemas.microsoft.com/office/drawing/2014/main" id="{ED0416D0-9F78-17C0-C7A1-F293A28FCEC5}"/>
                  </a:ext>
                </a:extLst>
              </p:cNvPr>
              <p:cNvSpPr txBox="1">
                <a:spLocks noRot="1" noChangeAspect="1" noMove="1" noResize="1" noEditPoints="1" noAdjustHandles="1" noChangeArrowheads="1" noChangeShapeType="1" noTextEdit="1"/>
              </p:cNvSpPr>
              <p:nvPr/>
            </p:nvSpPr>
            <p:spPr>
              <a:xfrm>
                <a:off x="1654207" y="2621207"/>
                <a:ext cx="612668" cy="707886"/>
              </a:xfrm>
              <a:prstGeom prst="rect">
                <a:avLst/>
              </a:prstGeom>
              <a:blipFill>
                <a:blip r:embed="rId3"/>
                <a:stretch>
                  <a:fillRect l="-4082" r="-4082"/>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BBA34D59-28D6-471E-8968-751FABFEE65A}"/>
                  </a:ext>
                </a:extLst>
              </p:cNvPr>
              <p:cNvSpPr txBox="1"/>
              <p:nvPr/>
            </p:nvSpPr>
            <p:spPr>
              <a:xfrm>
                <a:off x="2473751" y="2186222"/>
                <a:ext cx="505267"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pt-PT" sz="2000" b="1" i="0" smtClean="0">
                          <a:solidFill>
                            <a:schemeClr val="bg1">
                              <a:lumMod val="25000"/>
                            </a:schemeClr>
                          </a:solidFill>
                          <a:latin typeface="Cambria Math" panose="02040503050406030204" pitchFamily="18" charset="0"/>
                        </a:rPr>
                        <m:t>𝐖</m:t>
                      </m:r>
                    </m:oMath>
                  </m:oMathPara>
                </a14:m>
                <a:endParaRPr lang="en-GB" sz="2000" b="1" dirty="0">
                  <a:solidFill>
                    <a:schemeClr val="bg1">
                      <a:lumMod val="25000"/>
                    </a:schemeClr>
                  </a:solidFill>
                  <a:latin typeface="Candara" panose="020E0502030303020204" pitchFamily="34" charset="0"/>
                </a:endParaRPr>
              </a:p>
            </p:txBody>
          </p:sp>
        </mc:Choice>
        <mc:Fallback xmlns="">
          <p:sp>
            <p:nvSpPr>
              <p:cNvPr id="57" name="TextBox 56">
                <a:extLst>
                  <a:ext uri="{FF2B5EF4-FFF2-40B4-BE49-F238E27FC236}">
                    <a16:creationId xmlns:a16="http://schemas.microsoft.com/office/drawing/2014/main" id="{BBA34D59-28D6-471E-8968-751FABFEE65A}"/>
                  </a:ext>
                </a:extLst>
              </p:cNvPr>
              <p:cNvSpPr txBox="1">
                <a:spLocks noRot="1" noChangeAspect="1" noMove="1" noResize="1" noEditPoints="1" noAdjustHandles="1" noChangeArrowheads="1" noChangeShapeType="1" noTextEdit="1"/>
              </p:cNvSpPr>
              <p:nvPr/>
            </p:nvSpPr>
            <p:spPr>
              <a:xfrm>
                <a:off x="2473751" y="2186222"/>
                <a:ext cx="505267" cy="400110"/>
              </a:xfrm>
              <a:prstGeom prst="rect">
                <a:avLst/>
              </a:prstGeom>
              <a:blipFill>
                <a:blip r:embed="rId4"/>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32230B05-D394-EB27-D2FA-6B85DAEA3A85}"/>
                  </a:ext>
                </a:extLst>
              </p:cNvPr>
              <p:cNvSpPr txBox="1"/>
              <p:nvPr/>
            </p:nvSpPr>
            <p:spPr>
              <a:xfrm>
                <a:off x="4812460" y="4298899"/>
                <a:ext cx="686022"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pt-PT" b="1" i="0" smtClean="0">
                          <a:latin typeface="Cambria Math" panose="02040503050406030204" pitchFamily="18" charset="0"/>
                        </a:rPr>
                        <m:t>𝐗</m:t>
                      </m:r>
                      <m:r>
                        <a:rPr lang="pt-PT" b="1" i="0" smtClean="0">
                          <a:latin typeface="Cambria Math" panose="02040503050406030204" pitchFamily="18" charset="0"/>
                        </a:rPr>
                        <m:t>∗</m:t>
                      </m:r>
                      <m:r>
                        <a:rPr lang="pt-PT" b="1" i="0" smtClean="0">
                          <a:latin typeface="Cambria Math" panose="02040503050406030204" pitchFamily="18" charset="0"/>
                        </a:rPr>
                        <m:t>𝐖</m:t>
                      </m:r>
                    </m:oMath>
                  </m:oMathPara>
                </a14:m>
                <a:endParaRPr lang="en-GB" b="1" dirty="0">
                  <a:latin typeface="Candara" panose="020E0502030303020204" pitchFamily="34" charset="0"/>
                </a:endParaRPr>
              </a:p>
            </p:txBody>
          </p:sp>
        </mc:Choice>
        <mc:Fallback xmlns="">
          <p:sp>
            <p:nvSpPr>
              <p:cNvPr id="59" name="TextBox 58">
                <a:extLst>
                  <a:ext uri="{FF2B5EF4-FFF2-40B4-BE49-F238E27FC236}">
                    <a16:creationId xmlns:a16="http://schemas.microsoft.com/office/drawing/2014/main" id="{32230B05-D394-EB27-D2FA-6B85DAEA3A85}"/>
                  </a:ext>
                </a:extLst>
              </p:cNvPr>
              <p:cNvSpPr txBox="1">
                <a:spLocks noRot="1" noChangeAspect="1" noMove="1" noResize="1" noEditPoints="1" noAdjustHandles="1" noChangeArrowheads="1" noChangeShapeType="1" noTextEdit="1"/>
              </p:cNvSpPr>
              <p:nvPr/>
            </p:nvSpPr>
            <p:spPr>
              <a:xfrm>
                <a:off x="4812460" y="4298899"/>
                <a:ext cx="686022" cy="307777"/>
              </a:xfrm>
              <a:prstGeom prst="rect">
                <a:avLst/>
              </a:prstGeom>
              <a:blipFill>
                <a:blip r:embed="rId5"/>
                <a:stretch>
                  <a:fillRect/>
                </a:stretch>
              </a:blipFill>
            </p:spPr>
            <p:txBody>
              <a:bodyPr/>
              <a:lstStyle/>
              <a:p>
                <a:r>
                  <a:rPr lang="en-GB">
                    <a:noFill/>
                  </a:rPr>
                  <a:t> </a:t>
                </a:r>
              </a:p>
            </p:txBody>
          </p:sp>
        </mc:Fallback>
      </mc:AlternateContent>
      <p:sp>
        <p:nvSpPr>
          <p:cNvPr id="60" name="TextBox 59">
            <a:extLst>
              <a:ext uri="{FF2B5EF4-FFF2-40B4-BE49-F238E27FC236}">
                <a16:creationId xmlns:a16="http://schemas.microsoft.com/office/drawing/2014/main" id="{7C61947E-041C-2E5A-C746-C58FC1DE0E06}"/>
              </a:ext>
            </a:extLst>
          </p:cNvPr>
          <p:cNvSpPr txBox="1"/>
          <p:nvPr/>
        </p:nvSpPr>
        <p:spPr>
          <a:xfrm>
            <a:off x="7134722" y="3944597"/>
            <a:ext cx="995785" cy="276999"/>
          </a:xfrm>
          <a:prstGeom prst="rect">
            <a:avLst/>
          </a:prstGeom>
          <a:noFill/>
        </p:spPr>
        <p:txBody>
          <a:bodyPr wrap="none" rtlCol="0">
            <a:spAutoFit/>
          </a:bodyPr>
          <a:lstStyle/>
          <a:p>
            <a:r>
              <a:rPr lang="en-GB" sz="1200" dirty="0">
                <a:latin typeface="Candara" panose="020E0502030303020204" pitchFamily="34" charset="0"/>
              </a:rPr>
              <a:t>Max pooling</a:t>
            </a:r>
          </a:p>
        </p:txBody>
      </p:sp>
      <p:pic>
        <p:nvPicPr>
          <p:cNvPr id="63" name="Picture 62">
            <a:extLst>
              <a:ext uri="{FF2B5EF4-FFF2-40B4-BE49-F238E27FC236}">
                <a16:creationId xmlns:a16="http://schemas.microsoft.com/office/drawing/2014/main" id="{6B638EAA-BD8B-DE3A-CB9A-54FCA6CA514B}"/>
              </a:ext>
            </a:extLst>
          </p:cNvPr>
          <p:cNvPicPr>
            <a:picLocks noChangeAspect="1"/>
          </p:cNvPicPr>
          <p:nvPr/>
        </p:nvPicPr>
        <p:blipFill>
          <a:blip r:embed="rId6"/>
          <a:stretch>
            <a:fillRect/>
          </a:stretch>
        </p:blipFill>
        <p:spPr>
          <a:xfrm>
            <a:off x="6753259" y="4221596"/>
            <a:ext cx="1601181" cy="830801"/>
          </a:xfrm>
          <a:prstGeom prst="rect">
            <a:avLst/>
          </a:prstGeom>
        </p:spPr>
      </p:pic>
      <p:graphicFrame>
        <p:nvGraphicFramePr>
          <p:cNvPr id="320" name="Table 319">
            <a:extLst>
              <a:ext uri="{FF2B5EF4-FFF2-40B4-BE49-F238E27FC236}">
                <a16:creationId xmlns:a16="http://schemas.microsoft.com/office/drawing/2014/main" id="{DA27AFFD-3822-11A5-20A4-DD394929184C}"/>
              </a:ext>
            </a:extLst>
          </p:cNvPr>
          <p:cNvGraphicFramePr>
            <a:graphicFrameLocks noGrp="1"/>
          </p:cNvGraphicFramePr>
          <p:nvPr/>
        </p:nvGraphicFramePr>
        <p:xfrm>
          <a:off x="5899516" y="5443051"/>
          <a:ext cx="1224000" cy="1224000"/>
        </p:xfrm>
        <a:graphic>
          <a:graphicData uri="http://schemas.openxmlformats.org/drawingml/2006/table">
            <a:tbl>
              <a:tblPr firstRow="1" bandRow="1">
                <a:tableStyleId>{18E35E28-964E-4D9B-990F-428344E8716E}</a:tableStyleId>
              </a:tblPr>
              <a:tblGrid>
                <a:gridCol w="306000">
                  <a:extLst>
                    <a:ext uri="{9D8B030D-6E8A-4147-A177-3AD203B41FA5}">
                      <a16:colId xmlns:a16="http://schemas.microsoft.com/office/drawing/2014/main" val="424271888"/>
                    </a:ext>
                  </a:extLst>
                </a:gridCol>
                <a:gridCol w="306000">
                  <a:extLst>
                    <a:ext uri="{9D8B030D-6E8A-4147-A177-3AD203B41FA5}">
                      <a16:colId xmlns:a16="http://schemas.microsoft.com/office/drawing/2014/main" val="1327781425"/>
                    </a:ext>
                  </a:extLst>
                </a:gridCol>
                <a:gridCol w="306000">
                  <a:extLst>
                    <a:ext uri="{9D8B030D-6E8A-4147-A177-3AD203B41FA5}">
                      <a16:colId xmlns:a16="http://schemas.microsoft.com/office/drawing/2014/main" val="1762108625"/>
                    </a:ext>
                  </a:extLst>
                </a:gridCol>
                <a:gridCol w="306000">
                  <a:extLst>
                    <a:ext uri="{9D8B030D-6E8A-4147-A177-3AD203B41FA5}">
                      <a16:colId xmlns:a16="http://schemas.microsoft.com/office/drawing/2014/main" val="3889870886"/>
                    </a:ext>
                  </a:extLst>
                </a:gridCol>
              </a:tblGrid>
              <a:tr h="306000">
                <a:tc>
                  <a:txBody>
                    <a:bodyPr/>
                    <a:lstStyle/>
                    <a:p>
                      <a:pPr algn="ctr"/>
                      <a:r>
                        <a:rPr lang="en-GB" b="0" i="0" dirty="0">
                          <a:latin typeface="Chivo Light" panose="020B0303030202020804" pitchFamily="34" charset="77"/>
                        </a:rPr>
                        <a:t>1</a:t>
                      </a:r>
                    </a:p>
                  </a:txBody>
                  <a:tcPr anchor="ctr">
                    <a:solidFill>
                      <a:srgbClr val="942A5D">
                        <a:alpha val="34902"/>
                      </a:srgbClr>
                    </a:solidFill>
                  </a:tcPr>
                </a:tc>
                <a:tc>
                  <a:txBody>
                    <a:bodyPr/>
                    <a:lstStyle/>
                    <a:p>
                      <a:pPr algn="ctr"/>
                      <a:r>
                        <a:rPr lang="en-GB" b="0" i="0" dirty="0">
                          <a:latin typeface="Chivo Light" panose="020B0303030202020804" pitchFamily="34" charset="77"/>
                        </a:rPr>
                        <a:t>2</a:t>
                      </a:r>
                    </a:p>
                  </a:txBody>
                  <a:tcPr anchor="ctr">
                    <a:solidFill>
                      <a:srgbClr val="942A5D">
                        <a:alpha val="34902"/>
                      </a:srgbClr>
                    </a:solidFill>
                  </a:tcPr>
                </a:tc>
                <a:tc>
                  <a:txBody>
                    <a:bodyPr/>
                    <a:lstStyle/>
                    <a:p>
                      <a:pPr algn="ctr"/>
                      <a:r>
                        <a:rPr lang="en-GB" b="0" i="0" dirty="0">
                          <a:latin typeface="Chivo Light" panose="020B0303030202020804" pitchFamily="34" charset="77"/>
                        </a:rPr>
                        <a:t>9</a:t>
                      </a:r>
                    </a:p>
                  </a:txBody>
                  <a:tcPr anchor="ctr">
                    <a:solidFill>
                      <a:schemeClr val="accent1">
                        <a:lumMod val="60000"/>
                        <a:lumOff val="40000"/>
                        <a:alpha val="34902"/>
                      </a:schemeClr>
                    </a:solidFill>
                  </a:tcPr>
                </a:tc>
                <a:tc>
                  <a:txBody>
                    <a:bodyPr/>
                    <a:lstStyle/>
                    <a:p>
                      <a:pPr algn="ctr"/>
                      <a:r>
                        <a:rPr lang="en-GB" b="0" i="0" dirty="0">
                          <a:latin typeface="Chivo Light" panose="020B0303030202020804" pitchFamily="34" charset="77"/>
                        </a:rPr>
                        <a:t>4</a:t>
                      </a:r>
                    </a:p>
                  </a:txBody>
                  <a:tcPr anchor="ctr">
                    <a:solidFill>
                      <a:schemeClr val="accent1">
                        <a:lumMod val="60000"/>
                        <a:lumOff val="40000"/>
                        <a:alpha val="34902"/>
                      </a:schemeClr>
                    </a:solidFill>
                  </a:tcPr>
                </a:tc>
                <a:extLst>
                  <a:ext uri="{0D108BD9-81ED-4DB2-BD59-A6C34878D82A}">
                    <a16:rowId xmlns:a16="http://schemas.microsoft.com/office/drawing/2014/main" val="940211465"/>
                  </a:ext>
                </a:extLst>
              </a:tr>
              <a:tr h="306000">
                <a:tc>
                  <a:txBody>
                    <a:bodyPr/>
                    <a:lstStyle/>
                    <a:p>
                      <a:pPr algn="ctr"/>
                      <a:r>
                        <a:rPr lang="en-GB" b="0" i="0" dirty="0">
                          <a:latin typeface="Chivo Light" panose="020B0303030202020804" pitchFamily="34" charset="77"/>
                        </a:rPr>
                        <a:t>4</a:t>
                      </a:r>
                    </a:p>
                  </a:txBody>
                  <a:tcPr anchor="ctr">
                    <a:solidFill>
                      <a:srgbClr val="942A5D">
                        <a:alpha val="34902"/>
                      </a:srgbClr>
                    </a:solidFill>
                  </a:tcPr>
                </a:tc>
                <a:tc>
                  <a:txBody>
                    <a:bodyPr/>
                    <a:lstStyle/>
                    <a:p>
                      <a:pPr algn="ctr"/>
                      <a:r>
                        <a:rPr lang="en-GB" b="0" i="0" dirty="0">
                          <a:latin typeface="Chivo Light" panose="020B0303030202020804" pitchFamily="34" charset="77"/>
                        </a:rPr>
                        <a:t>2</a:t>
                      </a:r>
                    </a:p>
                  </a:txBody>
                  <a:tcPr anchor="ctr">
                    <a:solidFill>
                      <a:srgbClr val="942A5D">
                        <a:alpha val="34902"/>
                      </a:srgbClr>
                    </a:solidFill>
                  </a:tcPr>
                </a:tc>
                <a:tc>
                  <a:txBody>
                    <a:bodyPr/>
                    <a:lstStyle/>
                    <a:p>
                      <a:pPr algn="ctr"/>
                      <a:r>
                        <a:rPr lang="en-GB" b="0" i="0" dirty="0">
                          <a:latin typeface="Chivo Light" panose="020B0303030202020804" pitchFamily="34" charset="77"/>
                        </a:rPr>
                        <a:t>5</a:t>
                      </a:r>
                    </a:p>
                  </a:txBody>
                  <a:tcPr anchor="ctr">
                    <a:solidFill>
                      <a:schemeClr val="accent1">
                        <a:lumMod val="60000"/>
                        <a:lumOff val="40000"/>
                        <a:alpha val="34902"/>
                      </a:schemeClr>
                    </a:solidFill>
                  </a:tcPr>
                </a:tc>
                <a:tc>
                  <a:txBody>
                    <a:bodyPr/>
                    <a:lstStyle/>
                    <a:p>
                      <a:pPr algn="ctr"/>
                      <a:r>
                        <a:rPr lang="en-GB" b="0" i="0" dirty="0">
                          <a:latin typeface="Chivo Light" panose="020B0303030202020804" pitchFamily="34" charset="77"/>
                        </a:rPr>
                        <a:t>7</a:t>
                      </a:r>
                    </a:p>
                  </a:txBody>
                  <a:tcPr anchor="ctr">
                    <a:solidFill>
                      <a:schemeClr val="accent1">
                        <a:lumMod val="60000"/>
                        <a:lumOff val="40000"/>
                        <a:alpha val="34902"/>
                      </a:schemeClr>
                    </a:solidFill>
                  </a:tcPr>
                </a:tc>
                <a:extLst>
                  <a:ext uri="{0D108BD9-81ED-4DB2-BD59-A6C34878D82A}">
                    <a16:rowId xmlns:a16="http://schemas.microsoft.com/office/drawing/2014/main" val="4220893412"/>
                  </a:ext>
                </a:extLst>
              </a:tr>
              <a:tr h="306000">
                <a:tc>
                  <a:txBody>
                    <a:bodyPr/>
                    <a:lstStyle/>
                    <a:p>
                      <a:pPr algn="ctr"/>
                      <a:r>
                        <a:rPr lang="en-GB" b="0" i="0" dirty="0">
                          <a:latin typeface="Chivo Light" panose="020B0303030202020804" pitchFamily="34" charset="77"/>
                        </a:rPr>
                        <a:t>5</a:t>
                      </a:r>
                    </a:p>
                  </a:txBody>
                  <a:tcPr anchor="ctr">
                    <a:solidFill>
                      <a:schemeClr val="accent1">
                        <a:lumMod val="60000"/>
                        <a:lumOff val="40000"/>
                        <a:alpha val="34902"/>
                      </a:schemeClr>
                    </a:solidFill>
                  </a:tcPr>
                </a:tc>
                <a:tc>
                  <a:txBody>
                    <a:bodyPr/>
                    <a:lstStyle/>
                    <a:p>
                      <a:pPr algn="ctr"/>
                      <a:r>
                        <a:rPr lang="en-GB" b="0" i="0" dirty="0">
                          <a:latin typeface="Chivo Light" panose="020B0303030202020804" pitchFamily="34" charset="77"/>
                        </a:rPr>
                        <a:t>2</a:t>
                      </a:r>
                    </a:p>
                  </a:txBody>
                  <a:tcPr anchor="ctr">
                    <a:solidFill>
                      <a:schemeClr val="accent1">
                        <a:lumMod val="60000"/>
                        <a:lumOff val="40000"/>
                        <a:alpha val="34902"/>
                      </a:schemeClr>
                    </a:solidFill>
                  </a:tcPr>
                </a:tc>
                <a:tc>
                  <a:txBody>
                    <a:bodyPr/>
                    <a:lstStyle/>
                    <a:p>
                      <a:pPr algn="ctr"/>
                      <a:r>
                        <a:rPr lang="en-GB" b="0" i="0" dirty="0">
                          <a:latin typeface="Chivo Light" panose="020B0303030202020804" pitchFamily="34" charset="77"/>
                        </a:rPr>
                        <a:t>6</a:t>
                      </a:r>
                    </a:p>
                  </a:txBody>
                  <a:tcPr anchor="ctr">
                    <a:solidFill>
                      <a:srgbClr val="942A5D">
                        <a:alpha val="34902"/>
                      </a:srgbClr>
                    </a:solidFill>
                  </a:tcPr>
                </a:tc>
                <a:tc>
                  <a:txBody>
                    <a:bodyPr/>
                    <a:lstStyle/>
                    <a:p>
                      <a:pPr algn="ctr"/>
                      <a:r>
                        <a:rPr lang="en-GB" b="0" i="0" dirty="0">
                          <a:latin typeface="Chivo Light" panose="020B0303030202020804" pitchFamily="34" charset="77"/>
                        </a:rPr>
                        <a:t>7</a:t>
                      </a:r>
                    </a:p>
                  </a:txBody>
                  <a:tcPr anchor="ctr">
                    <a:solidFill>
                      <a:srgbClr val="942A5D">
                        <a:alpha val="34902"/>
                      </a:srgbClr>
                    </a:solidFill>
                  </a:tcPr>
                </a:tc>
                <a:extLst>
                  <a:ext uri="{0D108BD9-81ED-4DB2-BD59-A6C34878D82A}">
                    <a16:rowId xmlns:a16="http://schemas.microsoft.com/office/drawing/2014/main" val="1856822670"/>
                  </a:ext>
                </a:extLst>
              </a:tr>
              <a:tr h="306000">
                <a:tc>
                  <a:txBody>
                    <a:bodyPr/>
                    <a:lstStyle/>
                    <a:p>
                      <a:pPr algn="ctr"/>
                      <a:r>
                        <a:rPr lang="en-GB" b="0" i="0" dirty="0">
                          <a:latin typeface="Chivo Light" panose="020B0303030202020804" pitchFamily="34" charset="77"/>
                        </a:rPr>
                        <a:t>3</a:t>
                      </a:r>
                    </a:p>
                  </a:txBody>
                  <a:tcPr anchor="ctr">
                    <a:solidFill>
                      <a:schemeClr val="accent1">
                        <a:lumMod val="60000"/>
                        <a:lumOff val="40000"/>
                        <a:alpha val="34902"/>
                      </a:schemeClr>
                    </a:solidFill>
                  </a:tcPr>
                </a:tc>
                <a:tc>
                  <a:txBody>
                    <a:bodyPr/>
                    <a:lstStyle/>
                    <a:p>
                      <a:pPr algn="ctr"/>
                      <a:r>
                        <a:rPr lang="en-GB" b="0" i="0" dirty="0">
                          <a:latin typeface="Chivo Light" panose="020B0303030202020804" pitchFamily="34" charset="77"/>
                        </a:rPr>
                        <a:t>1</a:t>
                      </a:r>
                    </a:p>
                  </a:txBody>
                  <a:tcPr anchor="ctr">
                    <a:solidFill>
                      <a:schemeClr val="accent1">
                        <a:lumMod val="60000"/>
                        <a:lumOff val="40000"/>
                        <a:alpha val="34902"/>
                      </a:schemeClr>
                    </a:solidFill>
                  </a:tcPr>
                </a:tc>
                <a:tc>
                  <a:txBody>
                    <a:bodyPr/>
                    <a:lstStyle/>
                    <a:p>
                      <a:pPr algn="ctr"/>
                      <a:r>
                        <a:rPr lang="en-GB" b="0" i="0" dirty="0">
                          <a:latin typeface="Chivo Light" panose="020B0303030202020804" pitchFamily="34" charset="77"/>
                        </a:rPr>
                        <a:t>3</a:t>
                      </a:r>
                    </a:p>
                  </a:txBody>
                  <a:tcPr anchor="ctr">
                    <a:solidFill>
                      <a:srgbClr val="942A5D">
                        <a:alpha val="34902"/>
                      </a:srgbClr>
                    </a:solidFill>
                  </a:tcPr>
                </a:tc>
                <a:tc>
                  <a:txBody>
                    <a:bodyPr/>
                    <a:lstStyle/>
                    <a:p>
                      <a:pPr algn="ctr"/>
                      <a:r>
                        <a:rPr lang="en-GB" b="0" i="0" dirty="0">
                          <a:latin typeface="Chivo Light" panose="020B0303030202020804" pitchFamily="34" charset="77"/>
                        </a:rPr>
                        <a:t>5</a:t>
                      </a:r>
                    </a:p>
                  </a:txBody>
                  <a:tcPr anchor="ctr">
                    <a:solidFill>
                      <a:srgbClr val="942A5D">
                        <a:alpha val="34902"/>
                      </a:srgbClr>
                    </a:solidFill>
                  </a:tcPr>
                </a:tc>
                <a:extLst>
                  <a:ext uri="{0D108BD9-81ED-4DB2-BD59-A6C34878D82A}">
                    <a16:rowId xmlns:a16="http://schemas.microsoft.com/office/drawing/2014/main" val="1847041606"/>
                  </a:ext>
                </a:extLst>
              </a:tr>
            </a:tbl>
          </a:graphicData>
        </a:graphic>
      </p:graphicFrame>
      <p:graphicFrame>
        <p:nvGraphicFramePr>
          <p:cNvPr id="321" name="Table 320">
            <a:extLst>
              <a:ext uri="{FF2B5EF4-FFF2-40B4-BE49-F238E27FC236}">
                <a16:creationId xmlns:a16="http://schemas.microsoft.com/office/drawing/2014/main" id="{C1785D01-A175-A84F-EA86-BFCD0E889166}"/>
              </a:ext>
            </a:extLst>
          </p:cNvPr>
          <p:cNvGraphicFramePr>
            <a:graphicFrameLocks noGrp="1"/>
          </p:cNvGraphicFramePr>
          <p:nvPr/>
        </p:nvGraphicFramePr>
        <p:xfrm>
          <a:off x="7742440" y="5749051"/>
          <a:ext cx="612000" cy="612000"/>
        </p:xfrm>
        <a:graphic>
          <a:graphicData uri="http://schemas.openxmlformats.org/drawingml/2006/table">
            <a:tbl>
              <a:tblPr firstRow="1" bandRow="1">
                <a:tableStyleId>{18E35E28-964E-4D9B-990F-428344E8716E}</a:tableStyleId>
              </a:tblPr>
              <a:tblGrid>
                <a:gridCol w="306000">
                  <a:extLst>
                    <a:ext uri="{9D8B030D-6E8A-4147-A177-3AD203B41FA5}">
                      <a16:colId xmlns:a16="http://schemas.microsoft.com/office/drawing/2014/main" val="3230043930"/>
                    </a:ext>
                  </a:extLst>
                </a:gridCol>
                <a:gridCol w="306000">
                  <a:extLst>
                    <a:ext uri="{9D8B030D-6E8A-4147-A177-3AD203B41FA5}">
                      <a16:colId xmlns:a16="http://schemas.microsoft.com/office/drawing/2014/main" val="1375900376"/>
                    </a:ext>
                  </a:extLst>
                </a:gridCol>
              </a:tblGrid>
              <a:tr h="306000">
                <a:tc>
                  <a:txBody>
                    <a:bodyPr/>
                    <a:lstStyle/>
                    <a:p>
                      <a:r>
                        <a:rPr lang="en-GB" b="0" i="0" dirty="0">
                          <a:latin typeface="Chivo Light" panose="020B0303030202020804" pitchFamily="34" charset="77"/>
                        </a:rPr>
                        <a:t>4</a:t>
                      </a:r>
                    </a:p>
                  </a:txBody>
                  <a:tcPr>
                    <a:solidFill>
                      <a:srgbClr val="942A5D">
                        <a:alpha val="34902"/>
                      </a:srgbClr>
                    </a:solidFill>
                  </a:tcPr>
                </a:tc>
                <a:tc>
                  <a:txBody>
                    <a:bodyPr/>
                    <a:lstStyle/>
                    <a:p>
                      <a:r>
                        <a:rPr lang="en-GB" b="0" i="0" dirty="0">
                          <a:latin typeface="Chivo Light" panose="020B0303030202020804" pitchFamily="34" charset="77"/>
                        </a:rPr>
                        <a:t>9</a:t>
                      </a:r>
                    </a:p>
                  </a:txBody>
                  <a:tcPr>
                    <a:solidFill>
                      <a:schemeClr val="accent1">
                        <a:lumMod val="60000"/>
                        <a:lumOff val="40000"/>
                        <a:alpha val="34902"/>
                      </a:schemeClr>
                    </a:solidFill>
                  </a:tcPr>
                </a:tc>
                <a:extLst>
                  <a:ext uri="{0D108BD9-81ED-4DB2-BD59-A6C34878D82A}">
                    <a16:rowId xmlns:a16="http://schemas.microsoft.com/office/drawing/2014/main" val="2558453208"/>
                  </a:ext>
                </a:extLst>
              </a:tr>
              <a:tr h="306000">
                <a:tc>
                  <a:txBody>
                    <a:bodyPr/>
                    <a:lstStyle/>
                    <a:p>
                      <a:r>
                        <a:rPr lang="en-GB" b="0" i="0" dirty="0">
                          <a:latin typeface="Chivo Light" panose="020B0303030202020804" pitchFamily="34" charset="77"/>
                        </a:rPr>
                        <a:t>5</a:t>
                      </a:r>
                    </a:p>
                  </a:txBody>
                  <a:tcPr>
                    <a:solidFill>
                      <a:schemeClr val="accent1">
                        <a:lumMod val="60000"/>
                        <a:lumOff val="40000"/>
                        <a:alpha val="34902"/>
                      </a:schemeClr>
                    </a:solidFill>
                  </a:tcPr>
                </a:tc>
                <a:tc>
                  <a:txBody>
                    <a:bodyPr/>
                    <a:lstStyle/>
                    <a:p>
                      <a:r>
                        <a:rPr lang="en-GB" b="0" i="0" dirty="0">
                          <a:latin typeface="Chivo Light" panose="020B0303030202020804" pitchFamily="34" charset="77"/>
                        </a:rPr>
                        <a:t>7</a:t>
                      </a:r>
                    </a:p>
                  </a:txBody>
                  <a:tcPr>
                    <a:solidFill>
                      <a:srgbClr val="942A5D">
                        <a:alpha val="34902"/>
                      </a:srgbClr>
                    </a:solidFill>
                  </a:tcPr>
                </a:tc>
                <a:extLst>
                  <a:ext uri="{0D108BD9-81ED-4DB2-BD59-A6C34878D82A}">
                    <a16:rowId xmlns:a16="http://schemas.microsoft.com/office/drawing/2014/main" val="1408270919"/>
                  </a:ext>
                </a:extLst>
              </a:tr>
            </a:tbl>
          </a:graphicData>
        </a:graphic>
      </p:graphicFrame>
      <p:cxnSp>
        <p:nvCxnSpPr>
          <p:cNvPr id="322" name="Straight Arrow Connector 321">
            <a:extLst>
              <a:ext uri="{FF2B5EF4-FFF2-40B4-BE49-F238E27FC236}">
                <a16:creationId xmlns:a16="http://schemas.microsoft.com/office/drawing/2014/main" id="{C1801546-D5A5-1F0A-6E8D-64BA4979517E}"/>
              </a:ext>
            </a:extLst>
          </p:cNvPr>
          <p:cNvCxnSpPr/>
          <p:nvPr/>
        </p:nvCxnSpPr>
        <p:spPr>
          <a:xfrm>
            <a:off x="7250550" y="6055051"/>
            <a:ext cx="372979" cy="0"/>
          </a:xfrm>
          <a:prstGeom prst="straightConnector1">
            <a:avLst/>
          </a:prstGeom>
          <a:ln>
            <a:solidFill>
              <a:srgbClr val="942A5D"/>
            </a:solidFill>
            <a:tailEnd type="triangle"/>
          </a:ln>
        </p:spPr>
        <p:style>
          <a:lnRef idx="1">
            <a:schemeClr val="accent1"/>
          </a:lnRef>
          <a:fillRef idx="0">
            <a:schemeClr val="accent1"/>
          </a:fillRef>
          <a:effectRef idx="0">
            <a:schemeClr val="accent1"/>
          </a:effectRef>
          <a:fontRef idx="minor">
            <a:schemeClr val="tx1"/>
          </a:fontRef>
        </p:style>
      </p:cxnSp>
      <p:sp>
        <p:nvSpPr>
          <p:cNvPr id="323" name="Rectangle 322">
            <a:extLst>
              <a:ext uri="{FF2B5EF4-FFF2-40B4-BE49-F238E27FC236}">
                <a16:creationId xmlns:a16="http://schemas.microsoft.com/office/drawing/2014/main" id="{399232C6-8E2C-6923-7AC6-2A898C89C9A9}"/>
              </a:ext>
            </a:extLst>
          </p:cNvPr>
          <p:cNvSpPr/>
          <p:nvPr/>
        </p:nvSpPr>
        <p:spPr>
          <a:xfrm>
            <a:off x="0" y="0"/>
            <a:ext cx="286439" cy="5143500"/>
          </a:xfrm>
          <a:prstGeom prst="rect">
            <a:avLst/>
          </a:prstGeom>
          <a:solidFill>
            <a:srgbClr val="994269">
              <a:alpha val="6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4" name="TextBox 323">
            <a:extLst>
              <a:ext uri="{FF2B5EF4-FFF2-40B4-BE49-F238E27FC236}">
                <a16:creationId xmlns:a16="http://schemas.microsoft.com/office/drawing/2014/main" id="{9672DE90-596B-C152-7EB2-BD7D36620678}"/>
              </a:ext>
            </a:extLst>
          </p:cNvPr>
          <p:cNvSpPr txBox="1"/>
          <p:nvPr/>
        </p:nvSpPr>
        <p:spPr>
          <a:xfrm>
            <a:off x="4646001" y="4043716"/>
            <a:ext cx="1067920" cy="276999"/>
          </a:xfrm>
          <a:prstGeom prst="rect">
            <a:avLst/>
          </a:prstGeom>
          <a:noFill/>
        </p:spPr>
        <p:txBody>
          <a:bodyPr wrap="none" rtlCol="0">
            <a:spAutoFit/>
          </a:bodyPr>
          <a:lstStyle/>
          <a:p>
            <a:pPr algn="ctr"/>
            <a:r>
              <a:rPr lang="en-GB" sz="1200" dirty="0">
                <a:latin typeface="Candara" panose="020E0502030303020204" pitchFamily="34" charset="0"/>
              </a:rPr>
              <a:t>Feature maps</a:t>
            </a:r>
          </a:p>
        </p:txBody>
      </p:sp>
    </p:spTree>
    <p:extLst>
      <p:ext uri="{BB962C8B-B14F-4D97-AF65-F5344CB8AC3E}">
        <p14:creationId xmlns:p14="http://schemas.microsoft.com/office/powerpoint/2010/main" val="13806932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35CD25-2402-A38F-C2FE-26678C031EF8}"/>
              </a:ext>
            </a:extLst>
          </p:cNvPr>
          <p:cNvSpPr>
            <a:spLocks noGrp="1"/>
          </p:cNvSpPr>
          <p:nvPr>
            <p:ph type="title"/>
          </p:nvPr>
        </p:nvSpPr>
        <p:spPr/>
        <p:txBody>
          <a:bodyPr/>
          <a:lstStyle/>
          <a:p>
            <a:r>
              <a:rPr lang="en-GB" dirty="0"/>
              <a:t>Table of Contents</a:t>
            </a:r>
          </a:p>
        </p:txBody>
      </p:sp>
      <p:sp>
        <p:nvSpPr>
          <p:cNvPr id="3" name="Subtitle 2">
            <a:extLst>
              <a:ext uri="{FF2B5EF4-FFF2-40B4-BE49-F238E27FC236}">
                <a16:creationId xmlns:a16="http://schemas.microsoft.com/office/drawing/2014/main" id="{91EDD1D4-98A0-EDBD-D1F4-2E26C8FB175B}"/>
              </a:ext>
            </a:extLst>
          </p:cNvPr>
          <p:cNvSpPr>
            <a:spLocks noGrp="1"/>
          </p:cNvSpPr>
          <p:nvPr>
            <p:ph type="subTitle" idx="1"/>
          </p:nvPr>
        </p:nvSpPr>
        <p:spPr>
          <a:xfrm>
            <a:off x="5993509" y="1958320"/>
            <a:ext cx="2789383" cy="895800"/>
          </a:xfrm>
        </p:spPr>
        <p:txBody>
          <a:bodyPr/>
          <a:lstStyle/>
          <a:p>
            <a:pPr marL="138113" indent="1588"/>
            <a:r>
              <a:rPr lang="en-GB" dirty="0">
                <a:latin typeface="Candara" panose="020E0502030303020204" pitchFamily="34" charset="0"/>
              </a:rPr>
              <a:t>Image Classification, Object Detection, Image Segmentation, </a:t>
            </a:r>
            <a:r>
              <a:rPr lang="en-GB" i="1" dirty="0">
                <a:latin typeface="Candara" panose="020E0502030303020204" pitchFamily="34" charset="0"/>
              </a:rPr>
              <a:t>In Silico </a:t>
            </a:r>
            <a:r>
              <a:rPr lang="en-GB" dirty="0">
                <a:latin typeface="Candara" panose="020E0502030303020204" pitchFamily="34" charset="0"/>
              </a:rPr>
              <a:t>Staining</a:t>
            </a:r>
          </a:p>
          <a:p>
            <a:endParaRPr lang="en-GB" dirty="0">
              <a:latin typeface="Candara" panose="020E0502030303020204" pitchFamily="34" charset="0"/>
            </a:endParaRPr>
          </a:p>
        </p:txBody>
      </p:sp>
      <p:sp>
        <p:nvSpPr>
          <p:cNvPr id="4" name="Subtitle 3">
            <a:extLst>
              <a:ext uri="{FF2B5EF4-FFF2-40B4-BE49-F238E27FC236}">
                <a16:creationId xmlns:a16="http://schemas.microsoft.com/office/drawing/2014/main" id="{950D70A4-BD38-DAB9-DC08-E9562F946D04}"/>
              </a:ext>
            </a:extLst>
          </p:cNvPr>
          <p:cNvSpPr>
            <a:spLocks noGrp="1"/>
          </p:cNvSpPr>
          <p:nvPr>
            <p:ph type="subTitle" idx="2"/>
          </p:nvPr>
        </p:nvSpPr>
        <p:spPr>
          <a:xfrm>
            <a:off x="6188051" y="1482792"/>
            <a:ext cx="2400300" cy="523200"/>
          </a:xfrm>
        </p:spPr>
        <p:txBody>
          <a:bodyPr anchor="ctr"/>
          <a:lstStyle/>
          <a:p>
            <a:r>
              <a:rPr lang="en-GB" dirty="0"/>
              <a:t>Related Work</a:t>
            </a:r>
          </a:p>
        </p:txBody>
      </p:sp>
      <p:sp>
        <p:nvSpPr>
          <p:cNvPr id="5" name="Subtitle 4">
            <a:extLst>
              <a:ext uri="{FF2B5EF4-FFF2-40B4-BE49-F238E27FC236}">
                <a16:creationId xmlns:a16="http://schemas.microsoft.com/office/drawing/2014/main" id="{0FEC2182-2709-CF19-FEE4-AB9A13EB250C}"/>
              </a:ext>
            </a:extLst>
          </p:cNvPr>
          <p:cNvSpPr>
            <a:spLocks noGrp="1"/>
          </p:cNvSpPr>
          <p:nvPr>
            <p:ph type="subTitle" idx="3"/>
          </p:nvPr>
        </p:nvSpPr>
        <p:spPr>
          <a:xfrm>
            <a:off x="5766216" y="3623728"/>
            <a:ext cx="2400300" cy="895800"/>
          </a:xfrm>
        </p:spPr>
        <p:txBody>
          <a:bodyPr/>
          <a:lstStyle/>
          <a:p>
            <a:r>
              <a:rPr lang="en-GB" dirty="0">
                <a:latin typeface="Candara" panose="020E0502030303020204" pitchFamily="34" charset="0"/>
              </a:rPr>
              <a:t>Achievements, </a:t>
            </a:r>
          </a:p>
          <a:p>
            <a:r>
              <a:rPr lang="en-GB" dirty="0">
                <a:latin typeface="Candara" panose="020E0502030303020204" pitchFamily="34" charset="0"/>
              </a:rPr>
              <a:t>Future Work</a:t>
            </a:r>
          </a:p>
        </p:txBody>
      </p:sp>
      <p:sp>
        <p:nvSpPr>
          <p:cNvPr id="6" name="Subtitle 5">
            <a:extLst>
              <a:ext uri="{FF2B5EF4-FFF2-40B4-BE49-F238E27FC236}">
                <a16:creationId xmlns:a16="http://schemas.microsoft.com/office/drawing/2014/main" id="{E992925D-A595-80C4-B081-41382C7D781D}"/>
              </a:ext>
            </a:extLst>
          </p:cNvPr>
          <p:cNvSpPr>
            <a:spLocks noGrp="1"/>
          </p:cNvSpPr>
          <p:nvPr>
            <p:ph type="subTitle" idx="4"/>
          </p:nvPr>
        </p:nvSpPr>
        <p:spPr>
          <a:xfrm>
            <a:off x="5766216" y="3148926"/>
            <a:ext cx="2400300" cy="523200"/>
          </a:xfrm>
        </p:spPr>
        <p:txBody>
          <a:bodyPr anchor="ctr"/>
          <a:lstStyle/>
          <a:p>
            <a:r>
              <a:rPr lang="en-GB" dirty="0"/>
              <a:t>Conclusions</a:t>
            </a:r>
          </a:p>
        </p:txBody>
      </p:sp>
      <p:sp>
        <p:nvSpPr>
          <p:cNvPr id="7" name="Subtitle 6">
            <a:extLst>
              <a:ext uri="{FF2B5EF4-FFF2-40B4-BE49-F238E27FC236}">
                <a16:creationId xmlns:a16="http://schemas.microsoft.com/office/drawing/2014/main" id="{48C6039E-43A9-A4C0-EC07-A5FDBAC57281}"/>
              </a:ext>
            </a:extLst>
          </p:cNvPr>
          <p:cNvSpPr>
            <a:spLocks noGrp="1"/>
          </p:cNvSpPr>
          <p:nvPr>
            <p:ph type="subTitle" idx="5"/>
          </p:nvPr>
        </p:nvSpPr>
        <p:spPr>
          <a:xfrm>
            <a:off x="1964577" y="3683076"/>
            <a:ext cx="2650602" cy="895800"/>
          </a:xfrm>
        </p:spPr>
        <p:txBody>
          <a:bodyPr/>
          <a:lstStyle/>
          <a:p>
            <a:pPr marL="138113" indent="1588"/>
            <a:r>
              <a:rPr lang="en-GB" dirty="0">
                <a:latin typeface="Candara" panose="020E0502030303020204" pitchFamily="34" charset="0"/>
              </a:rPr>
              <a:t>Nuclei Segmentation, Astrocyte Classification Tasks</a:t>
            </a:r>
          </a:p>
          <a:p>
            <a:endParaRPr lang="en-GB" dirty="0">
              <a:latin typeface="Candara" panose="020E0502030303020204" pitchFamily="34" charset="0"/>
            </a:endParaRPr>
          </a:p>
        </p:txBody>
      </p:sp>
      <p:sp>
        <p:nvSpPr>
          <p:cNvPr id="8" name="Subtitle 7">
            <a:extLst>
              <a:ext uri="{FF2B5EF4-FFF2-40B4-BE49-F238E27FC236}">
                <a16:creationId xmlns:a16="http://schemas.microsoft.com/office/drawing/2014/main" id="{A392D20E-2B65-97EF-C123-0662D3E97FBC}"/>
              </a:ext>
            </a:extLst>
          </p:cNvPr>
          <p:cNvSpPr>
            <a:spLocks noGrp="1"/>
          </p:cNvSpPr>
          <p:nvPr>
            <p:ph type="subTitle" idx="6"/>
          </p:nvPr>
        </p:nvSpPr>
        <p:spPr>
          <a:xfrm>
            <a:off x="1455291" y="3159876"/>
            <a:ext cx="3669174" cy="523200"/>
          </a:xfrm>
        </p:spPr>
        <p:txBody>
          <a:bodyPr anchor="ctr"/>
          <a:lstStyle/>
          <a:p>
            <a:pPr marL="138113" indent="0"/>
            <a:r>
              <a:rPr lang="en-GB" dirty="0"/>
              <a:t>Solution Proposal and Preliminary Results</a:t>
            </a:r>
          </a:p>
        </p:txBody>
      </p:sp>
      <p:sp>
        <p:nvSpPr>
          <p:cNvPr id="9" name="Subtitle 8">
            <a:extLst>
              <a:ext uri="{FF2B5EF4-FFF2-40B4-BE49-F238E27FC236}">
                <a16:creationId xmlns:a16="http://schemas.microsoft.com/office/drawing/2014/main" id="{533E5008-0DB5-B10F-0DB2-A422080F1121}"/>
              </a:ext>
            </a:extLst>
          </p:cNvPr>
          <p:cNvSpPr>
            <a:spLocks noGrp="1"/>
          </p:cNvSpPr>
          <p:nvPr>
            <p:ph type="subTitle" idx="7"/>
          </p:nvPr>
        </p:nvSpPr>
        <p:spPr>
          <a:xfrm>
            <a:off x="713225" y="1957594"/>
            <a:ext cx="2400300" cy="895800"/>
          </a:xfrm>
        </p:spPr>
        <p:txBody>
          <a:bodyPr/>
          <a:lstStyle/>
          <a:p>
            <a:pPr marL="138113" indent="1588"/>
            <a:r>
              <a:rPr lang="en-GB" dirty="0">
                <a:latin typeface="Candara" panose="020E0502030303020204" pitchFamily="34" charset="0"/>
              </a:rPr>
              <a:t>Motivation, Objectives, Deliverables</a:t>
            </a:r>
          </a:p>
          <a:p>
            <a:endParaRPr lang="en-GB" dirty="0">
              <a:latin typeface="Candara" panose="020E0502030303020204" pitchFamily="34" charset="0"/>
            </a:endParaRPr>
          </a:p>
        </p:txBody>
      </p:sp>
      <p:sp>
        <p:nvSpPr>
          <p:cNvPr id="10" name="Subtitle 9">
            <a:extLst>
              <a:ext uri="{FF2B5EF4-FFF2-40B4-BE49-F238E27FC236}">
                <a16:creationId xmlns:a16="http://schemas.microsoft.com/office/drawing/2014/main" id="{483AD7C6-A677-1561-3290-16E6560DECC2}"/>
              </a:ext>
            </a:extLst>
          </p:cNvPr>
          <p:cNvSpPr>
            <a:spLocks noGrp="1"/>
          </p:cNvSpPr>
          <p:nvPr>
            <p:ph type="subTitle" idx="8"/>
          </p:nvPr>
        </p:nvSpPr>
        <p:spPr>
          <a:xfrm>
            <a:off x="713225" y="1482792"/>
            <a:ext cx="2400300" cy="523200"/>
          </a:xfrm>
        </p:spPr>
        <p:txBody>
          <a:bodyPr anchor="ctr"/>
          <a:lstStyle/>
          <a:p>
            <a:r>
              <a:rPr lang="en-GB" dirty="0"/>
              <a:t>Introduction</a:t>
            </a:r>
          </a:p>
        </p:txBody>
      </p:sp>
      <p:sp>
        <p:nvSpPr>
          <p:cNvPr id="11" name="Subtitle 10">
            <a:extLst>
              <a:ext uri="{FF2B5EF4-FFF2-40B4-BE49-F238E27FC236}">
                <a16:creationId xmlns:a16="http://schemas.microsoft.com/office/drawing/2014/main" id="{4032F074-5317-380F-6B9F-B2A16B1A414E}"/>
              </a:ext>
            </a:extLst>
          </p:cNvPr>
          <p:cNvSpPr>
            <a:spLocks noGrp="1"/>
          </p:cNvSpPr>
          <p:nvPr>
            <p:ph type="subTitle" idx="9"/>
          </p:nvPr>
        </p:nvSpPr>
        <p:spPr>
          <a:xfrm>
            <a:off x="3371863" y="1957594"/>
            <a:ext cx="2400300" cy="895800"/>
          </a:xfrm>
        </p:spPr>
        <p:txBody>
          <a:bodyPr/>
          <a:lstStyle/>
          <a:p>
            <a:pPr marL="138113" indent="1588"/>
            <a:r>
              <a:rPr lang="en-GB" dirty="0">
                <a:latin typeface="Candara" panose="020E0502030303020204" pitchFamily="34" charset="0"/>
              </a:rPr>
              <a:t>Machine Learning, Deep Learning, CNNs</a:t>
            </a:r>
          </a:p>
          <a:p>
            <a:pPr marL="138113" indent="1588"/>
            <a:endParaRPr lang="en-GB" dirty="0">
              <a:latin typeface="Candara" panose="020E0502030303020204" pitchFamily="34" charset="0"/>
            </a:endParaRPr>
          </a:p>
        </p:txBody>
      </p:sp>
      <p:sp>
        <p:nvSpPr>
          <p:cNvPr id="12" name="Subtitle 11">
            <a:extLst>
              <a:ext uri="{FF2B5EF4-FFF2-40B4-BE49-F238E27FC236}">
                <a16:creationId xmlns:a16="http://schemas.microsoft.com/office/drawing/2014/main" id="{A30264F7-F0D1-550F-AC35-12E0AD83125E}"/>
              </a:ext>
            </a:extLst>
          </p:cNvPr>
          <p:cNvSpPr>
            <a:spLocks noGrp="1"/>
          </p:cNvSpPr>
          <p:nvPr>
            <p:ph type="subTitle" idx="13"/>
          </p:nvPr>
        </p:nvSpPr>
        <p:spPr>
          <a:xfrm>
            <a:off x="3371863" y="1482792"/>
            <a:ext cx="2400300" cy="523200"/>
          </a:xfrm>
        </p:spPr>
        <p:txBody>
          <a:bodyPr anchor="ctr"/>
          <a:lstStyle/>
          <a:p>
            <a:r>
              <a:rPr lang="en-GB" dirty="0"/>
              <a:t>Background</a:t>
            </a:r>
          </a:p>
        </p:txBody>
      </p:sp>
      <p:sp>
        <p:nvSpPr>
          <p:cNvPr id="13" name="Google Shape;307;p43">
            <a:extLst>
              <a:ext uri="{FF2B5EF4-FFF2-40B4-BE49-F238E27FC236}">
                <a16:creationId xmlns:a16="http://schemas.microsoft.com/office/drawing/2014/main" id="{02033A6F-AADF-A8DB-C65C-FBBBCB21A744}"/>
              </a:ext>
            </a:extLst>
          </p:cNvPr>
          <p:cNvSpPr/>
          <p:nvPr/>
        </p:nvSpPr>
        <p:spPr>
          <a:xfrm rot="5400000">
            <a:off x="475772" y="1378343"/>
            <a:ext cx="474850" cy="732099"/>
          </a:xfrm>
          <a:prstGeom prst="rect">
            <a:avLst/>
          </a:prstGeom>
          <a:gradFill flip="none" rotWithShape="1">
            <a:gsLst>
              <a:gs pos="0">
                <a:srgbClr val="994269">
                  <a:alpha val="81000"/>
                </a:srgbClr>
              </a:gs>
              <a:gs pos="57000">
                <a:srgbClr val="994269">
                  <a:tint val="44500"/>
                  <a:satMod val="160000"/>
                </a:srgbClr>
              </a:gs>
              <a:gs pos="100000">
                <a:srgbClr val="994269">
                  <a:tint val="23500"/>
                  <a:satMod val="160000"/>
                </a:srgbClr>
              </a:gs>
            </a:gsLst>
            <a:lin ang="16200000" scaled="1"/>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994269"/>
              </a:solidFill>
            </a:endParaRPr>
          </a:p>
        </p:txBody>
      </p:sp>
      <p:sp>
        <p:nvSpPr>
          <p:cNvPr id="14" name="Google Shape;307;p43">
            <a:extLst>
              <a:ext uri="{FF2B5EF4-FFF2-40B4-BE49-F238E27FC236}">
                <a16:creationId xmlns:a16="http://schemas.microsoft.com/office/drawing/2014/main" id="{36F95984-60FF-F010-7BC4-CF5A63E8A1B1}"/>
              </a:ext>
            </a:extLst>
          </p:cNvPr>
          <p:cNvSpPr/>
          <p:nvPr/>
        </p:nvSpPr>
        <p:spPr>
          <a:xfrm rot="5400000">
            <a:off x="1191756" y="3045096"/>
            <a:ext cx="474850" cy="732099"/>
          </a:xfrm>
          <a:prstGeom prst="rect">
            <a:avLst/>
          </a:prstGeom>
          <a:gradFill flip="none" rotWithShape="1">
            <a:gsLst>
              <a:gs pos="0">
                <a:srgbClr val="994269">
                  <a:alpha val="81000"/>
                </a:srgbClr>
              </a:gs>
              <a:gs pos="57000">
                <a:srgbClr val="994269">
                  <a:tint val="44500"/>
                  <a:satMod val="160000"/>
                </a:srgbClr>
              </a:gs>
              <a:gs pos="100000">
                <a:srgbClr val="994269">
                  <a:tint val="23500"/>
                  <a:satMod val="160000"/>
                </a:srgbClr>
              </a:gs>
            </a:gsLst>
            <a:lin ang="16200000" scaled="1"/>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994269"/>
              </a:solidFill>
            </a:endParaRPr>
          </a:p>
        </p:txBody>
      </p:sp>
      <p:sp>
        <p:nvSpPr>
          <p:cNvPr id="15" name="Google Shape;307;p43">
            <a:extLst>
              <a:ext uri="{FF2B5EF4-FFF2-40B4-BE49-F238E27FC236}">
                <a16:creationId xmlns:a16="http://schemas.microsoft.com/office/drawing/2014/main" id="{7A447AEB-10B0-C5AD-67E6-28CB67589682}"/>
              </a:ext>
            </a:extLst>
          </p:cNvPr>
          <p:cNvSpPr/>
          <p:nvPr/>
        </p:nvSpPr>
        <p:spPr>
          <a:xfrm rot="5400000">
            <a:off x="3134438" y="1378755"/>
            <a:ext cx="474850" cy="732099"/>
          </a:xfrm>
          <a:prstGeom prst="rect">
            <a:avLst/>
          </a:prstGeom>
          <a:gradFill flip="none" rotWithShape="1">
            <a:gsLst>
              <a:gs pos="0">
                <a:srgbClr val="994269">
                  <a:alpha val="81000"/>
                </a:srgbClr>
              </a:gs>
              <a:gs pos="57000">
                <a:srgbClr val="994269">
                  <a:tint val="44500"/>
                  <a:satMod val="160000"/>
                </a:srgbClr>
              </a:gs>
              <a:gs pos="100000">
                <a:srgbClr val="994269">
                  <a:tint val="23500"/>
                  <a:satMod val="160000"/>
                </a:srgbClr>
              </a:gs>
            </a:gsLst>
            <a:lin ang="16200000" scaled="1"/>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994269"/>
              </a:solidFill>
            </a:endParaRPr>
          </a:p>
        </p:txBody>
      </p:sp>
      <p:sp>
        <p:nvSpPr>
          <p:cNvPr id="16" name="Google Shape;307;p43">
            <a:extLst>
              <a:ext uri="{FF2B5EF4-FFF2-40B4-BE49-F238E27FC236}">
                <a16:creationId xmlns:a16="http://schemas.microsoft.com/office/drawing/2014/main" id="{4E292C48-BAD1-7C74-563F-7CE3588F89E9}"/>
              </a:ext>
            </a:extLst>
          </p:cNvPr>
          <p:cNvSpPr/>
          <p:nvPr/>
        </p:nvSpPr>
        <p:spPr>
          <a:xfrm rot="5400000">
            <a:off x="5858117" y="1378343"/>
            <a:ext cx="474850" cy="732099"/>
          </a:xfrm>
          <a:prstGeom prst="rect">
            <a:avLst/>
          </a:prstGeom>
          <a:gradFill flip="none" rotWithShape="1">
            <a:gsLst>
              <a:gs pos="0">
                <a:srgbClr val="994269">
                  <a:alpha val="81000"/>
                </a:srgbClr>
              </a:gs>
              <a:gs pos="57000">
                <a:srgbClr val="994269">
                  <a:tint val="44500"/>
                  <a:satMod val="160000"/>
                </a:srgbClr>
              </a:gs>
              <a:gs pos="100000">
                <a:srgbClr val="994269">
                  <a:tint val="23500"/>
                  <a:satMod val="160000"/>
                </a:srgbClr>
              </a:gs>
            </a:gsLst>
            <a:lin ang="16200000" scaled="1"/>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994269"/>
              </a:solidFill>
            </a:endParaRPr>
          </a:p>
        </p:txBody>
      </p:sp>
      <p:sp>
        <p:nvSpPr>
          <p:cNvPr id="17" name="Google Shape;307;p43">
            <a:extLst>
              <a:ext uri="{FF2B5EF4-FFF2-40B4-BE49-F238E27FC236}">
                <a16:creationId xmlns:a16="http://schemas.microsoft.com/office/drawing/2014/main" id="{A6DF01B4-DFF5-3D52-DB9B-ACFE9164D4AA}"/>
              </a:ext>
            </a:extLst>
          </p:cNvPr>
          <p:cNvSpPr/>
          <p:nvPr/>
        </p:nvSpPr>
        <p:spPr>
          <a:xfrm rot="5400000">
            <a:off x="5528791" y="3054808"/>
            <a:ext cx="474850" cy="732099"/>
          </a:xfrm>
          <a:prstGeom prst="rect">
            <a:avLst/>
          </a:prstGeom>
          <a:gradFill flip="none" rotWithShape="1">
            <a:gsLst>
              <a:gs pos="0">
                <a:srgbClr val="994269">
                  <a:alpha val="81000"/>
                </a:srgbClr>
              </a:gs>
              <a:gs pos="57000">
                <a:srgbClr val="994269">
                  <a:tint val="44500"/>
                  <a:satMod val="160000"/>
                </a:srgbClr>
              </a:gs>
              <a:gs pos="100000">
                <a:srgbClr val="994269">
                  <a:tint val="23500"/>
                  <a:satMod val="160000"/>
                </a:srgbClr>
              </a:gs>
            </a:gsLst>
            <a:lin ang="16200000" scaled="1"/>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994269"/>
              </a:solidFill>
            </a:endParaRPr>
          </a:p>
        </p:txBody>
      </p:sp>
      <p:sp>
        <p:nvSpPr>
          <p:cNvPr id="18" name="Google Shape;312;p43">
            <a:extLst>
              <a:ext uri="{FF2B5EF4-FFF2-40B4-BE49-F238E27FC236}">
                <a16:creationId xmlns:a16="http://schemas.microsoft.com/office/drawing/2014/main" id="{7BAE67E5-67F4-6000-5DE0-6D7D4AA1333F}"/>
              </a:ext>
            </a:extLst>
          </p:cNvPr>
          <p:cNvSpPr txBox="1">
            <a:spLocks/>
          </p:cNvSpPr>
          <p:nvPr/>
        </p:nvSpPr>
        <p:spPr>
          <a:xfrm>
            <a:off x="367717" y="1180895"/>
            <a:ext cx="876300" cy="1152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Commissioner"/>
              <a:buNone/>
              <a:defRPr sz="1400" b="0" i="0" u="none" strike="noStrike" cap="none">
                <a:solidFill>
                  <a:schemeClr val="dk1"/>
                </a:solidFill>
                <a:latin typeface="Commissioner"/>
                <a:ea typeface="Commissioner"/>
                <a:cs typeface="Commissioner"/>
                <a:sym typeface="Commissioner"/>
              </a:defRPr>
            </a:lvl1pPr>
            <a:lvl2pPr marL="914400" marR="0" lvl="1" indent="-317500" algn="ctr" rtl="0">
              <a:lnSpc>
                <a:spcPct val="115000"/>
              </a:lnSpc>
              <a:spcBef>
                <a:spcPts val="0"/>
              </a:spcBef>
              <a:spcAft>
                <a:spcPts val="0"/>
              </a:spcAft>
              <a:buClr>
                <a:schemeClr val="dk1"/>
              </a:buClr>
              <a:buSzPts val="1400"/>
              <a:buFont typeface="Commissioner"/>
              <a:buNone/>
              <a:defRPr sz="1400" b="0" i="0" u="none" strike="noStrike" cap="none">
                <a:solidFill>
                  <a:schemeClr val="dk1"/>
                </a:solidFill>
                <a:latin typeface="Commissioner"/>
                <a:ea typeface="Commissioner"/>
                <a:cs typeface="Commissioner"/>
                <a:sym typeface="Commissioner"/>
              </a:defRPr>
            </a:lvl2pPr>
            <a:lvl3pPr marL="1371600" marR="0" lvl="2" indent="-317500" algn="ctr" rtl="0">
              <a:lnSpc>
                <a:spcPct val="115000"/>
              </a:lnSpc>
              <a:spcBef>
                <a:spcPts val="0"/>
              </a:spcBef>
              <a:spcAft>
                <a:spcPts val="0"/>
              </a:spcAft>
              <a:buClr>
                <a:schemeClr val="dk1"/>
              </a:buClr>
              <a:buSzPts val="1400"/>
              <a:buFont typeface="Commissioner"/>
              <a:buNone/>
              <a:defRPr sz="1400" b="0" i="0" u="none" strike="noStrike" cap="none">
                <a:solidFill>
                  <a:schemeClr val="dk1"/>
                </a:solidFill>
                <a:latin typeface="Commissioner"/>
                <a:ea typeface="Commissioner"/>
                <a:cs typeface="Commissioner"/>
                <a:sym typeface="Commissioner"/>
              </a:defRPr>
            </a:lvl3pPr>
            <a:lvl4pPr marL="1828800" marR="0" lvl="3" indent="-317500" algn="ctr" rtl="0">
              <a:lnSpc>
                <a:spcPct val="115000"/>
              </a:lnSpc>
              <a:spcBef>
                <a:spcPts val="0"/>
              </a:spcBef>
              <a:spcAft>
                <a:spcPts val="0"/>
              </a:spcAft>
              <a:buClr>
                <a:schemeClr val="dk1"/>
              </a:buClr>
              <a:buSzPts val="1400"/>
              <a:buFont typeface="Commissioner"/>
              <a:buNone/>
              <a:defRPr sz="1400" b="0" i="0" u="none" strike="noStrike" cap="none">
                <a:solidFill>
                  <a:schemeClr val="dk1"/>
                </a:solidFill>
                <a:latin typeface="Commissioner"/>
                <a:ea typeface="Commissioner"/>
                <a:cs typeface="Commissioner"/>
                <a:sym typeface="Commissioner"/>
              </a:defRPr>
            </a:lvl4pPr>
            <a:lvl5pPr marL="2286000" marR="0" lvl="4" indent="-317500" algn="ctr" rtl="0">
              <a:lnSpc>
                <a:spcPct val="115000"/>
              </a:lnSpc>
              <a:spcBef>
                <a:spcPts val="0"/>
              </a:spcBef>
              <a:spcAft>
                <a:spcPts val="0"/>
              </a:spcAft>
              <a:buClr>
                <a:schemeClr val="dk1"/>
              </a:buClr>
              <a:buSzPts val="1400"/>
              <a:buFont typeface="Commissioner"/>
              <a:buNone/>
              <a:defRPr sz="1400" b="0" i="0" u="none" strike="noStrike" cap="none">
                <a:solidFill>
                  <a:schemeClr val="dk1"/>
                </a:solidFill>
                <a:latin typeface="Commissioner"/>
                <a:ea typeface="Commissioner"/>
                <a:cs typeface="Commissioner"/>
                <a:sym typeface="Commissioner"/>
              </a:defRPr>
            </a:lvl5pPr>
            <a:lvl6pPr marL="2743200" marR="0" lvl="5" indent="-317500" algn="ctr" rtl="0">
              <a:lnSpc>
                <a:spcPct val="115000"/>
              </a:lnSpc>
              <a:spcBef>
                <a:spcPts val="0"/>
              </a:spcBef>
              <a:spcAft>
                <a:spcPts val="0"/>
              </a:spcAft>
              <a:buClr>
                <a:schemeClr val="dk1"/>
              </a:buClr>
              <a:buSzPts val="1400"/>
              <a:buFont typeface="Commissioner"/>
              <a:buNone/>
              <a:defRPr sz="1400" b="0" i="0" u="none" strike="noStrike" cap="none">
                <a:solidFill>
                  <a:schemeClr val="dk1"/>
                </a:solidFill>
                <a:latin typeface="Commissioner"/>
                <a:ea typeface="Commissioner"/>
                <a:cs typeface="Commissioner"/>
                <a:sym typeface="Commissioner"/>
              </a:defRPr>
            </a:lvl6pPr>
            <a:lvl7pPr marL="3200400" marR="0" lvl="6" indent="-317500" algn="ctr" rtl="0">
              <a:lnSpc>
                <a:spcPct val="115000"/>
              </a:lnSpc>
              <a:spcBef>
                <a:spcPts val="0"/>
              </a:spcBef>
              <a:spcAft>
                <a:spcPts val="0"/>
              </a:spcAft>
              <a:buClr>
                <a:schemeClr val="dk1"/>
              </a:buClr>
              <a:buSzPts val="1400"/>
              <a:buFont typeface="Commissioner"/>
              <a:buNone/>
              <a:defRPr sz="1400" b="0" i="0" u="none" strike="noStrike" cap="none">
                <a:solidFill>
                  <a:schemeClr val="dk1"/>
                </a:solidFill>
                <a:latin typeface="Commissioner"/>
                <a:ea typeface="Commissioner"/>
                <a:cs typeface="Commissioner"/>
                <a:sym typeface="Commissioner"/>
              </a:defRPr>
            </a:lvl7pPr>
            <a:lvl8pPr marL="3657600" marR="0" lvl="7" indent="-317500" algn="ctr" rtl="0">
              <a:lnSpc>
                <a:spcPct val="115000"/>
              </a:lnSpc>
              <a:spcBef>
                <a:spcPts val="0"/>
              </a:spcBef>
              <a:spcAft>
                <a:spcPts val="0"/>
              </a:spcAft>
              <a:buClr>
                <a:schemeClr val="dk1"/>
              </a:buClr>
              <a:buSzPts val="1400"/>
              <a:buFont typeface="Commissioner"/>
              <a:buNone/>
              <a:defRPr sz="1400" b="0" i="0" u="none" strike="noStrike" cap="none">
                <a:solidFill>
                  <a:schemeClr val="dk1"/>
                </a:solidFill>
                <a:latin typeface="Commissioner"/>
                <a:ea typeface="Commissioner"/>
                <a:cs typeface="Commissioner"/>
                <a:sym typeface="Commissioner"/>
              </a:defRPr>
            </a:lvl8pPr>
            <a:lvl9pPr marL="4114800" marR="0" lvl="8" indent="-317500" algn="ctr" rtl="0">
              <a:lnSpc>
                <a:spcPct val="115000"/>
              </a:lnSpc>
              <a:spcBef>
                <a:spcPts val="0"/>
              </a:spcBef>
              <a:spcAft>
                <a:spcPts val="0"/>
              </a:spcAft>
              <a:buClr>
                <a:schemeClr val="dk1"/>
              </a:buClr>
              <a:buSzPts val="1400"/>
              <a:buFont typeface="Commissioner"/>
              <a:buNone/>
              <a:defRPr sz="1400" b="0" i="0" u="none" strike="noStrike" cap="none">
                <a:solidFill>
                  <a:schemeClr val="dk1"/>
                </a:solidFill>
                <a:latin typeface="Commissioner"/>
                <a:ea typeface="Commissioner"/>
                <a:cs typeface="Commissioner"/>
                <a:sym typeface="Commissioner"/>
              </a:defRPr>
            </a:lvl9pPr>
          </a:lstStyle>
          <a:p>
            <a:pPr marL="0" indent="0"/>
            <a:r>
              <a:rPr lang="en" sz="2000">
                <a:latin typeface="Chivo" panose="020B0503030202020804" pitchFamily="34" charset="77"/>
              </a:rPr>
              <a:t>01</a:t>
            </a:r>
            <a:endParaRPr lang="en" sz="2000" dirty="0">
              <a:latin typeface="Chivo" panose="020B0503030202020804" pitchFamily="34" charset="77"/>
            </a:endParaRPr>
          </a:p>
        </p:txBody>
      </p:sp>
      <p:sp>
        <p:nvSpPr>
          <p:cNvPr id="19" name="Google Shape;312;p43">
            <a:extLst>
              <a:ext uri="{FF2B5EF4-FFF2-40B4-BE49-F238E27FC236}">
                <a16:creationId xmlns:a16="http://schemas.microsoft.com/office/drawing/2014/main" id="{82E7E05A-7A82-F6DF-473D-E4BC8D77CD3D}"/>
              </a:ext>
            </a:extLst>
          </p:cNvPr>
          <p:cNvSpPr txBox="1">
            <a:spLocks/>
          </p:cNvSpPr>
          <p:nvPr/>
        </p:nvSpPr>
        <p:spPr>
          <a:xfrm>
            <a:off x="3005813" y="1169536"/>
            <a:ext cx="876300" cy="1152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Commissioner"/>
              <a:buNone/>
              <a:defRPr sz="1400" b="0" i="0" u="none" strike="noStrike" cap="none">
                <a:solidFill>
                  <a:schemeClr val="dk1"/>
                </a:solidFill>
                <a:latin typeface="Commissioner"/>
                <a:ea typeface="Commissioner"/>
                <a:cs typeface="Commissioner"/>
                <a:sym typeface="Commissioner"/>
              </a:defRPr>
            </a:lvl1pPr>
            <a:lvl2pPr marL="914400" marR="0" lvl="1" indent="-317500" algn="ctr" rtl="0">
              <a:lnSpc>
                <a:spcPct val="115000"/>
              </a:lnSpc>
              <a:spcBef>
                <a:spcPts val="0"/>
              </a:spcBef>
              <a:spcAft>
                <a:spcPts val="0"/>
              </a:spcAft>
              <a:buClr>
                <a:schemeClr val="dk1"/>
              </a:buClr>
              <a:buSzPts val="1400"/>
              <a:buFont typeface="Commissioner"/>
              <a:buNone/>
              <a:defRPr sz="1400" b="0" i="0" u="none" strike="noStrike" cap="none">
                <a:solidFill>
                  <a:schemeClr val="dk1"/>
                </a:solidFill>
                <a:latin typeface="Commissioner"/>
                <a:ea typeface="Commissioner"/>
                <a:cs typeface="Commissioner"/>
                <a:sym typeface="Commissioner"/>
              </a:defRPr>
            </a:lvl2pPr>
            <a:lvl3pPr marL="1371600" marR="0" lvl="2" indent="-317500" algn="ctr" rtl="0">
              <a:lnSpc>
                <a:spcPct val="115000"/>
              </a:lnSpc>
              <a:spcBef>
                <a:spcPts val="0"/>
              </a:spcBef>
              <a:spcAft>
                <a:spcPts val="0"/>
              </a:spcAft>
              <a:buClr>
                <a:schemeClr val="dk1"/>
              </a:buClr>
              <a:buSzPts val="1400"/>
              <a:buFont typeface="Commissioner"/>
              <a:buNone/>
              <a:defRPr sz="1400" b="0" i="0" u="none" strike="noStrike" cap="none">
                <a:solidFill>
                  <a:schemeClr val="dk1"/>
                </a:solidFill>
                <a:latin typeface="Commissioner"/>
                <a:ea typeface="Commissioner"/>
                <a:cs typeface="Commissioner"/>
                <a:sym typeface="Commissioner"/>
              </a:defRPr>
            </a:lvl3pPr>
            <a:lvl4pPr marL="1828800" marR="0" lvl="3" indent="-317500" algn="ctr" rtl="0">
              <a:lnSpc>
                <a:spcPct val="115000"/>
              </a:lnSpc>
              <a:spcBef>
                <a:spcPts val="0"/>
              </a:spcBef>
              <a:spcAft>
                <a:spcPts val="0"/>
              </a:spcAft>
              <a:buClr>
                <a:schemeClr val="dk1"/>
              </a:buClr>
              <a:buSzPts val="1400"/>
              <a:buFont typeface="Commissioner"/>
              <a:buNone/>
              <a:defRPr sz="1400" b="0" i="0" u="none" strike="noStrike" cap="none">
                <a:solidFill>
                  <a:schemeClr val="dk1"/>
                </a:solidFill>
                <a:latin typeface="Commissioner"/>
                <a:ea typeface="Commissioner"/>
                <a:cs typeface="Commissioner"/>
                <a:sym typeface="Commissioner"/>
              </a:defRPr>
            </a:lvl4pPr>
            <a:lvl5pPr marL="2286000" marR="0" lvl="4" indent="-317500" algn="ctr" rtl="0">
              <a:lnSpc>
                <a:spcPct val="115000"/>
              </a:lnSpc>
              <a:spcBef>
                <a:spcPts val="0"/>
              </a:spcBef>
              <a:spcAft>
                <a:spcPts val="0"/>
              </a:spcAft>
              <a:buClr>
                <a:schemeClr val="dk1"/>
              </a:buClr>
              <a:buSzPts val="1400"/>
              <a:buFont typeface="Commissioner"/>
              <a:buNone/>
              <a:defRPr sz="1400" b="0" i="0" u="none" strike="noStrike" cap="none">
                <a:solidFill>
                  <a:schemeClr val="dk1"/>
                </a:solidFill>
                <a:latin typeface="Commissioner"/>
                <a:ea typeface="Commissioner"/>
                <a:cs typeface="Commissioner"/>
                <a:sym typeface="Commissioner"/>
              </a:defRPr>
            </a:lvl5pPr>
            <a:lvl6pPr marL="2743200" marR="0" lvl="5" indent="-317500" algn="ctr" rtl="0">
              <a:lnSpc>
                <a:spcPct val="115000"/>
              </a:lnSpc>
              <a:spcBef>
                <a:spcPts val="0"/>
              </a:spcBef>
              <a:spcAft>
                <a:spcPts val="0"/>
              </a:spcAft>
              <a:buClr>
                <a:schemeClr val="dk1"/>
              </a:buClr>
              <a:buSzPts val="1400"/>
              <a:buFont typeface="Commissioner"/>
              <a:buNone/>
              <a:defRPr sz="1400" b="0" i="0" u="none" strike="noStrike" cap="none">
                <a:solidFill>
                  <a:schemeClr val="dk1"/>
                </a:solidFill>
                <a:latin typeface="Commissioner"/>
                <a:ea typeface="Commissioner"/>
                <a:cs typeface="Commissioner"/>
                <a:sym typeface="Commissioner"/>
              </a:defRPr>
            </a:lvl6pPr>
            <a:lvl7pPr marL="3200400" marR="0" lvl="6" indent="-317500" algn="ctr" rtl="0">
              <a:lnSpc>
                <a:spcPct val="115000"/>
              </a:lnSpc>
              <a:spcBef>
                <a:spcPts val="0"/>
              </a:spcBef>
              <a:spcAft>
                <a:spcPts val="0"/>
              </a:spcAft>
              <a:buClr>
                <a:schemeClr val="dk1"/>
              </a:buClr>
              <a:buSzPts val="1400"/>
              <a:buFont typeface="Commissioner"/>
              <a:buNone/>
              <a:defRPr sz="1400" b="0" i="0" u="none" strike="noStrike" cap="none">
                <a:solidFill>
                  <a:schemeClr val="dk1"/>
                </a:solidFill>
                <a:latin typeface="Commissioner"/>
                <a:ea typeface="Commissioner"/>
                <a:cs typeface="Commissioner"/>
                <a:sym typeface="Commissioner"/>
              </a:defRPr>
            </a:lvl7pPr>
            <a:lvl8pPr marL="3657600" marR="0" lvl="7" indent="-317500" algn="ctr" rtl="0">
              <a:lnSpc>
                <a:spcPct val="115000"/>
              </a:lnSpc>
              <a:spcBef>
                <a:spcPts val="0"/>
              </a:spcBef>
              <a:spcAft>
                <a:spcPts val="0"/>
              </a:spcAft>
              <a:buClr>
                <a:schemeClr val="dk1"/>
              </a:buClr>
              <a:buSzPts val="1400"/>
              <a:buFont typeface="Commissioner"/>
              <a:buNone/>
              <a:defRPr sz="1400" b="0" i="0" u="none" strike="noStrike" cap="none">
                <a:solidFill>
                  <a:schemeClr val="dk1"/>
                </a:solidFill>
                <a:latin typeface="Commissioner"/>
                <a:ea typeface="Commissioner"/>
                <a:cs typeface="Commissioner"/>
                <a:sym typeface="Commissioner"/>
              </a:defRPr>
            </a:lvl8pPr>
            <a:lvl9pPr marL="4114800" marR="0" lvl="8" indent="-317500" algn="ctr" rtl="0">
              <a:lnSpc>
                <a:spcPct val="115000"/>
              </a:lnSpc>
              <a:spcBef>
                <a:spcPts val="0"/>
              </a:spcBef>
              <a:spcAft>
                <a:spcPts val="0"/>
              </a:spcAft>
              <a:buClr>
                <a:schemeClr val="dk1"/>
              </a:buClr>
              <a:buSzPts val="1400"/>
              <a:buFont typeface="Commissioner"/>
              <a:buNone/>
              <a:defRPr sz="1400" b="0" i="0" u="none" strike="noStrike" cap="none">
                <a:solidFill>
                  <a:schemeClr val="dk1"/>
                </a:solidFill>
                <a:latin typeface="Commissioner"/>
                <a:ea typeface="Commissioner"/>
                <a:cs typeface="Commissioner"/>
                <a:sym typeface="Commissioner"/>
              </a:defRPr>
            </a:lvl9pPr>
          </a:lstStyle>
          <a:p>
            <a:pPr marL="0" indent="0"/>
            <a:r>
              <a:rPr lang="en" sz="2000" dirty="0">
                <a:latin typeface="Chivo" panose="020B0503030202020804" pitchFamily="34" charset="77"/>
              </a:rPr>
              <a:t>02</a:t>
            </a:r>
          </a:p>
        </p:txBody>
      </p:sp>
      <p:sp>
        <p:nvSpPr>
          <p:cNvPr id="20" name="Google Shape;312;p43">
            <a:extLst>
              <a:ext uri="{FF2B5EF4-FFF2-40B4-BE49-F238E27FC236}">
                <a16:creationId xmlns:a16="http://schemas.microsoft.com/office/drawing/2014/main" id="{7296C846-D9AD-E749-A063-E49483125A22}"/>
              </a:ext>
            </a:extLst>
          </p:cNvPr>
          <p:cNvSpPr txBox="1">
            <a:spLocks/>
          </p:cNvSpPr>
          <p:nvPr/>
        </p:nvSpPr>
        <p:spPr>
          <a:xfrm>
            <a:off x="5761895" y="1180895"/>
            <a:ext cx="876300" cy="1152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Commissioner"/>
              <a:buNone/>
              <a:defRPr sz="1400" b="0" i="0" u="none" strike="noStrike" cap="none">
                <a:solidFill>
                  <a:schemeClr val="dk1"/>
                </a:solidFill>
                <a:latin typeface="Commissioner"/>
                <a:ea typeface="Commissioner"/>
                <a:cs typeface="Commissioner"/>
                <a:sym typeface="Commissioner"/>
              </a:defRPr>
            </a:lvl1pPr>
            <a:lvl2pPr marL="914400" marR="0" lvl="1" indent="-317500" algn="ctr" rtl="0">
              <a:lnSpc>
                <a:spcPct val="115000"/>
              </a:lnSpc>
              <a:spcBef>
                <a:spcPts val="0"/>
              </a:spcBef>
              <a:spcAft>
                <a:spcPts val="0"/>
              </a:spcAft>
              <a:buClr>
                <a:schemeClr val="dk1"/>
              </a:buClr>
              <a:buSzPts val="1400"/>
              <a:buFont typeface="Commissioner"/>
              <a:buNone/>
              <a:defRPr sz="1400" b="0" i="0" u="none" strike="noStrike" cap="none">
                <a:solidFill>
                  <a:schemeClr val="dk1"/>
                </a:solidFill>
                <a:latin typeface="Commissioner"/>
                <a:ea typeface="Commissioner"/>
                <a:cs typeface="Commissioner"/>
                <a:sym typeface="Commissioner"/>
              </a:defRPr>
            </a:lvl2pPr>
            <a:lvl3pPr marL="1371600" marR="0" lvl="2" indent="-317500" algn="ctr" rtl="0">
              <a:lnSpc>
                <a:spcPct val="115000"/>
              </a:lnSpc>
              <a:spcBef>
                <a:spcPts val="0"/>
              </a:spcBef>
              <a:spcAft>
                <a:spcPts val="0"/>
              </a:spcAft>
              <a:buClr>
                <a:schemeClr val="dk1"/>
              </a:buClr>
              <a:buSzPts val="1400"/>
              <a:buFont typeface="Commissioner"/>
              <a:buNone/>
              <a:defRPr sz="1400" b="0" i="0" u="none" strike="noStrike" cap="none">
                <a:solidFill>
                  <a:schemeClr val="dk1"/>
                </a:solidFill>
                <a:latin typeface="Commissioner"/>
                <a:ea typeface="Commissioner"/>
                <a:cs typeface="Commissioner"/>
                <a:sym typeface="Commissioner"/>
              </a:defRPr>
            </a:lvl3pPr>
            <a:lvl4pPr marL="1828800" marR="0" lvl="3" indent="-317500" algn="ctr" rtl="0">
              <a:lnSpc>
                <a:spcPct val="115000"/>
              </a:lnSpc>
              <a:spcBef>
                <a:spcPts val="0"/>
              </a:spcBef>
              <a:spcAft>
                <a:spcPts val="0"/>
              </a:spcAft>
              <a:buClr>
                <a:schemeClr val="dk1"/>
              </a:buClr>
              <a:buSzPts val="1400"/>
              <a:buFont typeface="Commissioner"/>
              <a:buNone/>
              <a:defRPr sz="1400" b="0" i="0" u="none" strike="noStrike" cap="none">
                <a:solidFill>
                  <a:schemeClr val="dk1"/>
                </a:solidFill>
                <a:latin typeface="Commissioner"/>
                <a:ea typeface="Commissioner"/>
                <a:cs typeface="Commissioner"/>
                <a:sym typeface="Commissioner"/>
              </a:defRPr>
            </a:lvl4pPr>
            <a:lvl5pPr marL="2286000" marR="0" lvl="4" indent="-317500" algn="ctr" rtl="0">
              <a:lnSpc>
                <a:spcPct val="115000"/>
              </a:lnSpc>
              <a:spcBef>
                <a:spcPts val="0"/>
              </a:spcBef>
              <a:spcAft>
                <a:spcPts val="0"/>
              </a:spcAft>
              <a:buClr>
                <a:schemeClr val="dk1"/>
              </a:buClr>
              <a:buSzPts val="1400"/>
              <a:buFont typeface="Commissioner"/>
              <a:buNone/>
              <a:defRPr sz="1400" b="0" i="0" u="none" strike="noStrike" cap="none">
                <a:solidFill>
                  <a:schemeClr val="dk1"/>
                </a:solidFill>
                <a:latin typeface="Commissioner"/>
                <a:ea typeface="Commissioner"/>
                <a:cs typeface="Commissioner"/>
                <a:sym typeface="Commissioner"/>
              </a:defRPr>
            </a:lvl5pPr>
            <a:lvl6pPr marL="2743200" marR="0" lvl="5" indent="-317500" algn="ctr" rtl="0">
              <a:lnSpc>
                <a:spcPct val="115000"/>
              </a:lnSpc>
              <a:spcBef>
                <a:spcPts val="0"/>
              </a:spcBef>
              <a:spcAft>
                <a:spcPts val="0"/>
              </a:spcAft>
              <a:buClr>
                <a:schemeClr val="dk1"/>
              </a:buClr>
              <a:buSzPts val="1400"/>
              <a:buFont typeface="Commissioner"/>
              <a:buNone/>
              <a:defRPr sz="1400" b="0" i="0" u="none" strike="noStrike" cap="none">
                <a:solidFill>
                  <a:schemeClr val="dk1"/>
                </a:solidFill>
                <a:latin typeface="Commissioner"/>
                <a:ea typeface="Commissioner"/>
                <a:cs typeface="Commissioner"/>
                <a:sym typeface="Commissioner"/>
              </a:defRPr>
            </a:lvl6pPr>
            <a:lvl7pPr marL="3200400" marR="0" lvl="6" indent="-317500" algn="ctr" rtl="0">
              <a:lnSpc>
                <a:spcPct val="115000"/>
              </a:lnSpc>
              <a:spcBef>
                <a:spcPts val="0"/>
              </a:spcBef>
              <a:spcAft>
                <a:spcPts val="0"/>
              </a:spcAft>
              <a:buClr>
                <a:schemeClr val="dk1"/>
              </a:buClr>
              <a:buSzPts val="1400"/>
              <a:buFont typeface="Commissioner"/>
              <a:buNone/>
              <a:defRPr sz="1400" b="0" i="0" u="none" strike="noStrike" cap="none">
                <a:solidFill>
                  <a:schemeClr val="dk1"/>
                </a:solidFill>
                <a:latin typeface="Commissioner"/>
                <a:ea typeface="Commissioner"/>
                <a:cs typeface="Commissioner"/>
                <a:sym typeface="Commissioner"/>
              </a:defRPr>
            </a:lvl7pPr>
            <a:lvl8pPr marL="3657600" marR="0" lvl="7" indent="-317500" algn="ctr" rtl="0">
              <a:lnSpc>
                <a:spcPct val="115000"/>
              </a:lnSpc>
              <a:spcBef>
                <a:spcPts val="0"/>
              </a:spcBef>
              <a:spcAft>
                <a:spcPts val="0"/>
              </a:spcAft>
              <a:buClr>
                <a:schemeClr val="dk1"/>
              </a:buClr>
              <a:buSzPts val="1400"/>
              <a:buFont typeface="Commissioner"/>
              <a:buNone/>
              <a:defRPr sz="1400" b="0" i="0" u="none" strike="noStrike" cap="none">
                <a:solidFill>
                  <a:schemeClr val="dk1"/>
                </a:solidFill>
                <a:latin typeface="Commissioner"/>
                <a:ea typeface="Commissioner"/>
                <a:cs typeface="Commissioner"/>
                <a:sym typeface="Commissioner"/>
              </a:defRPr>
            </a:lvl8pPr>
            <a:lvl9pPr marL="4114800" marR="0" lvl="8" indent="-317500" algn="ctr" rtl="0">
              <a:lnSpc>
                <a:spcPct val="115000"/>
              </a:lnSpc>
              <a:spcBef>
                <a:spcPts val="0"/>
              </a:spcBef>
              <a:spcAft>
                <a:spcPts val="0"/>
              </a:spcAft>
              <a:buClr>
                <a:schemeClr val="dk1"/>
              </a:buClr>
              <a:buSzPts val="1400"/>
              <a:buFont typeface="Commissioner"/>
              <a:buNone/>
              <a:defRPr sz="1400" b="0" i="0" u="none" strike="noStrike" cap="none">
                <a:solidFill>
                  <a:schemeClr val="dk1"/>
                </a:solidFill>
                <a:latin typeface="Commissioner"/>
                <a:ea typeface="Commissioner"/>
                <a:cs typeface="Commissioner"/>
                <a:sym typeface="Commissioner"/>
              </a:defRPr>
            </a:lvl9pPr>
          </a:lstStyle>
          <a:p>
            <a:pPr marL="0" indent="0"/>
            <a:r>
              <a:rPr lang="en" sz="2000" dirty="0">
                <a:latin typeface="Chivo" panose="020B0503030202020804" pitchFamily="34" charset="77"/>
              </a:rPr>
              <a:t>03</a:t>
            </a:r>
          </a:p>
        </p:txBody>
      </p:sp>
      <p:sp>
        <p:nvSpPr>
          <p:cNvPr id="21" name="Google Shape;312;p43">
            <a:extLst>
              <a:ext uri="{FF2B5EF4-FFF2-40B4-BE49-F238E27FC236}">
                <a16:creationId xmlns:a16="http://schemas.microsoft.com/office/drawing/2014/main" id="{AA7B9EFC-07D0-3D59-F80B-B62225486F47}"/>
              </a:ext>
            </a:extLst>
          </p:cNvPr>
          <p:cNvSpPr txBox="1">
            <a:spLocks/>
          </p:cNvSpPr>
          <p:nvPr/>
        </p:nvSpPr>
        <p:spPr>
          <a:xfrm>
            <a:off x="1079272" y="2834695"/>
            <a:ext cx="876300" cy="1152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Commissioner"/>
              <a:buNone/>
              <a:defRPr sz="1400" b="0" i="0" u="none" strike="noStrike" cap="none">
                <a:solidFill>
                  <a:schemeClr val="dk1"/>
                </a:solidFill>
                <a:latin typeface="Commissioner"/>
                <a:ea typeface="Commissioner"/>
                <a:cs typeface="Commissioner"/>
                <a:sym typeface="Commissioner"/>
              </a:defRPr>
            </a:lvl1pPr>
            <a:lvl2pPr marL="914400" marR="0" lvl="1" indent="-317500" algn="ctr" rtl="0">
              <a:lnSpc>
                <a:spcPct val="115000"/>
              </a:lnSpc>
              <a:spcBef>
                <a:spcPts val="0"/>
              </a:spcBef>
              <a:spcAft>
                <a:spcPts val="0"/>
              </a:spcAft>
              <a:buClr>
                <a:schemeClr val="dk1"/>
              </a:buClr>
              <a:buSzPts val="1400"/>
              <a:buFont typeface="Commissioner"/>
              <a:buNone/>
              <a:defRPr sz="1400" b="0" i="0" u="none" strike="noStrike" cap="none">
                <a:solidFill>
                  <a:schemeClr val="dk1"/>
                </a:solidFill>
                <a:latin typeface="Commissioner"/>
                <a:ea typeface="Commissioner"/>
                <a:cs typeface="Commissioner"/>
                <a:sym typeface="Commissioner"/>
              </a:defRPr>
            </a:lvl2pPr>
            <a:lvl3pPr marL="1371600" marR="0" lvl="2" indent="-317500" algn="ctr" rtl="0">
              <a:lnSpc>
                <a:spcPct val="115000"/>
              </a:lnSpc>
              <a:spcBef>
                <a:spcPts val="0"/>
              </a:spcBef>
              <a:spcAft>
                <a:spcPts val="0"/>
              </a:spcAft>
              <a:buClr>
                <a:schemeClr val="dk1"/>
              </a:buClr>
              <a:buSzPts val="1400"/>
              <a:buFont typeface="Commissioner"/>
              <a:buNone/>
              <a:defRPr sz="1400" b="0" i="0" u="none" strike="noStrike" cap="none">
                <a:solidFill>
                  <a:schemeClr val="dk1"/>
                </a:solidFill>
                <a:latin typeface="Commissioner"/>
                <a:ea typeface="Commissioner"/>
                <a:cs typeface="Commissioner"/>
                <a:sym typeface="Commissioner"/>
              </a:defRPr>
            </a:lvl3pPr>
            <a:lvl4pPr marL="1828800" marR="0" lvl="3" indent="-317500" algn="ctr" rtl="0">
              <a:lnSpc>
                <a:spcPct val="115000"/>
              </a:lnSpc>
              <a:spcBef>
                <a:spcPts val="0"/>
              </a:spcBef>
              <a:spcAft>
                <a:spcPts val="0"/>
              </a:spcAft>
              <a:buClr>
                <a:schemeClr val="dk1"/>
              </a:buClr>
              <a:buSzPts val="1400"/>
              <a:buFont typeface="Commissioner"/>
              <a:buNone/>
              <a:defRPr sz="1400" b="0" i="0" u="none" strike="noStrike" cap="none">
                <a:solidFill>
                  <a:schemeClr val="dk1"/>
                </a:solidFill>
                <a:latin typeface="Commissioner"/>
                <a:ea typeface="Commissioner"/>
                <a:cs typeface="Commissioner"/>
                <a:sym typeface="Commissioner"/>
              </a:defRPr>
            </a:lvl4pPr>
            <a:lvl5pPr marL="2286000" marR="0" lvl="4" indent="-317500" algn="ctr" rtl="0">
              <a:lnSpc>
                <a:spcPct val="115000"/>
              </a:lnSpc>
              <a:spcBef>
                <a:spcPts val="0"/>
              </a:spcBef>
              <a:spcAft>
                <a:spcPts val="0"/>
              </a:spcAft>
              <a:buClr>
                <a:schemeClr val="dk1"/>
              </a:buClr>
              <a:buSzPts val="1400"/>
              <a:buFont typeface="Commissioner"/>
              <a:buNone/>
              <a:defRPr sz="1400" b="0" i="0" u="none" strike="noStrike" cap="none">
                <a:solidFill>
                  <a:schemeClr val="dk1"/>
                </a:solidFill>
                <a:latin typeface="Commissioner"/>
                <a:ea typeface="Commissioner"/>
                <a:cs typeface="Commissioner"/>
                <a:sym typeface="Commissioner"/>
              </a:defRPr>
            </a:lvl5pPr>
            <a:lvl6pPr marL="2743200" marR="0" lvl="5" indent="-317500" algn="ctr" rtl="0">
              <a:lnSpc>
                <a:spcPct val="115000"/>
              </a:lnSpc>
              <a:spcBef>
                <a:spcPts val="0"/>
              </a:spcBef>
              <a:spcAft>
                <a:spcPts val="0"/>
              </a:spcAft>
              <a:buClr>
                <a:schemeClr val="dk1"/>
              </a:buClr>
              <a:buSzPts val="1400"/>
              <a:buFont typeface="Commissioner"/>
              <a:buNone/>
              <a:defRPr sz="1400" b="0" i="0" u="none" strike="noStrike" cap="none">
                <a:solidFill>
                  <a:schemeClr val="dk1"/>
                </a:solidFill>
                <a:latin typeface="Commissioner"/>
                <a:ea typeface="Commissioner"/>
                <a:cs typeface="Commissioner"/>
                <a:sym typeface="Commissioner"/>
              </a:defRPr>
            </a:lvl6pPr>
            <a:lvl7pPr marL="3200400" marR="0" lvl="6" indent="-317500" algn="ctr" rtl="0">
              <a:lnSpc>
                <a:spcPct val="115000"/>
              </a:lnSpc>
              <a:spcBef>
                <a:spcPts val="0"/>
              </a:spcBef>
              <a:spcAft>
                <a:spcPts val="0"/>
              </a:spcAft>
              <a:buClr>
                <a:schemeClr val="dk1"/>
              </a:buClr>
              <a:buSzPts val="1400"/>
              <a:buFont typeface="Commissioner"/>
              <a:buNone/>
              <a:defRPr sz="1400" b="0" i="0" u="none" strike="noStrike" cap="none">
                <a:solidFill>
                  <a:schemeClr val="dk1"/>
                </a:solidFill>
                <a:latin typeface="Commissioner"/>
                <a:ea typeface="Commissioner"/>
                <a:cs typeface="Commissioner"/>
                <a:sym typeface="Commissioner"/>
              </a:defRPr>
            </a:lvl7pPr>
            <a:lvl8pPr marL="3657600" marR="0" lvl="7" indent="-317500" algn="ctr" rtl="0">
              <a:lnSpc>
                <a:spcPct val="115000"/>
              </a:lnSpc>
              <a:spcBef>
                <a:spcPts val="0"/>
              </a:spcBef>
              <a:spcAft>
                <a:spcPts val="0"/>
              </a:spcAft>
              <a:buClr>
                <a:schemeClr val="dk1"/>
              </a:buClr>
              <a:buSzPts val="1400"/>
              <a:buFont typeface="Commissioner"/>
              <a:buNone/>
              <a:defRPr sz="1400" b="0" i="0" u="none" strike="noStrike" cap="none">
                <a:solidFill>
                  <a:schemeClr val="dk1"/>
                </a:solidFill>
                <a:latin typeface="Commissioner"/>
                <a:ea typeface="Commissioner"/>
                <a:cs typeface="Commissioner"/>
                <a:sym typeface="Commissioner"/>
              </a:defRPr>
            </a:lvl8pPr>
            <a:lvl9pPr marL="4114800" marR="0" lvl="8" indent="-317500" algn="ctr" rtl="0">
              <a:lnSpc>
                <a:spcPct val="115000"/>
              </a:lnSpc>
              <a:spcBef>
                <a:spcPts val="0"/>
              </a:spcBef>
              <a:spcAft>
                <a:spcPts val="0"/>
              </a:spcAft>
              <a:buClr>
                <a:schemeClr val="dk1"/>
              </a:buClr>
              <a:buSzPts val="1400"/>
              <a:buFont typeface="Commissioner"/>
              <a:buNone/>
              <a:defRPr sz="1400" b="0" i="0" u="none" strike="noStrike" cap="none">
                <a:solidFill>
                  <a:schemeClr val="dk1"/>
                </a:solidFill>
                <a:latin typeface="Commissioner"/>
                <a:ea typeface="Commissioner"/>
                <a:cs typeface="Commissioner"/>
                <a:sym typeface="Commissioner"/>
              </a:defRPr>
            </a:lvl9pPr>
          </a:lstStyle>
          <a:p>
            <a:pPr marL="0" indent="0"/>
            <a:r>
              <a:rPr lang="en" sz="2000" dirty="0">
                <a:latin typeface="Chivo" panose="020B0503030202020804" pitchFamily="34" charset="77"/>
              </a:rPr>
              <a:t>04</a:t>
            </a:r>
          </a:p>
        </p:txBody>
      </p:sp>
      <p:sp>
        <p:nvSpPr>
          <p:cNvPr id="22" name="Google Shape;312;p43">
            <a:extLst>
              <a:ext uri="{FF2B5EF4-FFF2-40B4-BE49-F238E27FC236}">
                <a16:creationId xmlns:a16="http://schemas.microsoft.com/office/drawing/2014/main" id="{B3325F3B-EF72-8207-8083-E4CD764B56C9}"/>
              </a:ext>
            </a:extLst>
          </p:cNvPr>
          <p:cNvSpPr txBox="1">
            <a:spLocks/>
          </p:cNvSpPr>
          <p:nvPr/>
        </p:nvSpPr>
        <p:spPr>
          <a:xfrm>
            <a:off x="5402895" y="2845647"/>
            <a:ext cx="876300" cy="1152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Commissioner"/>
              <a:buNone/>
              <a:defRPr sz="1400" b="0" i="0" u="none" strike="noStrike" cap="none">
                <a:solidFill>
                  <a:schemeClr val="dk1"/>
                </a:solidFill>
                <a:latin typeface="Commissioner"/>
                <a:ea typeface="Commissioner"/>
                <a:cs typeface="Commissioner"/>
                <a:sym typeface="Commissioner"/>
              </a:defRPr>
            </a:lvl1pPr>
            <a:lvl2pPr marL="914400" marR="0" lvl="1" indent="-317500" algn="ctr" rtl="0">
              <a:lnSpc>
                <a:spcPct val="115000"/>
              </a:lnSpc>
              <a:spcBef>
                <a:spcPts val="0"/>
              </a:spcBef>
              <a:spcAft>
                <a:spcPts val="0"/>
              </a:spcAft>
              <a:buClr>
                <a:schemeClr val="dk1"/>
              </a:buClr>
              <a:buSzPts val="1400"/>
              <a:buFont typeface="Commissioner"/>
              <a:buNone/>
              <a:defRPr sz="1400" b="0" i="0" u="none" strike="noStrike" cap="none">
                <a:solidFill>
                  <a:schemeClr val="dk1"/>
                </a:solidFill>
                <a:latin typeface="Commissioner"/>
                <a:ea typeface="Commissioner"/>
                <a:cs typeface="Commissioner"/>
                <a:sym typeface="Commissioner"/>
              </a:defRPr>
            </a:lvl2pPr>
            <a:lvl3pPr marL="1371600" marR="0" lvl="2" indent="-317500" algn="ctr" rtl="0">
              <a:lnSpc>
                <a:spcPct val="115000"/>
              </a:lnSpc>
              <a:spcBef>
                <a:spcPts val="0"/>
              </a:spcBef>
              <a:spcAft>
                <a:spcPts val="0"/>
              </a:spcAft>
              <a:buClr>
                <a:schemeClr val="dk1"/>
              </a:buClr>
              <a:buSzPts val="1400"/>
              <a:buFont typeface="Commissioner"/>
              <a:buNone/>
              <a:defRPr sz="1400" b="0" i="0" u="none" strike="noStrike" cap="none">
                <a:solidFill>
                  <a:schemeClr val="dk1"/>
                </a:solidFill>
                <a:latin typeface="Commissioner"/>
                <a:ea typeface="Commissioner"/>
                <a:cs typeface="Commissioner"/>
                <a:sym typeface="Commissioner"/>
              </a:defRPr>
            </a:lvl3pPr>
            <a:lvl4pPr marL="1828800" marR="0" lvl="3" indent="-317500" algn="ctr" rtl="0">
              <a:lnSpc>
                <a:spcPct val="115000"/>
              </a:lnSpc>
              <a:spcBef>
                <a:spcPts val="0"/>
              </a:spcBef>
              <a:spcAft>
                <a:spcPts val="0"/>
              </a:spcAft>
              <a:buClr>
                <a:schemeClr val="dk1"/>
              </a:buClr>
              <a:buSzPts val="1400"/>
              <a:buFont typeface="Commissioner"/>
              <a:buNone/>
              <a:defRPr sz="1400" b="0" i="0" u="none" strike="noStrike" cap="none">
                <a:solidFill>
                  <a:schemeClr val="dk1"/>
                </a:solidFill>
                <a:latin typeface="Commissioner"/>
                <a:ea typeface="Commissioner"/>
                <a:cs typeface="Commissioner"/>
                <a:sym typeface="Commissioner"/>
              </a:defRPr>
            </a:lvl4pPr>
            <a:lvl5pPr marL="2286000" marR="0" lvl="4" indent="-317500" algn="ctr" rtl="0">
              <a:lnSpc>
                <a:spcPct val="115000"/>
              </a:lnSpc>
              <a:spcBef>
                <a:spcPts val="0"/>
              </a:spcBef>
              <a:spcAft>
                <a:spcPts val="0"/>
              </a:spcAft>
              <a:buClr>
                <a:schemeClr val="dk1"/>
              </a:buClr>
              <a:buSzPts val="1400"/>
              <a:buFont typeface="Commissioner"/>
              <a:buNone/>
              <a:defRPr sz="1400" b="0" i="0" u="none" strike="noStrike" cap="none">
                <a:solidFill>
                  <a:schemeClr val="dk1"/>
                </a:solidFill>
                <a:latin typeface="Commissioner"/>
                <a:ea typeface="Commissioner"/>
                <a:cs typeface="Commissioner"/>
                <a:sym typeface="Commissioner"/>
              </a:defRPr>
            </a:lvl5pPr>
            <a:lvl6pPr marL="2743200" marR="0" lvl="5" indent="-317500" algn="ctr" rtl="0">
              <a:lnSpc>
                <a:spcPct val="115000"/>
              </a:lnSpc>
              <a:spcBef>
                <a:spcPts val="0"/>
              </a:spcBef>
              <a:spcAft>
                <a:spcPts val="0"/>
              </a:spcAft>
              <a:buClr>
                <a:schemeClr val="dk1"/>
              </a:buClr>
              <a:buSzPts val="1400"/>
              <a:buFont typeface="Commissioner"/>
              <a:buNone/>
              <a:defRPr sz="1400" b="0" i="0" u="none" strike="noStrike" cap="none">
                <a:solidFill>
                  <a:schemeClr val="dk1"/>
                </a:solidFill>
                <a:latin typeface="Commissioner"/>
                <a:ea typeface="Commissioner"/>
                <a:cs typeface="Commissioner"/>
                <a:sym typeface="Commissioner"/>
              </a:defRPr>
            </a:lvl6pPr>
            <a:lvl7pPr marL="3200400" marR="0" lvl="6" indent="-317500" algn="ctr" rtl="0">
              <a:lnSpc>
                <a:spcPct val="115000"/>
              </a:lnSpc>
              <a:spcBef>
                <a:spcPts val="0"/>
              </a:spcBef>
              <a:spcAft>
                <a:spcPts val="0"/>
              </a:spcAft>
              <a:buClr>
                <a:schemeClr val="dk1"/>
              </a:buClr>
              <a:buSzPts val="1400"/>
              <a:buFont typeface="Commissioner"/>
              <a:buNone/>
              <a:defRPr sz="1400" b="0" i="0" u="none" strike="noStrike" cap="none">
                <a:solidFill>
                  <a:schemeClr val="dk1"/>
                </a:solidFill>
                <a:latin typeface="Commissioner"/>
                <a:ea typeface="Commissioner"/>
                <a:cs typeface="Commissioner"/>
                <a:sym typeface="Commissioner"/>
              </a:defRPr>
            </a:lvl7pPr>
            <a:lvl8pPr marL="3657600" marR="0" lvl="7" indent="-317500" algn="ctr" rtl="0">
              <a:lnSpc>
                <a:spcPct val="115000"/>
              </a:lnSpc>
              <a:spcBef>
                <a:spcPts val="0"/>
              </a:spcBef>
              <a:spcAft>
                <a:spcPts val="0"/>
              </a:spcAft>
              <a:buClr>
                <a:schemeClr val="dk1"/>
              </a:buClr>
              <a:buSzPts val="1400"/>
              <a:buFont typeface="Commissioner"/>
              <a:buNone/>
              <a:defRPr sz="1400" b="0" i="0" u="none" strike="noStrike" cap="none">
                <a:solidFill>
                  <a:schemeClr val="dk1"/>
                </a:solidFill>
                <a:latin typeface="Commissioner"/>
                <a:ea typeface="Commissioner"/>
                <a:cs typeface="Commissioner"/>
                <a:sym typeface="Commissioner"/>
              </a:defRPr>
            </a:lvl8pPr>
            <a:lvl9pPr marL="4114800" marR="0" lvl="8" indent="-317500" algn="ctr" rtl="0">
              <a:lnSpc>
                <a:spcPct val="115000"/>
              </a:lnSpc>
              <a:spcBef>
                <a:spcPts val="0"/>
              </a:spcBef>
              <a:spcAft>
                <a:spcPts val="0"/>
              </a:spcAft>
              <a:buClr>
                <a:schemeClr val="dk1"/>
              </a:buClr>
              <a:buSzPts val="1400"/>
              <a:buFont typeface="Commissioner"/>
              <a:buNone/>
              <a:defRPr sz="1400" b="0" i="0" u="none" strike="noStrike" cap="none">
                <a:solidFill>
                  <a:schemeClr val="dk1"/>
                </a:solidFill>
                <a:latin typeface="Commissioner"/>
                <a:ea typeface="Commissioner"/>
                <a:cs typeface="Commissioner"/>
                <a:sym typeface="Commissioner"/>
              </a:defRPr>
            </a:lvl9pPr>
          </a:lstStyle>
          <a:p>
            <a:pPr marL="0" indent="0"/>
            <a:r>
              <a:rPr lang="en" sz="2000" dirty="0">
                <a:latin typeface="Chivo" panose="020B0503030202020804" pitchFamily="34" charset="77"/>
              </a:rPr>
              <a:t>05</a:t>
            </a:r>
          </a:p>
        </p:txBody>
      </p:sp>
      <p:sp>
        <p:nvSpPr>
          <p:cNvPr id="23" name="Rectangle 22">
            <a:extLst>
              <a:ext uri="{FF2B5EF4-FFF2-40B4-BE49-F238E27FC236}">
                <a16:creationId xmlns:a16="http://schemas.microsoft.com/office/drawing/2014/main" id="{FA31F842-9E72-C1E3-E8EB-53A77C516A89}"/>
              </a:ext>
            </a:extLst>
          </p:cNvPr>
          <p:cNvSpPr/>
          <p:nvPr/>
        </p:nvSpPr>
        <p:spPr>
          <a:xfrm rot="16200000">
            <a:off x="4072143" y="787086"/>
            <a:ext cx="286439" cy="8430728"/>
          </a:xfrm>
          <a:prstGeom prst="rect">
            <a:avLst/>
          </a:prstGeom>
          <a:solidFill>
            <a:srgbClr val="994269">
              <a:alpha val="6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4" name="TextBox 23">
            <a:extLst>
              <a:ext uri="{FF2B5EF4-FFF2-40B4-BE49-F238E27FC236}">
                <a16:creationId xmlns:a16="http://schemas.microsoft.com/office/drawing/2014/main" id="{91723328-1DAD-A317-3EB7-9965CB6CD838}"/>
              </a:ext>
            </a:extLst>
          </p:cNvPr>
          <p:cNvSpPr txBox="1"/>
          <p:nvPr/>
        </p:nvSpPr>
        <p:spPr>
          <a:xfrm>
            <a:off x="0" y="4835723"/>
            <a:ext cx="9155222" cy="307777"/>
          </a:xfrm>
          <a:prstGeom prst="rect">
            <a:avLst/>
          </a:prstGeom>
          <a:noFill/>
        </p:spPr>
        <p:txBody>
          <a:bodyPr wrap="square" rtlCol="0">
            <a:spAutoFit/>
          </a:bodyPr>
          <a:lstStyle/>
          <a:p>
            <a:pPr algn="ctr"/>
            <a:r>
              <a:rPr lang="en-GB" b="1" dirty="0">
                <a:latin typeface="Chivo" panose="020B0503030202020804" pitchFamily="34" charset="77"/>
              </a:rPr>
              <a:t>1</a:t>
            </a:r>
          </a:p>
        </p:txBody>
      </p:sp>
    </p:spTree>
    <p:extLst>
      <p:ext uri="{BB962C8B-B14F-4D97-AF65-F5344CB8AC3E}">
        <p14:creationId xmlns:p14="http://schemas.microsoft.com/office/powerpoint/2010/main" val="31897114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Shape 360"/>
        <p:cNvGrpSpPr/>
        <p:nvPr/>
      </p:nvGrpSpPr>
      <p:grpSpPr>
        <a:xfrm>
          <a:off x="0" y="0"/>
          <a:ext cx="0" cy="0"/>
          <a:chOff x="0" y="0"/>
          <a:chExt cx="0" cy="0"/>
        </a:xfrm>
      </p:grpSpPr>
      <p:sp>
        <p:nvSpPr>
          <p:cNvPr id="364" name="Google Shape;364;p49"/>
          <p:cNvSpPr txBox="1">
            <a:spLocks noGrp="1"/>
          </p:cNvSpPr>
          <p:nvPr>
            <p:ph type="title"/>
          </p:nvPr>
        </p:nvSpPr>
        <p:spPr>
          <a:xfrm>
            <a:off x="713225" y="470650"/>
            <a:ext cx="7717500" cy="549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latin typeface="Chivo" panose="020B0503030202020804" pitchFamily="34" charset="77"/>
              </a:rPr>
              <a:t>Convolutional Neural Networks</a:t>
            </a:r>
            <a:endParaRPr dirty="0">
              <a:latin typeface="Chivo" panose="020B0503030202020804" pitchFamily="34" charset="77"/>
            </a:endParaRPr>
          </a:p>
        </p:txBody>
      </p:sp>
      <p:sp>
        <p:nvSpPr>
          <p:cNvPr id="323" name="Rectangle 322">
            <a:extLst>
              <a:ext uri="{FF2B5EF4-FFF2-40B4-BE49-F238E27FC236}">
                <a16:creationId xmlns:a16="http://schemas.microsoft.com/office/drawing/2014/main" id="{399232C6-8E2C-6923-7AC6-2A898C89C9A9}"/>
              </a:ext>
            </a:extLst>
          </p:cNvPr>
          <p:cNvSpPr/>
          <p:nvPr/>
        </p:nvSpPr>
        <p:spPr>
          <a:xfrm>
            <a:off x="0" y="0"/>
            <a:ext cx="286439" cy="5143500"/>
          </a:xfrm>
          <a:prstGeom prst="rect">
            <a:avLst/>
          </a:prstGeom>
          <a:solidFill>
            <a:srgbClr val="994269">
              <a:alpha val="6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34" name="Group 33">
            <a:extLst>
              <a:ext uri="{FF2B5EF4-FFF2-40B4-BE49-F238E27FC236}">
                <a16:creationId xmlns:a16="http://schemas.microsoft.com/office/drawing/2014/main" id="{661E4596-5854-7E2C-E229-CAE02B320C65}"/>
              </a:ext>
            </a:extLst>
          </p:cNvPr>
          <p:cNvGrpSpPr/>
          <p:nvPr/>
        </p:nvGrpSpPr>
        <p:grpSpPr>
          <a:xfrm>
            <a:off x="4475373" y="1063549"/>
            <a:ext cx="3650362" cy="3630749"/>
            <a:chOff x="4475373" y="1063549"/>
            <a:chExt cx="3650362" cy="3630749"/>
          </a:xfrm>
        </p:grpSpPr>
        <p:grpSp>
          <p:nvGrpSpPr>
            <p:cNvPr id="516" name="Group 515">
              <a:extLst>
                <a:ext uri="{FF2B5EF4-FFF2-40B4-BE49-F238E27FC236}">
                  <a16:creationId xmlns:a16="http://schemas.microsoft.com/office/drawing/2014/main" id="{D5B95F68-C087-0710-83F9-B719FED3160B}"/>
                </a:ext>
              </a:extLst>
            </p:cNvPr>
            <p:cNvGrpSpPr/>
            <p:nvPr/>
          </p:nvGrpSpPr>
          <p:grpSpPr>
            <a:xfrm>
              <a:off x="4475373" y="1063549"/>
              <a:ext cx="3650362" cy="3630749"/>
              <a:chOff x="4475373" y="1063549"/>
              <a:chExt cx="3650362" cy="3630749"/>
            </a:xfrm>
          </p:grpSpPr>
          <p:sp>
            <p:nvSpPr>
              <p:cNvPr id="517" name="TextBox 516">
                <a:extLst>
                  <a:ext uri="{FF2B5EF4-FFF2-40B4-BE49-F238E27FC236}">
                    <a16:creationId xmlns:a16="http://schemas.microsoft.com/office/drawing/2014/main" id="{D4107FC7-DFE0-32A8-4005-484972FECF26}"/>
                  </a:ext>
                </a:extLst>
              </p:cNvPr>
              <p:cNvSpPr txBox="1"/>
              <p:nvPr/>
            </p:nvSpPr>
            <p:spPr>
              <a:xfrm>
                <a:off x="4475373" y="2386277"/>
                <a:ext cx="697627" cy="707886"/>
              </a:xfrm>
              <a:prstGeom prst="rect">
                <a:avLst/>
              </a:prstGeom>
              <a:noFill/>
            </p:spPr>
            <p:txBody>
              <a:bodyPr wrap="none" rtlCol="0">
                <a:spAutoFit/>
              </a:bodyPr>
              <a:lstStyle/>
              <a:p>
                <a:r>
                  <a:rPr lang="en-GB" sz="4000" dirty="0">
                    <a:latin typeface="Candara" panose="020E0502030303020204" pitchFamily="34" charset="0"/>
                  </a:rPr>
                  <a:t>…</a:t>
                </a:r>
              </a:p>
            </p:txBody>
          </p:sp>
          <p:sp>
            <p:nvSpPr>
              <p:cNvPr id="518" name="Rectangle 517">
                <a:extLst>
                  <a:ext uri="{FF2B5EF4-FFF2-40B4-BE49-F238E27FC236}">
                    <a16:creationId xmlns:a16="http://schemas.microsoft.com/office/drawing/2014/main" id="{1BA5C15D-E65D-00E0-DAFE-6B86993D5D4A}"/>
                  </a:ext>
                </a:extLst>
              </p:cNvPr>
              <p:cNvSpPr>
                <a:spLocks noChangeAspect="1"/>
              </p:cNvSpPr>
              <p:nvPr/>
            </p:nvSpPr>
            <p:spPr>
              <a:xfrm>
                <a:off x="5404745" y="1533113"/>
                <a:ext cx="288000" cy="288000"/>
              </a:xfrm>
              <a:prstGeom prst="rect">
                <a:avLst/>
              </a:prstGeom>
              <a:solidFill>
                <a:schemeClr val="tx2">
                  <a:alpha val="67059"/>
                </a:schemeClr>
              </a:solidFill>
              <a:ln w="1905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latin typeface="Candara" panose="020E0502030303020204" pitchFamily="34" charset="0"/>
                </a:endParaRPr>
              </a:p>
            </p:txBody>
          </p:sp>
          <p:sp>
            <p:nvSpPr>
              <p:cNvPr id="519" name="Rectangle 518">
                <a:extLst>
                  <a:ext uri="{FF2B5EF4-FFF2-40B4-BE49-F238E27FC236}">
                    <a16:creationId xmlns:a16="http://schemas.microsoft.com/office/drawing/2014/main" id="{F1194BDF-6408-EAF3-FC2C-5AB047F74EA8}"/>
                  </a:ext>
                </a:extLst>
              </p:cNvPr>
              <p:cNvSpPr>
                <a:spLocks noChangeAspect="1"/>
              </p:cNvSpPr>
              <p:nvPr/>
            </p:nvSpPr>
            <p:spPr>
              <a:xfrm>
                <a:off x="5404745" y="2669305"/>
                <a:ext cx="288000" cy="288000"/>
              </a:xfrm>
              <a:prstGeom prst="rect">
                <a:avLst/>
              </a:prstGeom>
              <a:solidFill>
                <a:schemeClr val="tx2">
                  <a:alpha val="67059"/>
                </a:schemeClr>
              </a:solidFill>
              <a:ln w="1905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latin typeface="Candara" panose="020E0502030303020204" pitchFamily="34" charset="0"/>
                </a:endParaRPr>
              </a:p>
            </p:txBody>
          </p:sp>
          <p:sp>
            <p:nvSpPr>
              <p:cNvPr id="520" name="Rectangle 519">
                <a:extLst>
                  <a:ext uri="{FF2B5EF4-FFF2-40B4-BE49-F238E27FC236}">
                    <a16:creationId xmlns:a16="http://schemas.microsoft.com/office/drawing/2014/main" id="{64E84370-F714-A1ED-DDBD-39754DBDD6DA}"/>
                  </a:ext>
                </a:extLst>
              </p:cNvPr>
              <p:cNvSpPr>
                <a:spLocks noChangeAspect="1"/>
              </p:cNvSpPr>
              <p:nvPr/>
            </p:nvSpPr>
            <p:spPr>
              <a:xfrm>
                <a:off x="5404745" y="2101209"/>
                <a:ext cx="288000" cy="288000"/>
              </a:xfrm>
              <a:prstGeom prst="rect">
                <a:avLst/>
              </a:prstGeom>
              <a:solidFill>
                <a:schemeClr val="tx2">
                  <a:alpha val="67059"/>
                </a:schemeClr>
              </a:solidFill>
              <a:ln w="1905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latin typeface="Candara" panose="020E0502030303020204" pitchFamily="34" charset="0"/>
                </a:endParaRPr>
              </a:p>
            </p:txBody>
          </p:sp>
          <p:sp>
            <p:nvSpPr>
              <p:cNvPr id="521" name="Rectangle 520">
                <a:extLst>
                  <a:ext uri="{FF2B5EF4-FFF2-40B4-BE49-F238E27FC236}">
                    <a16:creationId xmlns:a16="http://schemas.microsoft.com/office/drawing/2014/main" id="{5CE5CE5A-DAAF-740B-9850-15A1B2EE0D71}"/>
                  </a:ext>
                </a:extLst>
              </p:cNvPr>
              <p:cNvSpPr>
                <a:spLocks noChangeAspect="1"/>
              </p:cNvSpPr>
              <p:nvPr/>
            </p:nvSpPr>
            <p:spPr>
              <a:xfrm>
                <a:off x="5406554" y="3247016"/>
                <a:ext cx="288000" cy="288000"/>
              </a:xfrm>
              <a:prstGeom prst="rect">
                <a:avLst/>
              </a:prstGeom>
              <a:solidFill>
                <a:schemeClr val="tx2">
                  <a:alpha val="67059"/>
                </a:schemeClr>
              </a:solidFill>
              <a:ln w="1905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latin typeface="Candara" panose="020E0502030303020204" pitchFamily="34" charset="0"/>
                </a:endParaRPr>
              </a:p>
            </p:txBody>
          </p:sp>
          <p:sp>
            <p:nvSpPr>
              <p:cNvPr id="522" name="Rectangle 521">
                <a:extLst>
                  <a:ext uri="{FF2B5EF4-FFF2-40B4-BE49-F238E27FC236}">
                    <a16:creationId xmlns:a16="http://schemas.microsoft.com/office/drawing/2014/main" id="{F953084D-1D87-9DB1-3D56-05B7F1585F9E}"/>
                  </a:ext>
                </a:extLst>
              </p:cNvPr>
              <p:cNvSpPr>
                <a:spLocks noChangeAspect="1"/>
              </p:cNvSpPr>
              <p:nvPr/>
            </p:nvSpPr>
            <p:spPr>
              <a:xfrm>
                <a:off x="5406554" y="3815112"/>
                <a:ext cx="288000" cy="288000"/>
              </a:xfrm>
              <a:prstGeom prst="rect">
                <a:avLst/>
              </a:prstGeom>
              <a:solidFill>
                <a:schemeClr val="tx2">
                  <a:alpha val="67059"/>
                </a:schemeClr>
              </a:solidFill>
              <a:ln w="1905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latin typeface="Candara" panose="020E0502030303020204" pitchFamily="34" charset="0"/>
                </a:endParaRPr>
              </a:p>
            </p:txBody>
          </p:sp>
          <p:sp>
            <p:nvSpPr>
              <p:cNvPr id="523" name="Oval 522">
                <a:extLst>
                  <a:ext uri="{FF2B5EF4-FFF2-40B4-BE49-F238E27FC236}">
                    <a16:creationId xmlns:a16="http://schemas.microsoft.com/office/drawing/2014/main" id="{95EFF153-3432-1F39-6853-F8B02ED530CD}"/>
                  </a:ext>
                </a:extLst>
              </p:cNvPr>
              <p:cNvSpPr>
                <a:spLocks noChangeAspect="1"/>
              </p:cNvSpPr>
              <p:nvPr/>
            </p:nvSpPr>
            <p:spPr>
              <a:xfrm flipH="1">
                <a:off x="7648218" y="1838448"/>
                <a:ext cx="360000" cy="360000"/>
              </a:xfrm>
              <a:prstGeom prst="ellipse">
                <a:avLst/>
              </a:prstGeom>
              <a:solidFill>
                <a:srgbClr val="994269">
                  <a:alpha val="67843"/>
                </a:srgbClr>
              </a:solidFill>
              <a:ln w="19050">
                <a:solidFill>
                  <a:srgbClr val="7333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latin typeface="Candara" panose="020E0502030303020204" pitchFamily="34" charset="0"/>
                </a:endParaRPr>
              </a:p>
            </p:txBody>
          </p:sp>
          <p:sp>
            <p:nvSpPr>
              <p:cNvPr id="524" name="Oval 523">
                <a:extLst>
                  <a:ext uri="{FF2B5EF4-FFF2-40B4-BE49-F238E27FC236}">
                    <a16:creationId xmlns:a16="http://schemas.microsoft.com/office/drawing/2014/main" id="{7F31AA23-7284-2293-1C03-5D36D8ADCDA4}"/>
                  </a:ext>
                </a:extLst>
              </p:cNvPr>
              <p:cNvSpPr>
                <a:spLocks noChangeAspect="1"/>
              </p:cNvSpPr>
              <p:nvPr/>
            </p:nvSpPr>
            <p:spPr>
              <a:xfrm flipH="1">
                <a:off x="7648218" y="2391750"/>
                <a:ext cx="360000" cy="360000"/>
              </a:xfrm>
              <a:prstGeom prst="ellipse">
                <a:avLst/>
              </a:prstGeom>
              <a:solidFill>
                <a:srgbClr val="994269">
                  <a:alpha val="67843"/>
                </a:srgbClr>
              </a:solidFill>
              <a:ln w="19050">
                <a:solidFill>
                  <a:srgbClr val="7333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latin typeface="Candara" panose="020E0502030303020204" pitchFamily="34" charset="0"/>
                </a:endParaRPr>
              </a:p>
            </p:txBody>
          </p:sp>
          <p:sp>
            <p:nvSpPr>
              <p:cNvPr id="525" name="Oval 524">
                <a:extLst>
                  <a:ext uri="{FF2B5EF4-FFF2-40B4-BE49-F238E27FC236}">
                    <a16:creationId xmlns:a16="http://schemas.microsoft.com/office/drawing/2014/main" id="{7E8D97AA-FF83-F288-BFEA-D794A3EA2FA5}"/>
                  </a:ext>
                </a:extLst>
              </p:cNvPr>
              <p:cNvSpPr>
                <a:spLocks noChangeAspect="1"/>
              </p:cNvSpPr>
              <p:nvPr/>
            </p:nvSpPr>
            <p:spPr>
              <a:xfrm flipH="1">
                <a:off x="7649258" y="3684019"/>
                <a:ext cx="360000" cy="360000"/>
              </a:xfrm>
              <a:prstGeom prst="ellipse">
                <a:avLst/>
              </a:prstGeom>
              <a:solidFill>
                <a:srgbClr val="994269">
                  <a:alpha val="67843"/>
                </a:srgbClr>
              </a:solidFill>
              <a:ln w="19050">
                <a:solidFill>
                  <a:srgbClr val="7333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latin typeface="Candara" panose="020E0502030303020204" pitchFamily="34" charset="0"/>
                </a:endParaRPr>
              </a:p>
            </p:txBody>
          </p:sp>
          <p:sp>
            <p:nvSpPr>
              <p:cNvPr id="526" name="Oval 525">
                <a:extLst>
                  <a:ext uri="{FF2B5EF4-FFF2-40B4-BE49-F238E27FC236}">
                    <a16:creationId xmlns:a16="http://schemas.microsoft.com/office/drawing/2014/main" id="{5D272F35-5D01-2FA3-AB2E-CF7A2C2D97BB}"/>
                  </a:ext>
                </a:extLst>
              </p:cNvPr>
              <p:cNvSpPr>
                <a:spLocks noChangeAspect="1"/>
              </p:cNvSpPr>
              <p:nvPr/>
            </p:nvSpPr>
            <p:spPr>
              <a:xfrm flipH="1">
                <a:off x="6487830" y="1513790"/>
                <a:ext cx="360000" cy="360000"/>
              </a:xfrm>
              <a:prstGeom prst="ellipse">
                <a:avLst/>
              </a:prstGeom>
              <a:solidFill>
                <a:schemeClr val="tx2">
                  <a:alpha val="67843"/>
                </a:schemeClr>
              </a:solidFill>
              <a:ln w="1905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latin typeface="Candara" panose="020E0502030303020204" pitchFamily="34" charset="0"/>
                </a:endParaRPr>
              </a:p>
            </p:txBody>
          </p:sp>
          <p:sp>
            <p:nvSpPr>
              <p:cNvPr id="527" name="Oval 526">
                <a:extLst>
                  <a:ext uri="{FF2B5EF4-FFF2-40B4-BE49-F238E27FC236}">
                    <a16:creationId xmlns:a16="http://schemas.microsoft.com/office/drawing/2014/main" id="{4B645703-A8DE-CF3E-EFBA-E5DF91222D93}"/>
                  </a:ext>
                </a:extLst>
              </p:cNvPr>
              <p:cNvSpPr>
                <a:spLocks noChangeAspect="1"/>
              </p:cNvSpPr>
              <p:nvPr/>
            </p:nvSpPr>
            <p:spPr>
              <a:xfrm flipH="1">
                <a:off x="6487830" y="2096849"/>
                <a:ext cx="360000" cy="360000"/>
              </a:xfrm>
              <a:prstGeom prst="ellipse">
                <a:avLst/>
              </a:prstGeom>
              <a:solidFill>
                <a:schemeClr val="tx2">
                  <a:alpha val="67843"/>
                </a:schemeClr>
              </a:solidFill>
              <a:ln w="1905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latin typeface="Candara" panose="020E0502030303020204" pitchFamily="34" charset="0"/>
                </a:endParaRPr>
              </a:p>
            </p:txBody>
          </p:sp>
          <p:sp>
            <p:nvSpPr>
              <p:cNvPr id="528" name="Oval 527">
                <a:extLst>
                  <a:ext uri="{FF2B5EF4-FFF2-40B4-BE49-F238E27FC236}">
                    <a16:creationId xmlns:a16="http://schemas.microsoft.com/office/drawing/2014/main" id="{6E3FDB2F-692E-874F-E908-37210A356CF6}"/>
                  </a:ext>
                </a:extLst>
              </p:cNvPr>
              <p:cNvSpPr>
                <a:spLocks noChangeAspect="1"/>
              </p:cNvSpPr>
              <p:nvPr/>
            </p:nvSpPr>
            <p:spPr>
              <a:xfrm flipH="1">
                <a:off x="6487830" y="2679908"/>
                <a:ext cx="360000" cy="360000"/>
              </a:xfrm>
              <a:prstGeom prst="ellipse">
                <a:avLst/>
              </a:prstGeom>
              <a:solidFill>
                <a:schemeClr val="tx2">
                  <a:alpha val="67843"/>
                </a:schemeClr>
              </a:solidFill>
              <a:ln w="1905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latin typeface="Candara" panose="020E0502030303020204" pitchFamily="34" charset="0"/>
                </a:endParaRPr>
              </a:p>
            </p:txBody>
          </p:sp>
          <p:sp>
            <p:nvSpPr>
              <p:cNvPr id="529" name="Oval 528">
                <a:extLst>
                  <a:ext uri="{FF2B5EF4-FFF2-40B4-BE49-F238E27FC236}">
                    <a16:creationId xmlns:a16="http://schemas.microsoft.com/office/drawing/2014/main" id="{F303BEED-B8E6-1D2A-9329-166641A4F44D}"/>
                  </a:ext>
                </a:extLst>
              </p:cNvPr>
              <p:cNvSpPr>
                <a:spLocks noChangeAspect="1"/>
              </p:cNvSpPr>
              <p:nvPr/>
            </p:nvSpPr>
            <p:spPr>
              <a:xfrm flipH="1">
                <a:off x="6487830" y="3262967"/>
                <a:ext cx="360000" cy="360000"/>
              </a:xfrm>
              <a:prstGeom prst="ellipse">
                <a:avLst/>
              </a:prstGeom>
              <a:solidFill>
                <a:schemeClr val="tx2">
                  <a:alpha val="67843"/>
                </a:schemeClr>
              </a:solidFill>
              <a:ln w="1905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latin typeface="Candara" panose="020E0502030303020204" pitchFamily="34" charset="0"/>
                </a:endParaRPr>
              </a:p>
            </p:txBody>
          </p:sp>
          <p:sp>
            <p:nvSpPr>
              <p:cNvPr id="530" name="Oval 529">
                <a:extLst>
                  <a:ext uri="{FF2B5EF4-FFF2-40B4-BE49-F238E27FC236}">
                    <a16:creationId xmlns:a16="http://schemas.microsoft.com/office/drawing/2014/main" id="{913F72D9-CCD3-12CD-A7A4-7D7FBF882070}"/>
                  </a:ext>
                </a:extLst>
              </p:cNvPr>
              <p:cNvSpPr>
                <a:spLocks noChangeAspect="1"/>
              </p:cNvSpPr>
              <p:nvPr/>
            </p:nvSpPr>
            <p:spPr>
              <a:xfrm flipH="1">
                <a:off x="6487830" y="4334298"/>
                <a:ext cx="360000" cy="360000"/>
              </a:xfrm>
              <a:prstGeom prst="ellipse">
                <a:avLst/>
              </a:prstGeom>
              <a:solidFill>
                <a:schemeClr val="tx2">
                  <a:alpha val="67843"/>
                </a:schemeClr>
              </a:solidFill>
              <a:ln w="1905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latin typeface="Candara" panose="020E0502030303020204" pitchFamily="34" charset="0"/>
                </a:endParaRPr>
              </a:p>
            </p:txBody>
          </p:sp>
          <p:cxnSp>
            <p:nvCxnSpPr>
              <p:cNvPr id="531" name="Straight Connector 530">
                <a:extLst>
                  <a:ext uri="{FF2B5EF4-FFF2-40B4-BE49-F238E27FC236}">
                    <a16:creationId xmlns:a16="http://schemas.microsoft.com/office/drawing/2014/main" id="{0BDF8E76-B0F5-C81C-0EDF-4158CF3DA02A}"/>
                  </a:ext>
                </a:extLst>
              </p:cNvPr>
              <p:cNvCxnSpPr>
                <a:cxnSpLocks/>
                <a:stCxn id="523" idx="6"/>
                <a:endCxn id="526" idx="2"/>
              </p:cNvCxnSpPr>
              <p:nvPr/>
            </p:nvCxnSpPr>
            <p:spPr>
              <a:xfrm flipH="1" flipV="1">
                <a:off x="6847830" y="1693790"/>
                <a:ext cx="800388" cy="324658"/>
              </a:xfrm>
              <a:prstGeom prst="line">
                <a:avLst/>
              </a:prstGeom>
              <a:ln w="12700"/>
            </p:spPr>
            <p:style>
              <a:lnRef idx="1">
                <a:schemeClr val="dk1"/>
              </a:lnRef>
              <a:fillRef idx="0">
                <a:schemeClr val="dk1"/>
              </a:fillRef>
              <a:effectRef idx="0">
                <a:schemeClr val="dk1"/>
              </a:effectRef>
              <a:fontRef idx="minor">
                <a:schemeClr val="tx1"/>
              </a:fontRef>
            </p:style>
          </p:cxnSp>
          <p:cxnSp>
            <p:nvCxnSpPr>
              <p:cNvPr id="532" name="Straight Connector 531">
                <a:extLst>
                  <a:ext uri="{FF2B5EF4-FFF2-40B4-BE49-F238E27FC236}">
                    <a16:creationId xmlns:a16="http://schemas.microsoft.com/office/drawing/2014/main" id="{6E1D47BD-B855-EC4F-0108-FCA33BEE2CCD}"/>
                  </a:ext>
                </a:extLst>
              </p:cNvPr>
              <p:cNvCxnSpPr>
                <a:cxnSpLocks/>
                <a:stCxn id="523" idx="6"/>
                <a:endCxn id="527" idx="2"/>
              </p:cNvCxnSpPr>
              <p:nvPr/>
            </p:nvCxnSpPr>
            <p:spPr>
              <a:xfrm flipH="1">
                <a:off x="6847830" y="2018448"/>
                <a:ext cx="800388" cy="258401"/>
              </a:xfrm>
              <a:prstGeom prst="line">
                <a:avLst/>
              </a:prstGeom>
              <a:ln w="12700"/>
            </p:spPr>
            <p:style>
              <a:lnRef idx="1">
                <a:schemeClr val="dk1"/>
              </a:lnRef>
              <a:fillRef idx="0">
                <a:schemeClr val="dk1"/>
              </a:fillRef>
              <a:effectRef idx="0">
                <a:schemeClr val="dk1"/>
              </a:effectRef>
              <a:fontRef idx="minor">
                <a:schemeClr val="tx1"/>
              </a:fontRef>
            </p:style>
          </p:cxnSp>
          <p:cxnSp>
            <p:nvCxnSpPr>
              <p:cNvPr id="533" name="Straight Connector 532">
                <a:extLst>
                  <a:ext uri="{FF2B5EF4-FFF2-40B4-BE49-F238E27FC236}">
                    <a16:creationId xmlns:a16="http://schemas.microsoft.com/office/drawing/2014/main" id="{D62DFC1A-9265-1612-E132-DDE24407CA2C}"/>
                  </a:ext>
                </a:extLst>
              </p:cNvPr>
              <p:cNvCxnSpPr>
                <a:cxnSpLocks/>
                <a:stCxn id="523" idx="6"/>
                <a:endCxn id="528" idx="2"/>
              </p:cNvCxnSpPr>
              <p:nvPr/>
            </p:nvCxnSpPr>
            <p:spPr>
              <a:xfrm flipH="1">
                <a:off x="6847830" y="2018448"/>
                <a:ext cx="800388" cy="841460"/>
              </a:xfrm>
              <a:prstGeom prst="line">
                <a:avLst/>
              </a:prstGeom>
              <a:ln w="12700"/>
            </p:spPr>
            <p:style>
              <a:lnRef idx="1">
                <a:schemeClr val="dk1"/>
              </a:lnRef>
              <a:fillRef idx="0">
                <a:schemeClr val="dk1"/>
              </a:fillRef>
              <a:effectRef idx="0">
                <a:schemeClr val="dk1"/>
              </a:effectRef>
              <a:fontRef idx="minor">
                <a:schemeClr val="tx1"/>
              </a:fontRef>
            </p:style>
          </p:cxnSp>
          <p:cxnSp>
            <p:nvCxnSpPr>
              <p:cNvPr id="534" name="Straight Connector 533">
                <a:extLst>
                  <a:ext uri="{FF2B5EF4-FFF2-40B4-BE49-F238E27FC236}">
                    <a16:creationId xmlns:a16="http://schemas.microsoft.com/office/drawing/2014/main" id="{E18D5C2D-5208-7BA4-77FA-C82A8193033D}"/>
                  </a:ext>
                </a:extLst>
              </p:cNvPr>
              <p:cNvCxnSpPr>
                <a:cxnSpLocks/>
                <a:stCxn id="523" idx="6"/>
                <a:endCxn id="529" idx="2"/>
              </p:cNvCxnSpPr>
              <p:nvPr/>
            </p:nvCxnSpPr>
            <p:spPr>
              <a:xfrm flipH="1">
                <a:off x="6847830" y="2018448"/>
                <a:ext cx="800388" cy="1424519"/>
              </a:xfrm>
              <a:prstGeom prst="line">
                <a:avLst/>
              </a:prstGeom>
              <a:ln w="12700"/>
            </p:spPr>
            <p:style>
              <a:lnRef idx="1">
                <a:schemeClr val="dk1"/>
              </a:lnRef>
              <a:fillRef idx="0">
                <a:schemeClr val="dk1"/>
              </a:fillRef>
              <a:effectRef idx="0">
                <a:schemeClr val="dk1"/>
              </a:effectRef>
              <a:fontRef idx="minor">
                <a:schemeClr val="tx1"/>
              </a:fontRef>
            </p:style>
          </p:cxnSp>
          <p:cxnSp>
            <p:nvCxnSpPr>
              <p:cNvPr id="535" name="Straight Connector 534">
                <a:extLst>
                  <a:ext uri="{FF2B5EF4-FFF2-40B4-BE49-F238E27FC236}">
                    <a16:creationId xmlns:a16="http://schemas.microsoft.com/office/drawing/2014/main" id="{CFBDF3FB-DF9F-D6F5-7D93-4379AE3AA6AD}"/>
                  </a:ext>
                </a:extLst>
              </p:cNvPr>
              <p:cNvCxnSpPr>
                <a:cxnSpLocks/>
                <a:stCxn id="523" idx="6"/>
                <a:endCxn id="530" idx="2"/>
              </p:cNvCxnSpPr>
              <p:nvPr/>
            </p:nvCxnSpPr>
            <p:spPr>
              <a:xfrm flipH="1">
                <a:off x="6847830" y="2018448"/>
                <a:ext cx="800388" cy="2495850"/>
              </a:xfrm>
              <a:prstGeom prst="line">
                <a:avLst/>
              </a:prstGeom>
              <a:ln w="12700"/>
            </p:spPr>
            <p:style>
              <a:lnRef idx="1">
                <a:schemeClr val="dk1"/>
              </a:lnRef>
              <a:fillRef idx="0">
                <a:schemeClr val="dk1"/>
              </a:fillRef>
              <a:effectRef idx="0">
                <a:schemeClr val="dk1"/>
              </a:effectRef>
              <a:fontRef idx="minor">
                <a:schemeClr val="tx1"/>
              </a:fontRef>
            </p:style>
          </p:cxnSp>
          <p:cxnSp>
            <p:nvCxnSpPr>
              <p:cNvPr id="536" name="Straight Connector 535">
                <a:extLst>
                  <a:ext uri="{FF2B5EF4-FFF2-40B4-BE49-F238E27FC236}">
                    <a16:creationId xmlns:a16="http://schemas.microsoft.com/office/drawing/2014/main" id="{8F8C1D93-6EC0-8CF5-CA8B-B5F1B42A8AA7}"/>
                  </a:ext>
                </a:extLst>
              </p:cNvPr>
              <p:cNvCxnSpPr>
                <a:cxnSpLocks/>
                <a:stCxn id="524" idx="6"/>
                <a:endCxn id="527" idx="2"/>
              </p:cNvCxnSpPr>
              <p:nvPr/>
            </p:nvCxnSpPr>
            <p:spPr>
              <a:xfrm flipH="1" flipV="1">
                <a:off x="6847830" y="2276849"/>
                <a:ext cx="800388" cy="294901"/>
              </a:xfrm>
              <a:prstGeom prst="line">
                <a:avLst/>
              </a:prstGeom>
              <a:ln w="12700"/>
            </p:spPr>
            <p:style>
              <a:lnRef idx="1">
                <a:schemeClr val="dk1"/>
              </a:lnRef>
              <a:fillRef idx="0">
                <a:schemeClr val="dk1"/>
              </a:fillRef>
              <a:effectRef idx="0">
                <a:schemeClr val="dk1"/>
              </a:effectRef>
              <a:fontRef idx="minor">
                <a:schemeClr val="tx1"/>
              </a:fontRef>
            </p:style>
          </p:cxnSp>
          <p:cxnSp>
            <p:nvCxnSpPr>
              <p:cNvPr id="537" name="Straight Connector 536">
                <a:extLst>
                  <a:ext uri="{FF2B5EF4-FFF2-40B4-BE49-F238E27FC236}">
                    <a16:creationId xmlns:a16="http://schemas.microsoft.com/office/drawing/2014/main" id="{BC570EE0-8D67-6228-0E19-84F1600C7907}"/>
                  </a:ext>
                </a:extLst>
              </p:cNvPr>
              <p:cNvCxnSpPr>
                <a:cxnSpLocks/>
                <a:stCxn id="524" idx="6"/>
                <a:endCxn id="526" idx="2"/>
              </p:cNvCxnSpPr>
              <p:nvPr/>
            </p:nvCxnSpPr>
            <p:spPr>
              <a:xfrm flipH="1" flipV="1">
                <a:off x="6847830" y="1693790"/>
                <a:ext cx="800388" cy="877960"/>
              </a:xfrm>
              <a:prstGeom prst="line">
                <a:avLst/>
              </a:prstGeom>
              <a:ln w="12700"/>
            </p:spPr>
            <p:style>
              <a:lnRef idx="1">
                <a:schemeClr val="dk1"/>
              </a:lnRef>
              <a:fillRef idx="0">
                <a:schemeClr val="dk1"/>
              </a:fillRef>
              <a:effectRef idx="0">
                <a:schemeClr val="dk1"/>
              </a:effectRef>
              <a:fontRef idx="minor">
                <a:schemeClr val="tx1"/>
              </a:fontRef>
            </p:style>
          </p:cxnSp>
          <p:cxnSp>
            <p:nvCxnSpPr>
              <p:cNvPr id="538" name="Straight Connector 537">
                <a:extLst>
                  <a:ext uri="{FF2B5EF4-FFF2-40B4-BE49-F238E27FC236}">
                    <a16:creationId xmlns:a16="http://schemas.microsoft.com/office/drawing/2014/main" id="{E224F0CD-FEF1-00B7-DA0B-CE653E9450EC}"/>
                  </a:ext>
                </a:extLst>
              </p:cNvPr>
              <p:cNvCxnSpPr>
                <a:cxnSpLocks/>
                <a:stCxn id="524" idx="6"/>
                <a:endCxn id="528" idx="2"/>
              </p:cNvCxnSpPr>
              <p:nvPr/>
            </p:nvCxnSpPr>
            <p:spPr>
              <a:xfrm flipH="1">
                <a:off x="6847830" y="2571750"/>
                <a:ext cx="800388" cy="288158"/>
              </a:xfrm>
              <a:prstGeom prst="line">
                <a:avLst/>
              </a:prstGeom>
              <a:ln w="12700"/>
            </p:spPr>
            <p:style>
              <a:lnRef idx="1">
                <a:schemeClr val="dk1"/>
              </a:lnRef>
              <a:fillRef idx="0">
                <a:schemeClr val="dk1"/>
              </a:fillRef>
              <a:effectRef idx="0">
                <a:schemeClr val="dk1"/>
              </a:effectRef>
              <a:fontRef idx="minor">
                <a:schemeClr val="tx1"/>
              </a:fontRef>
            </p:style>
          </p:cxnSp>
          <p:cxnSp>
            <p:nvCxnSpPr>
              <p:cNvPr id="539" name="Straight Connector 538">
                <a:extLst>
                  <a:ext uri="{FF2B5EF4-FFF2-40B4-BE49-F238E27FC236}">
                    <a16:creationId xmlns:a16="http://schemas.microsoft.com/office/drawing/2014/main" id="{9BE5FF92-76AC-53EC-05B5-6E5F93AFE5FF}"/>
                  </a:ext>
                </a:extLst>
              </p:cNvPr>
              <p:cNvCxnSpPr>
                <a:cxnSpLocks/>
                <a:stCxn id="524" idx="6"/>
                <a:endCxn id="529" idx="2"/>
              </p:cNvCxnSpPr>
              <p:nvPr/>
            </p:nvCxnSpPr>
            <p:spPr>
              <a:xfrm flipH="1">
                <a:off x="6847830" y="2571750"/>
                <a:ext cx="800388" cy="871217"/>
              </a:xfrm>
              <a:prstGeom prst="line">
                <a:avLst/>
              </a:prstGeom>
              <a:ln w="12700"/>
            </p:spPr>
            <p:style>
              <a:lnRef idx="1">
                <a:schemeClr val="dk1"/>
              </a:lnRef>
              <a:fillRef idx="0">
                <a:schemeClr val="dk1"/>
              </a:fillRef>
              <a:effectRef idx="0">
                <a:schemeClr val="dk1"/>
              </a:effectRef>
              <a:fontRef idx="minor">
                <a:schemeClr val="tx1"/>
              </a:fontRef>
            </p:style>
          </p:cxnSp>
          <p:cxnSp>
            <p:nvCxnSpPr>
              <p:cNvPr id="540" name="Straight Connector 539">
                <a:extLst>
                  <a:ext uri="{FF2B5EF4-FFF2-40B4-BE49-F238E27FC236}">
                    <a16:creationId xmlns:a16="http://schemas.microsoft.com/office/drawing/2014/main" id="{B687B2C4-376C-4730-2D2A-39AA3AA18B39}"/>
                  </a:ext>
                </a:extLst>
              </p:cNvPr>
              <p:cNvCxnSpPr>
                <a:cxnSpLocks/>
                <a:stCxn id="524" idx="6"/>
                <a:endCxn id="530" idx="2"/>
              </p:cNvCxnSpPr>
              <p:nvPr/>
            </p:nvCxnSpPr>
            <p:spPr>
              <a:xfrm flipH="1">
                <a:off x="6847830" y="2571750"/>
                <a:ext cx="800388" cy="1942548"/>
              </a:xfrm>
              <a:prstGeom prst="line">
                <a:avLst/>
              </a:prstGeom>
              <a:ln w="12700"/>
            </p:spPr>
            <p:style>
              <a:lnRef idx="1">
                <a:schemeClr val="dk1"/>
              </a:lnRef>
              <a:fillRef idx="0">
                <a:schemeClr val="dk1"/>
              </a:fillRef>
              <a:effectRef idx="0">
                <a:schemeClr val="dk1"/>
              </a:effectRef>
              <a:fontRef idx="minor">
                <a:schemeClr val="tx1"/>
              </a:fontRef>
            </p:style>
          </p:cxnSp>
          <p:cxnSp>
            <p:nvCxnSpPr>
              <p:cNvPr id="541" name="Straight Connector 540">
                <a:extLst>
                  <a:ext uri="{FF2B5EF4-FFF2-40B4-BE49-F238E27FC236}">
                    <a16:creationId xmlns:a16="http://schemas.microsoft.com/office/drawing/2014/main" id="{F2AD8083-1165-6C59-D452-D38A9F5051B8}"/>
                  </a:ext>
                </a:extLst>
              </p:cNvPr>
              <p:cNvCxnSpPr>
                <a:cxnSpLocks/>
                <a:stCxn id="525" idx="6"/>
                <a:endCxn id="530" idx="2"/>
              </p:cNvCxnSpPr>
              <p:nvPr/>
            </p:nvCxnSpPr>
            <p:spPr>
              <a:xfrm flipH="1">
                <a:off x="6847830" y="3864019"/>
                <a:ext cx="801428" cy="650279"/>
              </a:xfrm>
              <a:prstGeom prst="line">
                <a:avLst/>
              </a:prstGeom>
              <a:ln w="12700"/>
            </p:spPr>
            <p:style>
              <a:lnRef idx="1">
                <a:schemeClr val="dk1"/>
              </a:lnRef>
              <a:fillRef idx="0">
                <a:schemeClr val="dk1"/>
              </a:fillRef>
              <a:effectRef idx="0">
                <a:schemeClr val="dk1"/>
              </a:effectRef>
              <a:fontRef idx="minor">
                <a:schemeClr val="tx1"/>
              </a:fontRef>
            </p:style>
          </p:cxnSp>
          <p:cxnSp>
            <p:nvCxnSpPr>
              <p:cNvPr id="542" name="Straight Connector 541">
                <a:extLst>
                  <a:ext uri="{FF2B5EF4-FFF2-40B4-BE49-F238E27FC236}">
                    <a16:creationId xmlns:a16="http://schemas.microsoft.com/office/drawing/2014/main" id="{7E8CB968-3853-36FE-50D7-CAE64269530F}"/>
                  </a:ext>
                </a:extLst>
              </p:cNvPr>
              <p:cNvCxnSpPr>
                <a:cxnSpLocks/>
                <a:stCxn id="525" idx="6"/>
                <a:endCxn id="529" idx="2"/>
              </p:cNvCxnSpPr>
              <p:nvPr/>
            </p:nvCxnSpPr>
            <p:spPr>
              <a:xfrm flipH="1" flipV="1">
                <a:off x="6847830" y="3442967"/>
                <a:ext cx="801428" cy="421052"/>
              </a:xfrm>
              <a:prstGeom prst="line">
                <a:avLst/>
              </a:prstGeom>
              <a:ln w="12700"/>
            </p:spPr>
            <p:style>
              <a:lnRef idx="1">
                <a:schemeClr val="dk1"/>
              </a:lnRef>
              <a:fillRef idx="0">
                <a:schemeClr val="dk1"/>
              </a:fillRef>
              <a:effectRef idx="0">
                <a:schemeClr val="dk1"/>
              </a:effectRef>
              <a:fontRef idx="minor">
                <a:schemeClr val="tx1"/>
              </a:fontRef>
            </p:style>
          </p:cxnSp>
          <p:cxnSp>
            <p:nvCxnSpPr>
              <p:cNvPr id="543" name="Straight Connector 542">
                <a:extLst>
                  <a:ext uri="{FF2B5EF4-FFF2-40B4-BE49-F238E27FC236}">
                    <a16:creationId xmlns:a16="http://schemas.microsoft.com/office/drawing/2014/main" id="{DF8F2F0C-7F40-B2C7-8BE8-DA0C1B2DFBD0}"/>
                  </a:ext>
                </a:extLst>
              </p:cNvPr>
              <p:cNvCxnSpPr>
                <a:cxnSpLocks/>
                <a:stCxn id="525" idx="6"/>
                <a:endCxn id="528" idx="2"/>
              </p:cNvCxnSpPr>
              <p:nvPr/>
            </p:nvCxnSpPr>
            <p:spPr>
              <a:xfrm flipH="1" flipV="1">
                <a:off x="6847830" y="2859908"/>
                <a:ext cx="801428" cy="1004111"/>
              </a:xfrm>
              <a:prstGeom prst="line">
                <a:avLst/>
              </a:prstGeom>
              <a:ln w="12700"/>
            </p:spPr>
            <p:style>
              <a:lnRef idx="1">
                <a:schemeClr val="dk1"/>
              </a:lnRef>
              <a:fillRef idx="0">
                <a:schemeClr val="dk1"/>
              </a:fillRef>
              <a:effectRef idx="0">
                <a:schemeClr val="dk1"/>
              </a:effectRef>
              <a:fontRef idx="minor">
                <a:schemeClr val="tx1"/>
              </a:fontRef>
            </p:style>
          </p:cxnSp>
          <p:cxnSp>
            <p:nvCxnSpPr>
              <p:cNvPr id="544" name="Straight Connector 543">
                <a:extLst>
                  <a:ext uri="{FF2B5EF4-FFF2-40B4-BE49-F238E27FC236}">
                    <a16:creationId xmlns:a16="http://schemas.microsoft.com/office/drawing/2014/main" id="{B2F6EB93-D1B4-664E-D43B-1DFC3033D1FB}"/>
                  </a:ext>
                </a:extLst>
              </p:cNvPr>
              <p:cNvCxnSpPr>
                <a:cxnSpLocks/>
                <a:stCxn id="525" idx="6"/>
                <a:endCxn id="527" idx="2"/>
              </p:cNvCxnSpPr>
              <p:nvPr/>
            </p:nvCxnSpPr>
            <p:spPr>
              <a:xfrm flipH="1" flipV="1">
                <a:off x="6847830" y="2276849"/>
                <a:ext cx="801428" cy="1587170"/>
              </a:xfrm>
              <a:prstGeom prst="line">
                <a:avLst/>
              </a:prstGeom>
              <a:ln w="12700"/>
            </p:spPr>
            <p:style>
              <a:lnRef idx="1">
                <a:schemeClr val="dk1"/>
              </a:lnRef>
              <a:fillRef idx="0">
                <a:schemeClr val="dk1"/>
              </a:fillRef>
              <a:effectRef idx="0">
                <a:schemeClr val="dk1"/>
              </a:effectRef>
              <a:fontRef idx="minor">
                <a:schemeClr val="tx1"/>
              </a:fontRef>
            </p:style>
          </p:cxnSp>
          <p:cxnSp>
            <p:nvCxnSpPr>
              <p:cNvPr id="545" name="Straight Connector 544">
                <a:extLst>
                  <a:ext uri="{FF2B5EF4-FFF2-40B4-BE49-F238E27FC236}">
                    <a16:creationId xmlns:a16="http://schemas.microsoft.com/office/drawing/2014/main" id="{11D63063-1CF7-F0EB-12EE-1DCCAD45A8CE}"/>
                  </a:ext>
                </a:extLst>
              </p:cNvPr>
              <p:cNvCxnSpPr>
                <a:cxnSpLocks/>
                <a:stCxn id="525" idx="6"/>
                <a:endCxn id="526" idx="2"/>
              </p:cNvCxnSpPr>
              <p:nvPr/>
            </p:nvCxnSpPr>
            <p:spPr>
              <a:xfrm flipH="1" flipV="1">
                <a:off x="6847830" y="1693790"/>
                <a:ext cx="801428" cy="2170229"/>
              </a:xfrm>
              <a:prstGeom prst="line">
                <a:avLst/>
              </a:prstGeom>
              <a:ln w="12700"/>
            </p:spPr>
            <p:style>
              <a:lnRef idx="1">
                <a:schemeClr val="dk1"/>
              </a:lnRef>
              <a:fillRef idx="0">
                <a:schemeClr val="dk1"/>
              </a:fillRef>
              <a:effectRef idx="0">
                <a:schemeClr val="dk1"/>
              </a:effectRef>
              <a:fontRef idx="minor">
                <a:schemeClr val="tx1"/>
              </a:fontRef>
            </p:style>
          </p:cxnSp>
          <p:sp>
            <p:nvSpPr>
              <p:cNvPr id="546" name="TextBox 545">
                <a:extLst>
                  <a:ext uri="{FF2B5EF4-FFF2-40B4-BE49-F238E27FC236}">
                    <a16:creationId xmlns:a16="http://schemas.microsoft.com/office/drawing/2014/main" id="{4A1E0D6E-46A4-7DE8-62C6-8AE9E14DEED5}"/>
                  </a:ext>
                </a:extLst>
              </p:cNvPr>
              <p:cNvSpPr txBox="1"/>
              <p:nvPr/>
            </p:nvSpPr>
            <p:spPr>
              <a:xfrm rot="16200000">
                <a:off x="7367575" y="2883843"/>
                <a:ext cx="646331" cy="646331"/>
              </a:xfrm>
              <a:prstGeom prst="rect">
                <a:avLst/>
              </a:prstGeom>
              <a:noFill/>
            </p:spPr>
            <p:txBody>
              <a:bodyPr wrap="none" rtlCol="0" anchor="ctr">
                <a:spAutoFit/>
              </a:bodyPr>
              <a:lstStyle/>
              <a:p>
                <a:pPr algn="ctr"/>
                <a:r>
                  <a:rPr lang="en-GB" sz="3600" dirty="0">
                    <a:solidFill>
                      <a:srgbClr val="994269"/>
                    </a:solidFill>
                    <a:latin typeface="Candara" panose="020E0502030303020204" pitchFamily="34" charset="0"/>
                  </a:rPr>
                  <a:t>…</a:t>
                </a:r>
              </a:p>
            </p:txBody>
          </p:sp>
          <mc:AlternateContent xmlns:mc="http://schemas.openxmlformats.org/markup-compatibility/2006" xmlns:a14="http://schemas.microsoft.com/office/drawing/2010/main">
            <mc:Choice Requires="a14">
              <p:sp>
                <p:nvSpPr>
                  <p:cNvPr id="547" name="TextBox 546">
                    <a:extLst>
                      <a:ext uri="{FF2B5EF4-FFF2-40B4-BE49-F238E27FC236}">
                        <a16:creationId xmlns:a16="http://schemas.microsoft.com/office/drawing/2014/main" id="{285D4FB7-307B-CD8D-0866-E48CF8366FA3}"/>
                      </a:ext>
                    </a:extLst>
                  </p:cNvPr>
                  <p:cNvSpPr txBox="1"/>
                  <p:nvPr/>
                </p:nvSpPr>
                <p:spPr>
                  <a:xfrm>
                    <a:off x="7665065" y="1485240"/>
                    <a:ext cx="338554"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PT" b="0" i="1" smtClean="0">
                                  <a:latin typeface="Cambria Math" panose="02040503050406030204" pitchFamily="18" charset="0"/>
                                </a:rPr>
                              </m:ctrlPr>
                            </m:sSubPr>
                            <m:e>
                              <m:acc>
                                <m:accPr>
                                  <m:chr m:val="̂"/>
                                  <m:ctrlPr>
                                    <a:rPr lang="pt-PT" b="1" i="1" smtClean="0">
                                      <a:latin typeface="Cambria Math" panose="02040503050406030204" pitchFamily="18" charset="0"/>
                                    </a:rPr>
                                  </m:ctrlPr>
                                </m:accPr>
                                <m:e>
                                  <m:r>
                                    <a:rPr lang="pt-PT" b="1" i="0" smtClean="0">
                                      <a:latin typeface="Cambria Math" panose="02040503050406030204" pitchFamily="18" charset="0"/>
                                    </a:rPr>
                                    <m:t>𝐳</m:t>
                                  </m:r>
                                </m:e>
                              </m:acc>
                            </m:e>
                            <m:sub>
                              <m:r>
                                <a:rPr lang="pt-PT" b="0" i="1" smtClean="0">
                                  <a:latin typeface="Cambria Math" panose="02040503050406030204" pitchFamily="18" charset="0"/>
                                </a:rPr>
                                <m:t>𝑖</m:t>
                              </m:r>
                            </m:sub>
                          </m:sSub>
                        </m:oMath>
                      </m:oMathPara>
                    </a14:m>
                    <a:endParaRPr lang="pt-PT" b="0" i="1" dirty="0">
                      <a:latin typeface="Candara" panose="020E0502030303020204" pitchFamily="34" charset="0"/>
                    </a:endParaRPr>
                  </a:p>
                </p:txBody>
              </p:sp>
            </mc:Choice>
            <mc:Fallback xmlns="">
              <p:sp>
                <p:nvSpPr>
                  <p:cNvPr id="547" name="TextBox 546">
                    <a:extLst>
                      <a:ext uri="{FF2B5EF4-FFF2-40B4-BE49-F238E27FC236}">
                        <a16:creationId xmlns:a16="http://schemas.microsoft.com/office/drawing/2014/main" id="{285D4FB7-307B-CD8D-0866-E48CF8366FA3}"/>
                      </a:ext>
                    </a:extLst>
                  </p:cNvPr>
                  <p:cNvSpPr txBox="1">
                    <a:spLocks noRot="1" noChangeAspect="1" noMove="1" noResize="1" noEditPoints="1" noAdjustHandles="1" noChangeArrowheads="1" noChangeShapeType="1" noTextEdit="1"/>
                  </p:cNvSpPr>
                  <p:nvPr/>
                </p:nvSpPr>
                <p:spPr>
                  <a:xfrm>
                    <a:off x="7665065" y="1485240"/>
                    <a:ext cx="338554" cy="307777"/>
                  </a:xfrm>
                  <a:prstGeom prst="rect">
                    <a:avLst/>
                  </a:prstGeom>
                  <a:blipFill>
                    <a:blip r:embed="rId3"/>
                    <a:stretch>
                      <a:fillRect t="-4000"/>
                    </a:stretch>
                  </a:blipFill>
                </p:spPr>
                <p:txBody>
                  <a:bodyPr/>
                  <a:lstStyle/>
                  <a:p>
                    <a:r>
                      <a:rPr lang="en-GB">
                        <a:noFill/>
                      </a:rPr>
                      <a:t> </a:t>
                    </a:r>
                  </a:p>
                </p:txBody>
              </p:sp>
            </mc:Fallback>
          </mc:AlternateContent>
          <p:sp>
            <p:nvSpPr>
              <p:cNvPr id="548" name="Rectangle 547">
                <a:extLst>
                  <a:ext uri="{FF2B5EF4-FFF2-40B4-BE49-F238E27FC236}">
                    <a16:creationId xmlns:a16="http://schemas.microsoft.com/office/drawing/2014/main" id="{06DE6F30-071E-9341-5758-EF945A27ABC2}"/>
                  </a:ext>
                </a:extLst>
              </p:cNvPr>
              <p:cNvSpPr>
                <a:spLocks noChangeAspect="1"/>
              </p:cNvSpPr>
              <p:nvPr/>
            </p:nvSpPr>
            <p:spPr>
              <a:xfrm>
                <a:off x="5404745" y="4392823"/>
                <a:ext cx="288000" cy="288000"/>
              </a:xfrm>
              <a:prstGeom prst="rect">
                <a:avLst/>
              </a:prstGeom>
              <a:solidFill>
                <a:schemeClr val="tx2">
                  <a:alpha val="67059"/>
                </a:schemeClr>
              </a:solidFill>
              <a:ln w="1905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latin typeface="Candara" panose="020E0502030303020204" pitchFamily="34" charset="0"/>
                </a:endParaRPr>
              </a:p>
            </p:txBody>
          </p:sp>
          <p:cxnSp>
            <p:nvCxnSpPr>
              <p:cNvPr id="549" name="Straight Connector 548">
                <a:extLst>
                  <a:ext uri="{FF2B5EF4-FFF2-40B4-BE49-F238E27FC236}">
                    <a16:creationId xmlns:a16="http://schemas.microsoft.com/office/drawing/2014/main" id="{5D868346-1808-071B-A36D-38FFBBBD883E}"/>
                  </a:ext>
                </a:extLst>
              </p:cNvPr>
              <p:cNvCxnSpPr>
                <a:cxnSpLocks/>
                <a:stCxn id="530" idx="6"/>
                <a:endCxn id="548" idx="3"/>
              </p:cNvCxnSpPr>
              <p:nvPr/>
            </p:nvCxnSpPr>
            <p:spPr>
              <a:xfrm flipH="1">
                <a:off x="5692745" y="4514298"/>
                <a:ext cx="795085" cy="22525"/>
              </a:xfrm>
              <a:prstGeom prst="line">
                <a:avLst/>
              </a:prstGeom>
              <a:ln w="12700"/>
            </p:spPr>
            <p:style>
              <a:lnRef idx="1">
                <a:schemeClr val="dk1"/>
              </a:lnRef>
              <a:fillRef idx="0">
                <a:schemeClr val="dk1"/>
              </a:fillRef>
              <a:effectRef idx="0">
                <a:schemeClr val="dk1"/>
              </a:effectRef>
              <a:fontRef idx="minor">
                <a:schemeClr val="tx1"/>
              </a:fontRef>
            </p:style>
          </p:cxnSp>
          <p:cxnSp>
            <p:nvCxnSpPr>
              <p:cNvPr id="550" name="Straight Connector 549">
                <a:extLst>
                  <a:ext uri="{FF2B5EF4-FFF2-40B4-BE49-F238E27FC236}">
                    <a16:creationId xmlns:a16="http://schemas.microsoft.com/office/drawing/2014/main" id="{A90121DC-4BC1-AF31-26DD-B7A6090890E4}"/>
                  </a:ext>
                </a:extLst>
              </p:cNvPr>
              <p:cNvCxnSpPr>
                <a:cxnSpLocks/>
                <a:stCxn id="529" idx="6"/>
                <a:endCxn id="548" idx="3"/>
              </p:cNvCxnSpPr>
              <p:nvPr/>
            </p:nvCxnSpPr>
            <p:spPr>
              <a:xfrm flipH="1">
                <a:off x="5692745" y="3442967"/>
                <a:ext cx="795085" cy="1093856"/>
              </a:xfrm>
              <a:prstGeom prst="line">
                <a:avLst/>
              </a:prstGeom>
              <a:ln w="12700"/>
            </p:spPr>
            <p:style>
              <a:lnRef idx="1">
                <a:schemeClr val="dk1"/>
              </a:lnRef>
              <a:fillRef idx="0">
                <a:schemeClr val="dk1"/>
              </a:fillRef>
              <a:effectRef idx="0">
                <a:schemeClr val="dk1"/>
              </a:effectRef>
              <a:fontRef idx="minor">
                <a:schemeClr val="tx1"/>
              </a:fontRef>
            </p:style>
          </p:cxnSp>
          <p:cxnSp>
            <p:nvCxnSpPr>
              <p:cNvPr id="551" name="Straight Connector 550">
                <a:extLst>
                  <a:ext uri="{FF2B5EF4-FFF2-40B4-BE49-F238E27FC236}">
                    <a16:creationId xmlns:a16="http://schemas.microsoft.com/office/drawing/2014/main" id="{073D9389-7A11-D1CF-F89D-DDDB59EF6166}"/>
                  </a:ext>
                </a:extLst>
              </p:cNvPr>
              <p:cNvCxnSpPr>
                <a:cxnSpLocks/>
                <a:stCxn id="528" idx="6"/>
                <a:endCxn id="548" idx="3"/>
              </p:cNvCxnSpPr>
              <p:nvPr/>
            </p:nvCxnSpPr>
            <p:spPr>
              <a:xfrm flipH="1">
                <a:off x="5692745" y="2859908"/>
                <a:ext cx="795085" cy="1676915"/>
              </a:xfrm>
              <a:prstGeom prst="line">
                <a:avLst/>
              </a:prstGeom>
              <a:ln w="12700"/>
            </p:spPr>
            <p:style>
              <a:lnRef idx="1">
                <a:schemeClr val="dk1"/>
              </a:lnRef>
              <a:fillRef idx="0">
                <a:schemeClr val="dk1"/>
              </a:fillRef>
              <a:effectRef idx="0">
                <a:schemeClr val="dk1"/>
              </a:effectRef>
              <a:fontRef idx="minor">
                <a:schemeClr val="tx1"/>
              </a:fontRef>
            </p:style>
          </p:cxnSp>
          <p:cxnSp>
            <p:nvCxnSpPr>
              <p:cNvPr id="552" name="Straight Connector 551">
                <a:extLst>
                  <a:ext uri="{FF2B5EF4-FFF2-40B4-BE49-F238E27FC236}">
                    <a16:creationId xmlns:a16="http://schemas.microsoft.com/office/drawing/2014/main" id="{0CFDFB1D-E4A7-8423-E99A-500CAD014C8E}"/>
                  </a:ext>
                </a:extLst>
              </p:cNvPr>
              <p:cNvCxnSpPr>
                <a:cxnSpLocks/>
                <a:stCxn id="527" idx="6"/>
                <a:endCxn id="548" idx="3"/>
              </p:cNvCxnSpPr>
              <p:nvPr/>
            </p:nvCxnSpPr>
            <p:spPr>
              <a:xfrm flipH="1">
                <a:off x="5692745" y="2276849"/>
                <a:ext cx="795085" cy="2259974"/>
              </a:xfrm>
              <a:prstGeom prst="line">
                <a:avLst/>
              </a:prstGeom>
              <a:ln w="12700"/>
            </p:spPr>
            <p:style>
              <a:lnRef idx="1">
                <a:schemeClr val="dk1"/>
              </a:lnRef>
              <a:fillRef idx="0">
                <a:schemeClr val="dk1"/>
              </a:fillRef>
              <a:effectRef idx="0">
                <a:schemeClr val="dk1"/>
              </a:effectRef>
              <a:fontRef idx="minor">
                <a:schemeClr val="tx1"/>
              </a:fontRef>
            </p:style>
          </p:cxnSp>
          <p:cxnSp>
            <p:nvCxnSpPr>
              <p:cNvPr id="553" name="Straight Connector 552">
                <a:extLst>
                  <a:ext uri="{FF2B5EF4-FFF2-40B4-BE49-F238E27FC236}">
                    <a16:creationId xmlns:a16="http://schemas.microsoft.com/office/drawing/2014/main" id="{B06D677D-1068-5235-DEFA-EB96F6F97AE2}"/>
                  </a:ext>
                </a:extLst>
              </p:cNvPr>
              <p:cNvCxnSpPr>
                <a:cxnSpLocks/>
                <a:stCxn id="526" idx="6"/>
                <a:endCxn id="548" idx="3"/>
              </p:cNvCxnSpPr>
              <p:nvPr/>
            </p:nvCxnSpPr>
            <p:spPr>
              <a:xfrm flipH="1">
                <a:off x="5692745" y="1693790"/>
                <a:ext cx="795085" cy="2843033"/>
              </a:xfrm>
              <a:prstGeom prst="line">
                <a:avLst/>
              </a:prstGeom>
              <a:ln w="12700"/>
            </p:spPr>
            <p:style>
              <a:lnRef idx="1">
                <a:schemeClr val="dk1"/>
              </a:lnRef>
              <a:fillRef idx="0">
                <a:schemeClr val="dk1"/>
              </a:fillRef>
              <a:effectRef idx="0">
                <a:schemeClr val="dk1"/>
              </a:effectRef>
              <a:fontRef idx="minor">
                <a:schemeClr val="tx1"/>
              </a:fontRef>
            </p:style>
          </p:cxnSp>
          <p:cxnSp>
            <p:nvCxnSpPr>
              <p:cNvPr id="554" name="Straight Connector 553">
                <a:extLst>
                  <a:ext uri="{FF2B5EF4-FFF2-40B4-BE49-F238E27FC236}">
                    <a16:creationId xmlns:a16="http://schemas.microsoft.com/office/drawing/2014/main" id="{FBFB318C-08EC-6FB1-B915-EE7E002C38D2}"/>
                  </a:ext>
                </a:extLst>
              </p:cNvPr>
              <p:cNvCxnSpPr>
                <a:cxnSpLocks/>
                <a:stCxn id="530" idx="6"/>
                <a:endCxn id="522" idx="3"/>
              </p:cNvCxnSpPr>
              <p:nvPr/>
            </p:nvCxnSpPr>
            <p:spPr>
              <a:xfrm flipH="1" flipV="1">
                <a:off x="5694554" y="3959112"/>
                <a:ext cx="793276" cy="555186"/>
              </a:xfrm>
              <a:prstGeom prst="line">
                <a:avLst/>
              </a:prstGeom>
              <a:ln w="12700"/>
            </p:spPr>
            <p:style>
              <a:lnRef idx="1">
                <a:schemeClr val="dk1"/>
              </a:lnRef>
              <a:fillRef idx="0">
                <a:schemeClr val="dk1"/>
              </a:fillRef>
              <a:effectRef idx="0">
                <a:schemeClr val="dk1"/>
              </a:effectRef>
              <a:fontRef idx="minor">
                <a:schemeClr val="tx1"/>
              </a:fontRef>
            </p:style>
          </p:cxnSp>
          <p:cxnSp>
            <p:nvCxnSpPr>
              <p:cNvPr id="555" name="Straight Connector 554">
                <a:extLst>
                  <a:ext uri="{FF2B5EF4-FFF2-40B4-BE49-F238E27FC236}">
                    <a16:creationId xmlns:a16="http://schemas.microsoft.com/office/drawing/2014/main" id="{C4601D0E-E8FE-4EBA-760B-C0ADD288F1D6}"/>
                  </a:ext>
                </a:extLst>
              </p:cNvPr>
              <p:cNvCxnSpPr>
                <a:cxnSpLocks/>
                <a:stCxn id="529" idx="6"/>
                <a:endCxn id="522" idx="3"/>
              </p:cNvCxnSpPr>
              <p:nvPr/>
            </p:nvCxnSpPr>
            <p:spPr>
              <a:xfrm flipH="1">
                <a:off x="5694554" y="3442967"/>
                <a:ext cx="793276" cy="516145"/>
              </a:xfrm>
              <a:prstGeom prst="line">
                <a:avLst/>
              </a:prstGeom>
              <a:ln w="12700"/>
            </p:spPr>
            <p:style>
              <a:lnRef idx="1">
                <a:schemeClr val="dk1"/>
              </a:lnRef>
              <a:fillRef idx="0">
                <a:schemeClr val="dk1"/>
              </a:fillRef>
              <a:effectRef idx="0">
                <a:schemeClr val="dk1"/>
              </a:effectRef>
              <a:fontRef idx="minor">
                <a:schemeClr val="tx1"/>
              </a:fontRef>
            </p:style>
          </p:cxnSp>
          <p:cxnSp>
            <p:nvCxnSpPr>
              <p:cNvPr id="556" name="Straight Connector 555">
                <a:extLst>
                  <a:ext uri="{FF2B5EF4-FFF2-40B4-BE49-F238E27FC236}">
                    <a16:creationId xmlns:a16="http://schemas.microsoft.com/office/drawing/2014/main" id="{78E7D01E-0DE3-2D53-D513-593576184F4B}"/>
                  </a:ext>
                </a:extLst>
              </p:cNvPr>
              <p:cNvCxnSpPr>
                <a:cxnSpLocks/>
                <a:stCxn id="528" idx="6"/>
                <a:endCxn id="522" idx="3"/>
              </p:cNvCxnSpPr>
              <p:nvPr/>
            </p:nvCxnSpPr>
            <p:spPr>
              <a:xfrm flipH="1">
                <a:off x="5694554" y="2859908"/>
                <a:ext cx="793276" cy="1099204"/>
              </a:xfrm>
              <a:prstGeom prst="line">
                <a:avLst/>
              </a:prstGeom>
              <a:ln w="12700"/>
            </p:spPr>
            <p:style>
              <a:lnRef idx="1">
                <a:schemeClr val="dk1"/>
              </a:lnRef>
              <a:fillRef idx="0">
                <a:schemeClr val="dk1"/>
              </a:fillRef>
              <a:effectRef idx="0">
                <a:schemeClr val="dk1"/>
              </a:effectRef>
              <a:fontRef idx="minor">
                <a:schemeClr val="tx1"/>
              </a:fontRef>
            </p:style>
          </p:cxnSp>
          <p:cxnSp>
            <p:nvCxnSpPr>
              <p:cNvPr id="557" name="Straight Connector 556">
                <a:extLst>
                  <a:ext uri="{FF2B5EF4-FFF2-40B4-BE49-F238E27FC236}">
                    <a16:creationId xmlns:a16="http://schemas.microsoft.com/office/drawing/2014/main" id="{C352E4FD-E50B-341B-BD38-A3EFF8D3862B}"/>
                  </a:ext>
                </a:extLst>
              </p:cNvPr>
              <p:cNvCxnSpPr>
                <a:cxnSpLocks/>
                <a:stCxn id="527" idx="6"/>
                <a:endCxn id="522" idx="3"/>
              </p:cNvCxnSpPr>
              <p:nvPr/>
            </p:nvCxnSpPr>
            <p:spPr>
              <a:xfrm flipH="1">
                <a:off x="5694554" y="2276849"/>
                <a:ext cx="793276" cy="1682263"/>
              </a:xfrm>
              <a:prstGeom prst="line">
                <a:avLst/>
              </a:prstGeom>
              <a:ln w="12700"/>
            </p:spPr>
            <p:style>
              <a:lnRef idx="1">
                <a:schemeClr val="dk1"/>
              </a:lnRef>
              <a:fillRef idx="0">
                <a:schemeClr val="dk1"/>
              </a:fillRef>
              <a:effectRef idx="0">
                <a:schemeClr val="dk1"/>
              </a:effectRef>
              <a:fontRef idx="minor">
                <a:schemeClr val="tx1"/>
              </a:fontRef>
            </p:style>
          </p:cxnSp>
          <p:cxnSp>
            <p:nvCxnSpPr>
              <p:cNvPr id="558" name="Straight Connector 557">
                <a:extLst>
                  <a:ext uri="{FF2B5EF4-FFF2-40B4-BE49-F238E27FC236}">
                    <a16:creationId xmlns:a16="http://schemas.microsoft.com/office/drawing/2014/main" id="{7D2CFC01-8EF2-2A8A-55AA-D93613BB7CBC}"/>
                  </a:ext>
                </a:extLst>
              </p:cNvPr>
              <p:cNvCxnSpPr>
                <a:cxnSpLocks/>
                <a:stCxn id="526" idx="6"/>
                <a:endCxn id="522" idx="3"/>
              </p:cNvCxnSpPr>
              <p:nvPr/>
            </p:nvCxnSpPr>
            <p:spPr>
              <a:xfrm flipH="1">
                <a:off x="5694554" y="1693790"/>
                <a:ext cx="793276" cy="2265322"/>
              </a:xfrm>
              <a:prstGeom prst="line">
                <a:avLst/>
              </a:prstGeom>
              <a:ln w="12700"/>
            </p:spPr>
            <p:style>
              <a:lnRef idx="1">
                <a:schemeClr val="dk1"/>
              </a:lnRef>
              <a:fillRef idx="0">
                <a:schemeClr val="dk1"/>
              </a:fillRef>
              <a:effectRef idx="0">
                <a:schemeClr val="dk1"/>
              </a:effectRef>
              <a:fontRef idx="minor">
                <a:schemeClr val="tx1"/>
              </a:fontRef>
            </p:style>
          </p:cxnSp>
          <p:cxnSp>
            <p:nvCxnSpPr>
              <p:cNvPr id="559" name="Straight Connector 558">
                <a:extLst>
                  <a:ext uri="{FF2B5EF4-FFF2-40B4-BE49-F238E27FC236}">
                    <a16:creationId xmlns:a16="http://schemas.microsoft.com/office/drawing/2014/main" id="{5E6ABB62-5818-7D3D-E064-8BF93CB2298E}"/>
                  </a:ext>
                </a:extLst>
              </p:cNvPr>
              <p:cNvCxnSpPr>
                <a:cxnSpLocks/>
                <a:stCxn id="526" idx="6"/>
                <a:endCxn id="521" idx="3"/>
              </p:cNvCxnSpPr>
              <p:nvPr/>
            </p:nvCxnSpPr>
            <p:spPr>
              <a:xfrm flipH="1">
                <a:off x="5694554" y="1693790"/>
                <a:ext cx="793276" cy="1697226"/>
              </a:xfrm>
              <a:prstGeom prst="line">
                <a:avLst/>
              </a:prstGeom>
              <a:ln w="12700"/>
            </p:spPr>
            <p:style>
              <a:lnRef idx="1">
                <a:schemeClr val="dk1"/>
              </a:lnRef>
              <a:fillRef idx="0">
                <a:schemeClr val="dk1"/>
              </a:fillRef>
              <a:effectRef idx="0">
                <a:schemeClr val="dk1"/>
              </a:effectRef>
              <a:fontRef idx="minor">
                <a:schemeClr val="tx1"/>
              </a:fontRef>
            </p:style>
          </p:cxnSp>
          <p:cxnSp>
            <p:nvCxnSpPr>
              <p:cNvPr id="560" name="Straight Connector 559">
                <a:extLst>
                  <a:ext uri="{FF2B5EF4-FFF2-40B4-BE49-F238E27FC236}">
                    <a16:creationId xmlns:a16="http://schemas.microsoft.com/office/drawing/2014/main" id="{C57E70B1-9F78-1A0C-7EC3-BDD3C8F2F1BD}"/>
                  </a:ext>
                </a:extLst>
              </p:cNvPr>
              <p:cNvCxnSpPr>
                <a:cxnSpLocks/>
                <a:stCxn id="527" idx="6"/>
                <a:endCxn id="521" idx="3"/>
              </p:cNvCxnSpPr>
              <p:nvPr/>
            </p:nvCxnSpPr>
            <p:spPr>
              <a:xfrm flipH="1">
                <a:off x="5694554" y="2276849"/>
                <a:ext cx="793276" cy="1114167"/>
              </a:xfrm>
              <a:prstGeom prst="line">
                <a:avLst/>
              </a:prstGeom>
              <a:ln w="12700"/>
            </p:spPr>
            <p:style>
              <a:lnRef idx="1">
                <a:schemeClr val="dk1"/>
              </a:lnRef>
              <a:fillRef idx="0">
                <a:schemeClr val="dk1"/>
              </a:fillRef>
              <a:effectRef idx="0">
                <a:schemeClr val="dk1"/>
              </a:effectRef>
              <a:fontRef idx="minor">
                <a:schemeClr val="tx1"/>
              </a:fontRef>
            </p:style>
          </p:cxnSp>
          <p:cxnSp>
            <p:nvCxnSpPr>
              <p:cNvPr id="561" name="Straight Connector 560">
                <a:extLst>
                  <a:ext uri="{FF2B5EF4-FFF2-40B4-BE49-F238E27FC236}">
                    <a16:creationId xmlns:a16="http://schemas.microsoft.com/office/drawing/2014/main" id="{9256098A-6743-86F0-B757-02752530BAB5}"/>
                  </a:ext>
                </a:extLst>
              </p:cNvPr>
              <p:cNvCxnSpPr>
                <a:cxnSpLocks/>
                <a:stCxn id="528" idx="6"/>
                <a:endCxn id="521" idx="3"/>
              </p:cNvCxnSpPr>
              <p:nvPr/>
            </p:nvCxnSpPr>
            <p:spPr>
              <a:xfrm flipH="1">
                <a:off x="5694554" y="2859908"/>
                <a:ext cx="793276" cy="531108"/>
              </a:xfrm>
              <a:prstGeom prst="line">
                <a:avLst/>
              </a:prstGeom>
              <a:ln w="12700"/>
            </p:spPr>
            <p:style>
              <a:lnRef idx="1">
                <a:schemeClr val="dk1"/>
              </a:lnRef>
              <a:fillRef idx="0">
                <a:schemeClr val="dk1"/>
              </a:fillRef>
              <a:effectRef idx="0">
                <a:schemeClr val="dk1"/>
              </a:effectRef>
              <a:fontRef idx="minor">
                <a:schemeClr val="tx1"/>
              </a:fontRef>
            </p:style>
          </p:cxnSp>
          <p:cxnSp>
            <p:nvCxnSpPr>
              <p:cNvPr id="562" name="Straight Connector 561">
                <a:extLst>
                  <a:ext uri="{FF2B5EF4-FFF2-40B4-BE49-F238E27FC236}">
                    <a16:creationId xmlns:a16="http://schemas.microsoft.com/office/drawing/2014/main" id="{B54A4980-A736-76C6-11BC-626123142C2B}"/>
                  </a:ext>
                </a:extLst>
              </p:cNvPr>
              <p:cNvCxnSpPr>
                <a:cxnSpLocks/>
                <a:stCxn id="529" idx="6"/>
                <a:endCxn id="521" idx="3"/>
              </p:cNvCxnSpPr>
              <p:nvPr/>
            </p:nvCxnSpPr>
            <p:spPr>
              <a:xfrm flipH="1" flipV="1">
                <a:off x="5694554" y="3391016"/>
                <a:ext cx="793276" cy="51951"/>
              </a:xfrm>
              <a:prstGeom prst="line">
                <a:avLst/>
              </a:prstGeom>
              <a:ln w="12700"/>
            </p:spPr>
            <p:style>
              <a:lnRef idx="1">
                <a:schemeClr val="dk1"/>
              </a:lnRef>
              <a:fillRef idx="0">
                <a:schemeClr val="dk1"/>
              </a:fillRef>
              <a:effectRef idx="0">
                <a:schemeClr val="dk1"/>
              </a:effectRef>
              <a:fontRef idx="minor">
                <a:schemeClr val="tx1"/>
              </a:fontRef>
            </p:style>
          </p:cxnSp>
          <p:cxnSp>
            <p:nvCxnSpPr>
              <p:cNvPr id="563" name="Straight Connector 562">
                <a:extLst>
                  <a:ext uri="{FF2B5EF4-FFF2-40B4-BE49-F238E27FC236}">
                    <a16:creationId xmlns:a16="http://schemas.microsoft.com/office/drawing/2014/main" id="{3E0DE7D1-BCC6-1B6B-D908-17F0E827F72B}"/>
                  </a:ext>
                </a:extLst>
              </p:cNvPr>
              <p:cNvCxnSpPr>
                <a:cxnSpLocks/>
                <a:stCxn id="530" idx="6"/>
                <a:endCxn id="521" idx="3"/>
              </p:cNvCxnSpPr>
              <p:nvPr/>
            </p:nvCxnSpPr>
            <p:spPr>
              <a:xfrm flipH="1" flipV="1">
                <a:off x="5694554" y="3391016"/>
                <a:ext cx="793276" cy="1123282"/>
              </a:xfrm>
              <a:prstGeom prst="line">
                <a:avLst/>
              </a:prstGeom>
              <a:ln w="12700"/>
            </p:spPr>
            <p:style>
              <a:lnRef idx="1">
                <a:schemeClr val="dk1"/>
              </a:lnRef>
              <a:fillRef idx="0">
                <a:schemeClr val="dk1"/>
              </a:fillRef>
              <a:effectRef idx="0">
                <a:schemeClr val="dk1"/>
              </a:effectRef>
              <a:fontRef idx="minor">
                <a:schemeClr val="tx1"/>
              </a:fontRef>
            </p:style>
          </p:cxnSp>
          <p:cxnSp>
            <p:nvCxnSpPr>
              <p:cNvPr id="564" name="Straight Connector 563">
                <a:extLst>
                  <a:ext uri="{FF2B5EF4-FFF2-40B4-BE49-F238E27FC236}">
                    <a16:creationId xmlns:a16="http://schemas.microsoft.com/office/drawing/2014/main" id="{72403225-8E72-0C6C-B8B7-2D3284398492}"/>
                  </a:ext>
                </a:extLst>
              </p:cNvPr>
              <p:cNvCxnSpPr>
                <a:cxnSpLocks/>
                <a:stCxn id="526" idx="6"/>
                <a:endCxn id="519" idx="3"/>
              </p:cNvCxnSpPr>
              <p:nvPr/>
            </p:nvCxnSpPr>
            <p:spPr>
              <a:xfrm flipH="1">
                <a:off x="5692745" y="1693790"/>
                <a:ext cx="795085" cy="1119515"/>
              </a:xfrm>
              <a:prstGeom prst="line">
                <a:avLst/>
              </a:prstGeom>
              <a:ln w="12700"/>
            </p:spPr>
            <p:style>
              <a:lnRef idx="1">
                <a:schemeClr val="dk1"/>
              </a:lnRef>
              <a:fillRef idx="0">
                <a:schemeClr val="dk1"/>
              </a:fillRef>
              <a:effectRef idx="0">
                <a:schemeClr val="dk1"/>
              </a:effectRef>
              <a:fontRef idx="minor">
                <a:schemeClr val="tx1"/>
              </a:fontRef>
            </p:style>
          </p:cxnSp>
          <p:cxnSp>
            <p:nvCxnSpPr>
              <p:cNvPr id="565" name="Straight Connector 564">
                <a:extLst>
                  <a:ext uri="{FF2B5EF4-FFF2-40B4-BE49-F238E27FC236}">
                    <a16:creationId xmlns:a16="http://schemas.microsoft.com/office/drawing/2014/main" id="{7C00209A-6FDE-35E7-332B-F7897CFFEA3C}"/>
                  </a:ext>
                </a:extLst>
              </p:cNvPr>
              <p:cNvCxnSpPr>
                <a:cxnSpLocks/>
                <a:stCxn id="527" idx="6"/>
                <a:endCxn id="519" idx="3"/>
              </p:cNvCxnSpPr>
              <p:nvPr/>
            </p:nvCxnSpPr>
            <p:spPr>
              <a:xfrm flipH="1">
                <a:off x="5692745" y="2276849"/>
                <a:ext cx="795085" cy="536456"/>
              </a:xfrm>
              <a:prstGeom prst="line">
                <a:avLst/>
              </a:prstGeom>
              <a:ln w="12700"/>
            </p:spPr>
            <p:style>
              <a:lnRef idx="1">
                <a:schemeClr val="dk1"/>
              </a:lnRef>
              <a:fillRef idx="0">
                <a:schemeClr val="dk1"/>
              </a:fillRef>
              <a:effectRef idx="0">
                <a:schemeClr val="dk1"/>
              </a:effectRef>
              <a:fontRef idx="minor">
                <a:schemeClr val="tx1"/>
              </a:fontRef>
            </p:style>
          </p:cxnSp>
          <p:cxnSp>
            <p:nvCxnSpPr>
              <p:cNvPr id="566" name="Straight Connector 565">
                <a:extLst>
                  <a:ext uri="{FF2B5EF4-FFF2-40B4-BE49-F238E27FC236}">
                    <a16:creationId xmlns:a16="http://schemas.microsoft.com/office/drawing/2014/main" id="{6DB3C273-ACC3-964C-5279-B9657A04F09D}"/>
                  </a:ext>
                </a:extLst>
              </p:cNvPr>
              <p:cNvCxnSpPr>
                <a:cxnSpLocks/>
                <a:stCxn id="528" idx="6"/>
                <a:endCxn id="519" idx="3"/>
              </p:cNvCxnSpPr>
              <p:nvPr/>
            </p:nvCxnSpPr>
            <p:spPr>
              <a:xfrm flipH="1" flipV="1">
                <a:off x="5692745" y="2813305"/>
                <a:ext cx="795085" cy="46603"/>
              </a:xfrm>
              <a:prstGeom prst="line">
                <a:avLst/>
              </a:prstGeom>
              <a:ln w="12700"/>
            </p:spPr>
            <p:style>
              <a:lnRef idx="1">
                <a:schemeClr val="dk1"/>
              </a:lnRef>
              <a:fillRef idx="0">
                <a:schemeClr val="dk1"/>
              </a:fillRef>
              <a:effectRef idx="0">
                <a:schemeClr val="dk1"/>
              </a:effectRef>
              <a:fontRef idx="minor">
                <a:schemeClr val="tx1"/>
              </a:fontRef>
            </p:style>
          </p:cxnSp>
          <p:cxnSp>
            <p:nvCxnSpPr>
              <p:cNvPr id="567" name="Straight Connector 566">
                <a:extLst>
                  <a:ext uri="{FF2B5EF4-FFF2-40B4-BE49-F238E27FC236}">
                    <a16:creationId xmlns:a16="http://schemas.microsoft.com/office/drawing/2014/main" id="{9FD945D5-718A-8E27-469C-9D46B255FBE3}"/>
                  </a:ext>
                </a:extLst>
              </p:cNvPr>
              <p:cNvCxnSpPr>
                <a:cxnSpLocks/>
                <a:stCxn id="529" idx="6"/>
                <a:endCxn id="519" idx="3"/>
              </p:cNvCxnSpPr>
              <p:nvPr/>
            </p:nvCxnSpPr>
            <p:spPr>
              <a:xfrm flipH="1" flipV="1">
                <a:off x="5692745" y="2813305"/>
                <a:ext cx="795085" cy="629662"/>
              </a:xfrm>
              <a:prstGeom prst="line">
                <a:avLst/>
              </a:prstGeom>
              <a:ln w="12700"/>
            </p:spPr>
            <p:style>
              <a:lnRef idx="1">
                <a:schemeClr val="dk1"/>
              </a:lnRef>
              <a:fillRef idx="0">
                <a:schemeClr val="dk1"/>
              </a:fillRef>
              <a:effectRef idx="0">
                <a:schemeClr val="dk1"/>
              </a:effectRef>
              <a:fontRef idx="minor">
                <a:schemeClr val="tx1"/>
              </a:fontRef>
            </p:style>
          </p:cxnSp>
          <p:cxnSp>
            <p:nvCxnSpPr>
              <p:cNvPr id="568" name="Straight Connector 567">
                <a:extLst>
                  <a:ext uri="{FF2B5EF4-FFF2-40B4-BE49-F238E27FC236}">
                    <a16:creationId xmlns:a16="http://schemas.microsoft.com/office/drawing/2014/main" id="{EA4B240A-5E74-94C7-DD7A-D62729D6703D}"/>
                  </a:ext>
                </a:extLst>
              </p:cNvPr>
              <p:cNvCxnSpPr>
                <a:cxnSpLocks/>
                <a:stCxn id="530" idx="6"/>
                <a:endCxn id="519" idx="3"/>
              </p:cNvCxnSpPr>
              <p:nvPr/>
            </p:nvCxnSpPr>
            <p:spPr>
              <a:xfrm flipH="1" flipV="1">
                <a:off x="5692745" y="2813305"/>
                <a:ext cx="795085" cy="1700993"/>
              </a:xfrm>
              <a:prstGeom prst="line">
                <a:avLst/>
              </a:prstGeom>
              <a:ln w="12700"/>
            </p:spPr>
            <p:style>
              <a:lnRef idx="1">
                <a:schemeClr val="dk1"/>
              </a:lnRef>
              <a:fillRef idx="0">
                <a:schemeClr val="dk1"/>
              </a:fillRef>
              <a:effectRef idx="0">
                <a:schemeClr val="dk1"/>
              </a:effectRef>
              <a:fontRef idx="minor">
                <a:schemeClr val="tx1"/>
              </a:fontRef>
            </p:style>
          </p:cxnSp>
          <p:cxnSp>
            <p:nvCxnSpPr>
              <p:cNvPr id="569" name="Straight Connector 568">
                <a:extLst>
                  <a:ext uri="{FF2B5EF4-FFF2-40B4-BE49-F238E27FC236}">
                    <a16:creationId xmlns:a16="http://schemas.microsoft.com/office/drawing/2014/main" id="{42A8787E-1AE7-C74E-1872-8CE017791F49}"/>
                  </a:ext>
                </a:extLst>
              </p:cNvPr>
              <p:cNvCxnSpPr>
                <a:cxnSpLocks/>
                <a:stCxn id="526" idx="6"/>
                <a:endCxn id="520" idx="3"/>
              </p:cNvCxnSpPr>
              <p:nvPr/>
            </p:nvCxnSpPr>
            <p:spPr>
              <a:xfrm flipH="1">
                <a:off x="5692745" y="1693790"/>
                <a:ext cx="795085" cy="551419"/>
              </a:xfrm>
              <a:prstGeom prst="line">
                <a:avLst/>
              </a:prstGeom>
              <a:ln w="12700"/>
            </p:spPr>
            <p:style>
              <a:lnRef idx="1">
                <a:schemeClr val="dk1"/>
              </a:lnRef>
              <a:fillRef idx="0">
                <a:schemeClr val="dk1"/>
              </a:fillRef>
              <a:effectRef idx="0">
                <a:schemeClr val="dk1"/>
              </a:effectRef>
              <a:fontRef idx="minor">
                <a:schemeClr val="tx1"/>
              </a:fontRef>
            </p:style>
          </p:cxnSp>
          <p:cxnSp>
            <p:nvCxnSpPr>
              <p:cNvPr id="570" name="Straight Connector 569">
                <a:extLst>
                  <a:ext uri="{FF2B5EF4-FFF2-40B4-BE49-F238E27FC236}">
                    <a16:creationId xmlns:a16="http://schemas.microsoft.com/office/drawing/2014/main" id="{FFD31BA2-E0F0-BCA7-D40A-7A31341FC240}"/>
                  </a:ext>
                </a:extLst>
              </p:cNvPr>
              <p:cNvCxnSpPr>
                <a:cxnSpLocks/>
                <a:stCxn id="527" idx="6"/>
                <a:endCxn id="520" idx="3"/>
              </p:cNvCxnSpPr>
              <p:nvPr/>
            </p:nvCxnSpPr>
            <p:spPr>
              <a:xfrm flipH="1" flipV="1">
                <a:off x="5692745" y="2245209"/>
                <a:ext cx="795085" cy="31640"/>
              </a:xfrm>
              <a:prstGeom prst="line">
                <a:avLst/>
              </a:prstGeom>
              <a:ln w="12700"/>
            </p:spPr>
            <p:style>
              <a:lnRef idx="1">
                <a:schemeClr val="dk1"/>
              </a:lnRef>
              <a:fillRef idx="0">
                <a:schemeClr val="dk1"/>
              </a:fillRef>
              <a:effectRef idx="0">
                <a:schemeClr val="dk1"/>
              </a:effectRef>
              <a:fontRef idx="minor">
                <a:schemeClr val="tx1"/>
              </a:fontRef>
            </p:style>
          </p:cxnSp>
          <p:cxnSp>
            <p:nvCxnSpPr>
              <p:cNvPr id="571" name="Straight Connector 570">
                <a:extLst>
                  <a:ext uri="{FF2B5EF4-FFF2-40B4-BE49-F238E27FC236}">
                    <a16:creationId xmlns:a16="http://schemas.microsoft.com/office/drawing/2014/main" id="{248351E1-0C43-E402-EEB0-B1F2BE531478}"/>
                  </a:ext>
                </a:extLst>
              </p:cNvPr>
              <p:cNvCxnSpPr>
                <a:cxnSpLocks/>
                <a:stCxn id="528" idx="6"/>
                <a:endCxn id="520" idx="3"/>
              </p:cNvCxnSpPr>
              <p:nvPr/>
            </p:nvCxnSpPr>
            <p:spPr>
              <a:xfrm flipH="1" flipV="1">
                <a:off x="5692745" y="2245209"/>
                <a:ext cx="795085" cy="614699"/>
              </a:xfrm>
              <a:prstGeom prst="line">
                <a:avLst/>
              </a:prstGeom>
              <a:ln w="12700"/>
            </p:spPr>
            <p:style>
              <a:lnRef idx="1">
                <a:schemeClr val="dk1"/>
              </a:lnRef>
              <a:fillRef idx="0">
                <a:schemeClr val="dk1"/>
              </a:fillRef>
              <a:effectRef idx="0">
                <a:schemeClr val="dk1"/>
              </a:effectRef>
              <a:fontRef idx="minor">
                <a:schemeClr val="tx1"/>
              </a:fontRef>
            </p:style>
          </p:cxnSp>
          <p:cxnSp>
            <p:nvCxnSpPr>
              <p:cNvPr id="572" name="Straight Connector 571">
                <a:extLst>
                  <a:ext uri="{FF2B5EF4-FFF2-40B4-BE49-F238E27FC236}">
                    <a16:creationId xmlns:a16="http://schemas.microsoft.com/office/drawing/2014/main" id="{BFE62B25-62E6-2D3A-37C4-1AC0D41BEB34}"/>
                  </a:ext>
                </a:extLst>
              </p:cNvPr>
              <p:cNvCxnSpPr>
                <a:cxnSpLocks/>
                <a:stCxn id="529" idx="6"/>
                <a:endCxn id="520" idx="3"/>
              </p:cNvCxnSpPr>
              <p:nvPr/>
            </p:nvCxnSpPr>
            <p:spPr>
              <a:xfrm flipH="1" flipV="1">
                <a:off x="5692745" y="2245209"/>
                <a:ext cx="795085" cy="1197758"/>
              </a:xfrm>
              <a:prstGeom prst="line">
                <a:avLst/>
              </a:prstGeom>
              <a:ln w="12700"/>
            </p:spPr>
            <p:style>
              <a:lnRef idx="1">
                <a:schemeClr val="dk1"/>
              </a:lnRef>
              <a:fillRef idx="0">
                <a:schemeClr val="dk1"/>
              </a:fillRef>
              <a:effectRef idx="0">
                <a:schemeClr val="dk1"/>
              </a:effectRef>
              <a:fontRef idx="minor">
                <a:schemeClr val="tx1"/>
              </a:fontRef>
            </p:style>
          </p:cxnSp>
          <p:cxnSp>
            <p:nvCxnSpPr>
              <p:cNvPr id="573" name="Straight Connector 572">
                <a:extLst>
                  <a:ext uri="{FF2B5EF4-FFF2-40B4-BE49-F238E27FC236}">
                    <a16:creationId xmlns:a16="http://schemas.microsoft.com/office/drawing/2014/main" id="{4B1C976F-CE50-A8F1-DCC3-1838C23AD2DE}"/>
                  </a:ext>
                </a:extLst>
              </p:cNvPr>
              <p:cNvCxnSpPr>
                <a:cxnSpLocks/>
                <a:stCxn id="530" idx="6"/>
                <a:endCxn id="520" idx="3"/>
              </p:cNvCxnSpPr>
              <p:nvPr/>
            </p:nvCxnSpPr>
            <p:spPr>
              <a:xfrm flipH="1" flipV="1">
                <a:off x="5692745" y="2245209"/>
                <a:ext cx="795085" cy="2269089"/>
              </a:xfrm>
              <a:prstGeom prst="line">
                <a:avLst/>
              </a:prstGeom>
              <a:ln w="12700"/>
            </p:spPr>
            <p:style>
              <a:lnRef idx="1">
                <a:schemeClr val="dk1"/>
              </a:lnRef>
              <a:fillRef idx="0">
                <a:schemeClr val="dk1"/>
              </a:fillRef>
              <a:effectRef idx="0">
                <a:schemeClr val="dk1"/>
              </a:effectRef>
              <a:fontRef idx="minor">
                <a:schemeClr val="tx1"/>
              </a:fontRef>
            </p:style>
          </p:cxnSp>
          <p:cxnSp>
            <p:nvCxnSpPr>
              <p:cNvPr id="574" name="Straight Connector 573">
                <a:extLst>
                  <a:ext uri="{FF2B5EF4-FFF2-40B4-BE49-F238E27FC236}">
                    <a16:creationId xmlns:a16="http://schemas.microsoft.com/office/drawing/2014/main" id="{B0DF2A91-5EA3-AFFF-028C-1AAE7DAE354E}"/>
                  </a:ext>
                </a:extLst>
              </p:cNvPr>
              <p:cNvCxnSpPr>
                <a:cxnSpLocks/>
                <a:stCxn id="530" idx="6"/>
                <a:endCxn id="518" idx="3"/>
              </p:cNvCxnSpPr>
              <p:nvPr/>
            </p:nvCxnSpPr>
            <p:spPr>
              <a:xfrm flipH="1" flipV="1">
                <a:off x="5692745" y="1677113"/>
                <a:ext cx="795085" cy="2837185"/>
              </a:xfrm>
              <a:prstGeom prst="line">
                <a:avLst/>
              </a:prstGeom>
              <a:ln w="12700"/>
            </p:spPr>
            <p:style>
              <a:lnRef idx="1">
                <a:schemeClr val="dk1"/>
              </a:lnRef>
              <a:fillRef idx="0">
                <a:schemeClr val="dk1"/>
              </a:fillRef>
              <a:effectRef idx="0">
                <a:schemeClr val="dk1"/>
              </a:effectRef>
              <a:fontRef idx="minor">
                <a:schemeClr val="tx1"/>
              </a:fontRef>
            </p:style>
          </p:cxnSp>
          <p:cxnSp>
            <p:nvCxnSpPr>
              <p:cNvPr id="575" name="Straight Connector 574">
                <a:extLst>
                  <a:ext uri="{FF2B5EF4-FFF2-40B4-BE49-F238E27FC236}">
                    <a16:creationId xmlns:a16="http://schemas.microsoft.com/office/drawing/2014/main" id="{D6C30A45-90FC-436B-291F-3875E2BFF87D}"/>
                  </a:ext>
                </a:extLst>
              </p:cNvPr>
              <p:cNvCxnSpPr>
                <a:cxnSpLocks/>
                <a:stCxn id="529" idx="6"/>
                <a:endCxn id="518" idx="3"/>
              </p:cNvCxnSpPr>
              <p:nvPr/>
            </p:nvCxnSpPr>
            <p:spPr>
              <a:xfrm flipH="1" flipV="1">
                <a:off x="5692745" y="1677113"/>
                <a:ext cx="795085" cy="1765854"/>
              </a:xfrm>
              <a:prstGeom prst="line">
                <a:avLst/>
              </a:prstGeom>
              <a:ln w="12700"/>
            </p:spPr>
            <p:style>
              <a:lnRef idx="1">
                <a:schemeClr val="dk1"/>
              </a:lnRef>
              <a:fillRef idx="0">
                <a:schemeClr val="dk1"/>
              </a:fillRef>
              <a:effectRef idx="0">
                <a:schemeClr val="dk1"/>
              </a:effectRef>
              <a:fontRef idx="minor">
                <a:schemeClr val="tx1"/>
              </a:fontRef>
            </p:style>
          </p:cxnSp>
          <p:cxnSp>
            <p:nvCxnSpPr>
              <p:cNvPr id="576" name="Straight Connector 575">
                <a:extLst>
                  <a:ext uri="{FF2B5EF4-FFF2-40B4-BE49-F238E27FC236}">
                    <a16:creationId xmlns:a16="http://schemas.microsoft.com/office/drawing/2014/main" id="{CF4E105C-2065-D134-6B5C-A800F81B70D7}"/>
                  </a:ext>
                </a:extLst>
              </p:cNvPr>
              <p:cNvCxnSpPr>
                <a:cxnSpLocks/>
                <a:stCxn id="528" idx="6"/>
                <a:endCxn id="518" idx="3"/>
              </p:cNvCxnSpPr>
              <p:nvPr/>
            </p:nvCxnSpPr>
            <p:spPr>
              <a:xfrm flipH="1" flipV="1">
                <a:off x="5692745" y="1677113"/>
                <a:ext cx="795085" cy="1182795"/>
              </a:xfrm>
              <a:prstGeom prst="line">
                <a:avLst/>
              </a:prstGeom>
              <a:ln w="12700"/>
            </p:spPr>
            <p:style>
              <a:lnRef idx="1">
                <a:schemeClr val="dk1"/>
              </a:lnRef>
              <a:fillRef idx="0">
                <a:schemeClr val="dk1"/>
              </a:fillRef>
              <a:effectRef idx="0">
                <a:schemeClr val="dk1"/>
              </a:effectRef>
              <a:fontRef idx="minor">
                <a:schemeClr val="tx1"/>
              </a:fontRef>
            </p:style>
          </p:cxnSp>
          <p:cxnSp>
            <p:nvCxnSpPr>
              <p:cNvPr id="577" name="Straight Connector 576">
                <a:extLst>
                  <a:ext uri="{FF2B5EF4-FFF2-40B4-BE49-F238E27FC236}">
                    <a16:creationId xmlns:a16="http://schemas.microsoft.com/office/drawing/2014/main" id="{0A255DBF-2E59-9E08-671B-47085930FB29}"/>
                  </a:ext>
                </a:extLst>
              </p:cNvPr>
              <p:cNvCxnSpPr>
                <a:cxnSpLocks/>
                <a:stCxn id="527" idx="6"/>
                <a:endCxn id="518" idx="3"/>
              </p:cNvCxnSpPr>
              <p:nvPr/>
            </p:nvCxnSpPr>
            <p:spPr>
              <a:xfrm flipH="1" flipV="1">
                <a:off x="5692745" y="1677113"/>
                <a:ext cx="795085" cy="599736"/>
              </a:xfrm>
              <a:prstGeom prst="line">
                <a:avLst/>
              </a:prstGeom>
              <a:ln w="12700"/>
            </p:spPr>
            <p:style>
              <a:lnRef idx="1">
                <a:schemeClr val="dk1"/>
              </a:lnRef>
              <a:fillRef idx="0">
                <a:schemeClr val="dk1"/>
              </a:fillRef>
              <a:effectRef idx="0">
                <a:schemeClr val="dk1"/>
              </a:effectRef>
              <a:fontRef idx="minor">
                <a:schemeClr val="tx1"/>
              </a:fontRef>
            </p:style>
          </p:cxnSp>
          <p:cxnSp>
            <p:nvCxnSpPr>
              <p:cNvPr id="578" name="Straight Connector 577">
                <a:extLst>
                  <a:ext uri="{FF2B5EF4-FFF2-40B4-BE49-F238E27FC236}">
                    <a16:creationId xmlns:a16="http://schemas.microsoft.com/office/drawing/2014/main" id="{20FDC800-6C8A-0F4E-2A9B-9666281F3823}"/>
                  </a:ext>
                </a:extLst>
              </p:cNvPr>
              <p:cNvCxnSpPr>
                <a:cxnSpLocks/>
                <a:stCxn id="526" idx="6"/>
                <a:endCxn id="518" idx="3"/>
              </p:cNvCxnSpPr>
              <p:nvPr/>
            </p:nvCxnSpPr>
            <p:spPr>
              <a:xfrm flipH="1" flipV="1">
                <a:off x="5692745" y="1677113"/>
                <a:ext cx="795085" cy="16677"/>
              </a:xfrm>
              <a:prstGeom prst="line">
                <a:avLst/>
              </a:prstGeom>
              <a:ln w="12700"/>
            </p:spPr>
            <p:style>
              <a:lnRef idx="1">
                <a:schemeClr val="dk1"/>
              </a:lnRef>
              <a:fillRef idx="0">
                <a:schemeClr val="dk1"/>
              </a:fillRef>
              <a:effectRef idx="0">
                <a:schemeClr val="dk1"/>
              </a:effectRef>
              <a:fontRef idx="minor">
                <a:schemeClr val="tx1"/>
              </a:fontRef>
            </p:style>
          </p:cxnSp>
          <p:sp>
            <p:nvSpPr>
              <p:cNvPr id="579" name="TextBox 578">
                <a:extLst>
                  <a:ext uri="{FF2B5EF4-FFF2-40B4-BE49-F238E27FC236}">
                    <a16:creationId xmlns:a16="http://schemas.microsoft.com/office/drawing/2014/main" id="{611A607D-C5A3-B112-8E4E-62DAA6300D92}"/>
                  </a:ext>
                </a:extLst>
              </p:cNvPr>
              <p:cNvSpPr txBox="1"/>
              <p:nvPr/>
            </p:nvSpPr>
            <p:spPr>
              <a:xfrm rot="16200000">
                <a:off x="6200979" y="3669324"/>
                <a:ext cx="646331" cy="646331"/>
              </a:xfrm>
              <a:prstGeom prst="rect">
                <a:avLst/>
              </a:prstGeom>
              <a:noFill/>
            </p:spPr>
            <p:txBody>
              <a:bodyPr wrap="none" rtlCol="0" anchor="ctr">
                <a:spAutoFit/>
              </a:bodyPr>
              <a:lstStyle/>
              <a:p>
                <a:pPr algn="ctr"/>
                <a:r>
                  <a:rPr lang="en-GB" sz="3600" dirty="0">
                    <a:solidFill>
                      <a:schemeClr val="accent2"/>
                    </a:solidFill>
                    <a:latin typeface="Candara" panose="020E0502030303020204" pitchFamily="34" charset="0"/>
                  </a:rPr>
                  <a:t>…</a:t>
                </a:r>
              </a:p>
            </p:txBody>
          </p:sp>
          <p:sp>
            <p:nvSpPr>
              <p:cNvPr id="580" name="TextBox 579">
                <a:extLst>
                  <a:ext uri="{FF2B5EF4-FFF2-40B4-BE49-F238E27FC236}">
                    <a16:creationId xmlns:a16="http://schemas.microsoft.com/office/drawing/2014/main" id="{D3FAE162-AC76-157C-9026-B1CAF4E0464A}"/>
                  </a:ext>
                </a:extLst>
              </p:cNvPr>
              <p:cNvSpPr txBox="1"/>
              <p:nvPr/>
            </p:nvSpPr>
            <p:spPr>
              <a:xfrm>
                <a:off x="7530700" y="1118263"/>
                <a:ext cx="595035" cy="400110"/>
              </a:xfrm>
              <a:prstGeom prst="rect">
                <a:avLst/>
              </a:prstGeom>
              <a:noFill/>
            </p:spPr>
            <p:txBody>
              <a:bodyPr wrap="none" rtlCol="0">
                <a:spAutoFit/>
              </a:bodyPr>
              <a:lstStyle/>
              <a:p>
                <a:pPr algn="ctr"/>
                <a:r>
                  <a:rPr lang="en-GB" sz="1000" dirty="0">
                    <a:latin typeface="Candara" panose="020E0502030303020204" pitchFamily="34" charset="0"/>
                  </a:rPr>
                  <a:t>Output</a:t>
                </a:r>
              </a:p>
              <a:p>
                <a:pPr algn="ctr"/>
                <a:r>
                  <a:rPr lang="en-GB" sz="1000" dirty="0">
                    <a:latin typeface="Candara" panose="020E0502030303020204" pitchFamily="34" charset="0"/>
                  </a:rPr>
                  <a:t>layer</a:t>
                </a:r>
              </a:p>
            </p:txBody>
          </p:sp>
          <p:sp>
            <p:nvSpPr>
              <p:cNvPr id="581" name="TextBox 580">
                <a:extLst>
                  <a:ext uri="{FF2B5EF4-FFF2-40B4-BE49-F238E27FC236}">
                    <a16:creationId xmlns:a16="http://schemas.microsoft.com/office/drawing/2014/main" id="{31C627AB-336D-F320-E5AD-5039B6F5C1A7}"/>
                  </a:ext>
                </a:extLst>
              </p:cNvPr>
              <p:cNvSpPr txBox="1"/>
              <p:nvPr/>
            </p:nvSpPr>
            <p:spPr>
              <a:xfrm>
                <a:off x="6121352" y="1063549"/>
                <a:ext cx="1139903" cy="400110"/>
              </a:xfrm>
              <a:prstGeom prst="rect">
                <a:avLst/>
              </a:prstGeom>
              <a:noFill/>
            </p:spPr>
            <p:txBody>
              <a:bodyPr wrap="square" rtlCol="0">
                <a:spAutoFit/>
              </a:bodyPr>
              <a:lstStyle/>
              <a:p>
                <a:pPr algn="ctr"/>
                <a:r>
                  <a:rPr lang="en-GB" sz="1000" dirty="0">
                    <a:latin typeface="Candara" panose="020E0502030303020204" pitchFamily="34" charset="0"/>
                  </a:rPr>
                  <a:t>Fully-connected layer</a:t>
                </a:r>
              </a:p>
            </p:txBody>
          </p:sp>
        </p:grpSp>
        <p:sp>
          <p:nvSpPr>
            <p:cNvPr id="32" name="TextBox 31">
              <a:extLst>
                <a:ext uri="{FF2B5EF4-FFF2-40B4-BE49-F238E27FC236}">
                  <a16:creationId xmlns:a16="http://schemas.microsoft.com/office/drawing/2014/main" id="{8967EC29-03B2-E230-2F3E-BF2329BAF9E7}"/>
                </a:ext>
              </a:extLst>
            </p:cNvPr>
            <p:cNvSpPr txBox="1"/>
            <p:nvPr/>
          </p:nvSpPr>
          <p:spPr>
            <a:xfrm>
              <a:off x="4959302" y="1226891"/>
              <a:ext cx="1139903" cy="246221"/>
            </a:xfrm>
            <a:prstGeom prst="rect">
              <a:avLst/>
            </a:prstGeom>
            <a:noFill/>
          </p:spPr>
          <p:txBody>
            <a:bodyPr wrap="square" rtlCol="0">
              <a:spAutoFit/>
            </a:bodyPr>
            <a:lstStyle/>
            <a:p>
              <a:pPr algn="ctr"/>
              <a:r>
                <a:rPr lang="en-GB" sz="1000" dirty="0">
                  <a:latin typeface="Candara" panose="020E0502030303020204" pitchFamily="34" charset="0"/>
                </a:rPr>
                <a:t>Flatten</a:t>
              </a:r>
            </a:p>
          </p:txBody>
        </p:sp>
      </p:grpSp>
    </p:spTree>
    <p:extLst>
      <p:ext uri="{BB962C8B-B14F-4D97-AF65-F5344CB8AC3E}">
        <p14:creationId xmlns:p14="http://schemas.microsoft.com/office/powerpoint/2010/main" val="19820719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13" name="Google Shape;307;p43">
            <a:extLst>
              <a:ext uri="{FF2B5EF4-FFF2-40B4-BE49-F238E27FC236}">
                <a16:creationId xmlns:a16="http://schemas.microsoft.com/office/drawing/2014/main" id="{EC76AD5B-D4F1-9462-7818-1E667D72B5C6}"/>
              </a:ext>
            </a:extLst>
          </p:cNvPr>
          <p:cNvSpPr/>
          <p:nvPr/>
        </p:nvSpPr>
        <p:spPr>
          <a:xfrm>
            <a:off x="1909050" y="1451100"/>
            <a:ext cx="852900" cy="3692400"/>
          </a:xfrm>
          <a:prstGeom prst="rect">
            <a:avLst/>
          </a:prstGeom>
          <a:gradFill flip="none" rotWithShape="1">
            <a:gsLst>
              <a:gs pos="0">
                <a:srgbClr val="994269"/>
              </a:gs>
              <a:gs pos="53000">
                <a:srgbClr val="994269">
                  <a:tint val="44500"/>
                  <a:satMod val="160000"/>
                </a:srgbClr>
              </a:gs>
              <a:gs pos="100000">
                <a:srgbClr val="994269">
                  <a:tint val="23500"/>
                  <a:satMod val="160000"/>
                </a:srgbClr>
              </a:gs>
            </a:gsLst>
            <a:lin ang="16200000" scaled="1"/>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994269"/>
              </a:solidFill>
            </a:endParaRPr>
          </a:p>
        </p:txBody>
      </p:sp>
      <p:cxnSp>
        <p:nvCxnSpPr>
          <p:cNvPr id="363" name="Google Shape;363;p49"/>
          <p:cNvCxnSpPr/>
          <p:nvPr/>
        </p:nvCxnSpPr>
        <p:spPr>
          <a:xfrm rot="10800000">
            <a:off x="0" y="4876025"/>
            <a:ext cx="4870800" cy="0"/>
          </a:xfrm>
          <a:prstGeom prst="straightConnector1">
            <a:avLst/>
          </a:prstGeom>
          <a:noFill/>
          <a:ln w="9525" cap="flat" cmpd="sng">
            <a:solidFill>
              <a:schemeClr val="dk1"/>
            </a:solidFill>
            <a:prstDash val="solid"/>
            <a:round/>
            <a:headEnd type="none" w="med" len="med"/>
            <a:tailEnd type="none" w="med" len="med"/>
          </a:ln>
        </p:spPr>
      </p:cxnSp>
      <p:sp>
        <p:nvSpPr>
          <p:cNvPr id="365" name="Google Shape;365;p49"/>
          <p:cNvSpPr txBox="1">
            <a:spLocks noGrp="1"/>
          </p:cNvSpPr>
          <p:nvPr>
            <p:ph type="subTitle" idx="1"/>
          </p:nvPr>
        </p:nvSpPr>
        <p:spPr>
          <a:xfrm>
            <a:off x="2970293" y="1843552"/>
            <a:ext cx="4296556" cy="875795"/>
          </a:xfrm>
          <a:prstGeom prst="rect">
            <a:avLst/>
          </a:prstGeom>
        </p:spPr>
        <p:txBody>
          <a:bodyPr spcFirstLastPara="1" wrap="square" lIns="91425" tIns="91425" rIns="91425" bIns="91425" anchor="t" anchorCtr="0">
            <a:noAutofit/>
          </a:bodyPr>
          <a:lstStyle/>
          <a:p>
            <a:pPr marL="227013" lvl="0" indent="0" algn="l" rtl="0">
              <a:spcBef>
                <a:spcPts val="0"/>
              </a:spcBef>
              <a:spcAft>
                <a:spcPts val="0"/>
              </a:spcAft>
              <a:buNone/>
            </a:pPr>
            <a:r>
              <a:rPr lang="en-GB" dirty="0">
                <a:latin typeface="Candara" panose="020E0502030303020204" pitchFamily="34" charset="0"/>
              </a:rPr>
              <a:t>T</a:t>
            </a:r>
            <a:r>
              <a:rPr lang="en" dirty="0">
                <a:latin typeface="Candara" panose="020E0502030303020204" pitchFamily="34" charset="0"/>
              </a:rPr>
              <a:t>he neurons are not all connected</a:t>
            </a:r>
          </a:p>
          <a:p>
            <a:pPr marL="227013" lvl="0" indent="0" algn="l" rtl="0">
              <a:spcBef>
                <a:spcPts val="0"/>
              </a:spcBef>
              <a:spcAft>
                <a:spcPts val="0"/>
              </a:spcAft>
              <a:buNone/>
            </a:pPr>
            <a:r>
              <a:rPr lang="en" dirty="0">
                <a:latin typeface="Candara" panose="020E0502030303020204" pitchFamily="34" charset="0"/>
              </a:rPr>
              <a:t>U</a:t>
            </a:r>
            <a:r>
              <a:rPr lang="en-GB" dirty="0">
                <a:latin typeface="Candara" panose="020E0502030303020204" pitchFamily="34" charset="0"/>
              </a:rPr>
              <a:t>s</a:t>
            </a:r>
            <a:r>
              <a:rPr lang="en" dirty="0">
                <a:latin typeface="Candara" panose="020E0502030303020204" pitchFamily="34" charset="0"/>
              </a:rPr>
              <a:t>es a kernel</a:t>
            </a:r>
          </a:p>
          <a:p>
            <a:pPr marL="227013" lvl="0" indent="0" algn="l" rtl="0">
              <a:spcBef>
                <a:spcPts val="0"/>
              </a:spcBef>
              <a:spcAft>
                <a:spcPts val="0"/>
              </a:spcAft>
              <a:buNone/>
            </a:pPr>
            <a:r>
              <a:rPr lang="en" dirty="0">
                <a:latin typeface="Candara" panose="020E0502030303020204" pitchFamily="34" charset="0"/>
              </a:rPr>
              <a:t>Detection of meaningful features</a:t>
            </a:r>
            <a:endParaRPr dirty="0">
              <a:latin typeface="Candara" panose="020E0502030303020204" pitchFamily="34" charset="0"/>
            </a:endParaRPr>
          </a:p>
        </p:txBody>
      </p:sp>
      <p:sp>
        <p:nvSpPr>
          <p:cNvPr id="366" name="Google Shape;366;p49"/>
          <p:cNvSpPr txBox="1">
            <a:spLocks noGrp="1"/>
          </p:cNvSpPr>
          <p:nvPr>
            <p:ph type="subTitle" idx="2"/>
          </p:nvPr>
        </p:nvSpPr>
        <p:spPr>
          <a:xfrm>
            <a:off x="2954649" y="1451100"/>
            <a:ext cx="4312200" cy="523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latin typeface="Chivo" panose="020B0503030202020804" pitchFamily="34" charset="77"/>
              </a:rPr>
              <a:t>Sparse interactions</a:t>
            </a:r>
            <a:endParaRPr dirty="0">
              <a:latin typeface="Chivo" panose="020B0503030202020804" pitchFamily="34" charset="77"/>
            </a:endParaRPr>
          </a:p>
        </p:txBody>
      </p:sp>
      <p:sp>
        <p:nvSpPr>
          <p:cNvPr id="368" name="Google Shape;368;p49"/>
          <p:cNvSpPr txBox="1">
            <a:spLocks noGrp="1"/>
          </p:cNvSpPr>
          <p:nvPr>
            <p:ph type="subTitle" idx="4"/>
          </p:nvPr>
        </p:nvSpPr>
        <p:spPr>
          <a:xfrm>
            <a:off x="2954649" y="2787673"/>
            <a:ext cx="4312200" cy="523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latin typeface="Chivo" panose="020B0503030202020804" pitchFamily="34" charset="77"/>
              </a:rPr>
              <a:t>Parameter sharing</a:t>
            </a:r>
            <a:endParaRPr dirty="0">
              <a:latin typeface="Chivo" panose="020B0503030202020804" pitchFamily="34" charset="77"/>
            </a:endParaRPr>
          </a:p>
        </p:txBody>
      </p:sp>
      <p:sp>
        <p:nvSpPr>
          <p:cNvPr id="8" name="Google Shape;368;p49">
            <a:extLst>
              <a:ext uri="{FF2B5EF4-FFF2-40B4-BE49-F238E27FC236}">
                <a16:creationId xmlns:a16="http://schemas.microsoft.com/office/drawing/2014/main" id="{F972E1DE-700B-11B7-DEA5-54D8539294FF}"/>
              </a:ext>
            </a:extLst>
          </p:cNvPr>
          <p:cNvSpPr txBox="1">
            <a:spLocks/>
          </p:cNvSpPr>
          <p:nvPr/>
        </p:nvSpPr>
        <p:spPr>
          <a:xfrm>
            <a:off x="2954649" y="3666551"/>
            <a:ext cx="4312200" cy="5232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Golos Text SemiBold"/>
              <a:buNone/>
              <a:defRPr sz="2200" b="0" i="0" u="none" strike="noStrike" cap="none">
                <a:solidFill>
                  <a:schemeClr val="dk1"/>
                </a:solidFill>
                <a:latin typeface="Golos Text"/>
                <a:ea typeface="Golos Text"/>
                <a:cs typeface="Golos Text"/>
                <a:sym typeface="Golos Text"/>
              </a:defRPr>
            </a:lvl1pPr>
            <a:lvl2pPr marL="914400" marR="0" lvl="1" indent="-317500" algn="ctr" rtl="0">
              <a:lnSpc>
                <a:spcPct val="115000"/>
              </a:lnSpc>
              <a:spcBef>
                <a:spcPts val="0"/>
              </a:spcBef>
              <a:spcAft>
                <a:spcPts val="0"/>
              </a:spcAft>
              <a:buClr>
                <a:schemeClr val="dk1"/>
              </a:buClr>
              <a:buSzPts val="2400"/>
              <a:buFont typeface="Golos Text SemiBold"/>
              <a:buNone/>
              <a:defRPr sz="2400" b="0" i="0" u="none" strike="noStrike" cap="none">
                <a:solidFill>
                  <a:schemeClr val="dk1"/>
                </a:solidFill>
                <a:latin typeface="Golos Text SemiBold"/>
                <a:ea typeface="Golos Text SemiBold"/>
                <a:cs typeface="Golos Text SemiBold"/>
                <a:sym typeface="Golos Text SemiBold"/>
              </a:defRPr>
            </a:lvl2pPr>
            <a:lvl3pPr marL="1371600" marR="0" lvl="2" indent="-317500" algn="ctr" rtl="0">
              <a:lnSpc>
                <a:spcPct val="115000"/>
              </a:lnSpc>
              <a:spcBef>
                <a:spcPts val="0"/>
              </a:spcBef>
              <a:spcAft>
                <a:spcPts val="0"/>
              </a:spcAft>
              <a:buClr>
                <a:schemeClr val="dk1"/>
              </a:buClr>
              <a:buSzPts val="2400"/>
              <a:buFont typeface="Golos Text SemiBold"/>
              <a:buNone/>
              <a:defRPr sz="2400" b="0" i="0" u="none" strike="noStrike" cap="none">
                <a:solidFill>
                  <a:schemeClr val="dk1"/>
                </a:solidFill>
                <a:latin typeface="Golos Text SemiBold"/>
                <a:ea typeface="Golos Text SemiBold"/>
                <a:cs typeface="Golos Text SemiBold"/>
                <a:sym typeface="Golos Text SemiBold"/>
              </a:defRPr>
            </a:lvl3pPr>
            <a:lvl4pPr marL="1828800" marR="0" lvl="3" indent="-317500" algn="ctr" rtl="0">
              <a:lnSpc>
                <a:spcPct val="115000"/>
              </a:lnSpc>
              <a:spcBef>
                <a:spcPts val="0"/>
              </a:spcBef>
              <a:spcAft>
                <a:spcPts val="0"/>
              </a:spcAft>
              <a:buClr>
                <a:schemeClr val="dk1"/>
              </a:buClr>
              <a:buSzPts val="2400"/>
              <a:buFont typeface="Golos Text SemiBold"/>
              <a:buNone/>
              <a:defRPr sz="2400" b="0" i="0" u="none" strike="noStrike" cap="none">
                <a:solidFill>
                  <a:schemeClr val="dk1"/>
                </a:solidFill>
                <a:latin typeface="Golos Text SemiBold"/>
                <a:ea typeface="Golos Text SemiBold"/>
                <a:cs typeface="Golos Text SemiBold"/>
                <a:sym typeface="Golos Text SemiBold"/>
              </a:defRPr>
            </a:lvl4pPr>
            <a:lvl5pPr marL="2286000" marR="0" lvl="4" indent="-317500" algn="ctr" rtl="0">
              <a:lnSpc>
                <a:spcPct val="115000"/>
              </a:lnSpc>
              <a:spcBef>
                <a:spcPts val="0"/>
              </a:spcBef>
              <a:spcAft>
                <a:spcPts val="0"/>
              </a:spcAft>
              <a:buClr>
                <a:schemeClr val="dk1"/>
              </a:buClr>
              <a:buSzPts val="2400"/>
              <a:buFont typeface="Golos Text SemiBold"/>
              <a:buNone/>
              <a:defRPr sz="2400" b="0" i="0" u="none" strike="noStrike" cap="none">
                <a:solidFill>
                  <a:schemeClr val="dk1"/>
                </a:solidFill>
                <a:latin typeface="Golos Text SemiBold"/>
                <a:ea typeface="Golos Text SemiBold"/>
                <a:cs typeface="Golos Text SemiBold"/>
                <a:sym typeface="Golos Text SemiBold"/>
              </a:defRPr>
            </a:lvl5pPr>
            <a:lvl6pPr marL="2743200" marR="0" lvl="5" indent="-317500" algn="ctr" rtl="0">
              <a:lnSpc>
                <a:spcPct val="115000"/>
              </a:lnSpc>
              <a:spcBef>
                <a:spcPts val="0"/>
              </a:spcBef>
              <a:spcAft>
                <a:spcPts val="0"/>
              </a:spcAft>
              <a:buClr>
                <a:schemeClr val="dk1"/>
              </a:buClr>
              <a:buSzPts val="2400"/>
              <a:buFont typeface="Golos Text SemiBold"/>
              <a:buNone/>
              <a:defRPr sz="2400" b="0" i="0" u="none" strike="noStrike" cap="none">
                <a:solidFill>
                  <a:schemeClr val="dk1"/>
                </a:solidFill>
                <a:latin typeface="Golos Text SemiBold"/>
                <a:ea typeface="Golos Text SemiBold"/>
                <a:cs typeface="Golos Text SemiBold"/>
                <a:sym typeface="Golos Text SemiBold"/>
              </a:defRPr>
            </a:lvl6pPr>
            <a:lvl7pPr marL="3200400" marR="0" lvl="6" indent="-317500" algn="ctr" rtl="0">
              <a:lnSpc>
                <a:spcPct val="115000"/>
              </a:lnSpc>
              <a:spcBef>
                <a:spcPts val="0"/>
              </a:spcBef>
              <a:spcAft>
                <a:spcPts val="0"/>
              </a:spcAft>
              <a:buClr>
                <a:schemeClr val="dk1"/>
              </a:buClr>
              <a:buSzPts val="2400"/>
              <a:buFont typeface="Golos Text SemiBold"/>
              <a:buNone/>
              <a:defRPr sz="2400" b="0" i="0" u="none" strike="noStrike" cap="none">
                <a:solidFill>
                  <a:schemeClr val="dk1"/>
                </a:solidFill>
                <a:latin typeface="Golos Text SemiBold"/>
                <a:ea typeface="Golos Text SemiBold"/>
                <a:cs typeface="Golos Text SemiBold"/>
                <a:sym typeface="Golos Text SemiBold"/>
              </a:defRPr>
            </a:lvl7pPr>
            <a:lvl8pPr marL="3657600" marR="0" lvl="7" indent="-317500" algn="ctr" rtl="0">
              <a:lnSpc>
                <a:spcPct val="115000"/>
              </a:lnSpc>
              <a:spcBef>
                <a:spcPts val="0"/>
              </a:spcBef>
              <a:spcAft>
                <a:spcPts val="0"/>
              </a:spcAft>
              <a:buClr>
                <a:schemeClr val="dk1"/>
              </a:buClr>
              <a:buSzPts val="2400"/>
              <a:buFont typeface="Golos Text SemiBold"/>
              <a:buNone/>
              <a:defRPr sz="2400" b="0" i="0" u="none" strike="noStrike" cap="none">
                <a:solidFill>
                  <a:schemeClr val="dk1"/>
                </a:solidFill>
                <a:latin typeface="Golos Text SemiBold"/>
                <a:ea typeface="Golos Text SemiBold"/>
                <a:cs typeface="Golos Text SemiBold"/>
                <a:sym typeface="Golos Text SemiBold"/>
              </a:defRPr>
            </a:lvl8pPr>
            <a:lvl9pPr marL="4114800" marR="0" lvl="8" indent="-317500" algn="ctr" rtl="0">
              <a:lnSpc>
                <a:spcPct val="115000"/>
              </a:lnSpc>
              <a:spcBef>
                <a:spcPts val="0"/>
              </a:spcBef>
              <a:spcAft>
                <a:spcPts val="0"/>
              </a:spcAft>
              <a:buClr>
                <a:schemeClr val="dk1"/>
              </a:buClr>
              <a:buSzPts val="2400"/>
              <a:buFont typeface="Golos Text SemiBold"/>
              <a:buNone/>
              <a:defRPr sz="2400" b="0" i="0" u="none" strike="noStrike" cap="none">
                <a:solidFill>
                  <a:schemeClr val="dk1"/>
                </a:solidFill>
                <a:latin typeface="Golos Text SemiBold"/>
                <a:ea typeface="Golos Text SemiBold"/>
                <a:cs typeface="Golos Text SemiBold"/>
                <a:sym typeface="Golos Text SemiBold"/>
              </a:defRPr>
            </a:lvl9pPr>
          </a:lstStyle>
          <a:p>
            <a:pPr marL="0" indent="0"/>
            <a:r>
              <a:rPr lang="en-GB" dirty="0">
                <a:latin typeface="Chivo" panose="020B0503030202020804" pitchFamily="34" charset="77"/>
              </a:rPr>
              <a:t>Equivariance to translation</a:t>
            </a:r>
          </a:p>
        </p:txBody>
      </p:sp>
      <p:sp>
        <p:nvSpPr>
          <p:cNvPr id="9" name="Google Shape;365;p49">
            <a:extLst>
              <a:ext uri="{FF2B5EF4-FFF2-40B4-BE49-F238E27FC236}">
                <a16:creationId xmlns:a16="http://schemas.microsoft.com/office/drawing/2014/main" id="{B4978372-8138-4619-D238-02A8ADA7BE9C}"/>
              </a:ext>
            </a:extLst>
          </p:cNvPr>
          <p:cNvSpPr txBox="1">
            <a:spLocks/>
          </p:cNvSpPr>
          <p:nvPr/>
        </p:nvSpPr>
        <p:spPr>
          <a:xfrm>
            <a:off x="2970293" y="3143351"/>
            <a:ext cx="4312200" cy="87579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Commissioner"/>
              <a:buNone/>
              <a:defRPr sz="1400" b="0" i="0" u="none" strike="noStrike" cap="none">
                <a:solidFill>
                  <a:schemeClr val="dk1"/>
                </a:solidFill>
                <a:latin typeface="Commissioner"/>
                <a:ea typeface="Commissioner"/>
                <a:cs typeface="Commissioner"/>
                <a:sym typeface="Commissioner"/>
              </a:defRPr>
            </a:lvl1pPr>
            <a:lvl2pPr marL="914400" marR="0" lvl="1" indent="-317500" algn="ctr" rtl="0">
              <a:lnSpc>
                <a:spcPct val="115000"/>
              </a:lnSpc>
              <a:spcBef>
                <a:spcPts val="0"/>
              </a:spcBef>
              <a:spcAft>
                <a:spcPts val="0"/>
              </a:spcAft>
              <a:buClr>
                <a:schemeClr val="dk1"/>
              </a:buClr>
              <a:buSzPts val="1400"/>
              <a:buFont typeface="Commissioner"/>
              <a:buNone/>
              <a:defRPr sz="1400" b="0" i="0" u="none" strike="noStrike" cap="none">
                <a:solidFill>
                  <a:schemeClr val="dk1"/>
                </a:solidFill>
                <a:latin typeface="Commissioner"/>
                <a:ea typeface="Commissioner"/>
                <a:cs typeface="Commissioner"/>
                <a:sym typeface="Commissioner"/>
              </a:defRPr>
            </a:lvl2pPr>
            <a:lvl3pPr marL="1371600" marR="0" lvl="2" indent="-317500" algn="ctr" rtl="0">
              <a:lnSpc>
                <a:spcPct val="115000"/>
              </a:lnSpc>
              <a:spcBef>
                <a:spcPts val="0"/>
              </a:spcBef>
              <a:spcAft>
                <a:spcPts val="0"/>
              </a:spcAft>
              <a:buClr>
                <a:schemeClr val="dk1"/>
              </a:buClr>
              <a:buSzPts val="1400"/>
              <a:buFont typeface="Commissioner"/>
              <a:buNone/>
              <a:defRPr sz="1400" b="0" i="0" u="none" strike="noStrike" cap="none">
                <a:solidFill>
                  <a:schemeClr val="dk1"/>
                </a:solidFill>
                <a:latin typeface="Commissioner"/>
                <a:ea typeface="Commissioner"/>
                <a:cs typeface="Commissioner"/>
                <a:sym typeface="Commissioner"/>
              </a:defRPr>
            </a:lvl3pPr>
            <a:lvl4pPr marL="1828800" marR="0" lvl="3" indent="-317500" algn="ctr" rtl="0">
              <a:lnSpc>
                <a:spcPct val="115000"/>
              </a:lnSpc>
              <a:spcBef>
                <a:spcPts val="0"/>
              </a:spcBef>
              <a:spcAft>
                <a:spcPts val="0"/>
              </a:spcAft>
              <a:buClr>
                <a:schemeClr val="dk1"/>
              </a:buClr>
              <a:buSzPts val="1400"/>
              <a:buFont typeface="Commissioner"/>
              <a:buNone/>
              <a:defRPr sz="1400" b="0" i="0" u="none" strike="noStrike" cap="none">
                <a:solidFill>
                  <a:schemeClr val="dk1"/>
                </a:solidFill>
                <a:latin typeface="Commissioner"/>
                <a:ea typeface="Commissioner"/>
                <a:cs typeface="Commissioner"/>
                <a:sym typeface="Commissioner"/>
              </a:defRPr>
            </a:lvl4pPr>
            <a:lvl5pPr marL="2286000" marR="0" lvl="4" indent="-317500" algn="ctr" rtl="0">
              <a:lnSpc>
                <a:spcPct val="115000"/>
              </a:lnSpc>
              <a:spcBef>
                <a:spcPts val="0"/>
              </a:spcBef>
              <a:spcAft>
                <a:spcPts val="0"/>
              </a:spcAft>
              <a:buClr>
                <a:schemeClr val="dk1"/>
              </a:buClr>
              <a:buSzPts val="1400"/>
              <a:buFont typeface="Commissioner"/>
              <a:buNone/>
              <a:defRPr sz="1400" b="0" i="0" u="none" strike="noStrike" cap="none">
                <a:solidFill>
                  <a:schemeClr val="dk1"/>
                </a:solidFill>
                <a:latin typeface="Commissioner"/>
                <a:ea typeface="Commissioner"/>
                <a:cs typeface="Commissioner"/>
                <a:sym typeface="Commissioner"/>
              </a:defRPr>
            </a:lvl5pPr>
            <a:lvl6pPr marL="2743200" marR="0" lvl="5" indent="-317500" algn="ctr" rtl="0">
              <a:lnSpc>
                <a:spcPct val="115000"/>
              </a:lnSpc>
              <a:spcBef>
                <a:spcPts val="0"/>
              </a:spcBef>
              <a:spcAft>
                <a:spcPts val="0"/>
              </a:spcAft>
              <a:buClr>
                <a:schemeClr val="dk1"/>
              </a:buClr>
              <a:buSzPts val="1400"/>
              <a:buFont typeface="Commissioner"/>
              <a:buNone/>
              <a:defRPr sz="1400" b="0" i="0" u="none" strike="noStrike" cap="none">
                <a:solidFill>
                  <a:schemeClr val="dk1"/>
                </a:solidFill>
                <a:latin typeface="Commissioner"/>
                <a:ea typeface="Commissioner"/>
                <a:cs typeface="Commissioner"/>
                <a:sym typeface="Commissioner"/>
              </a:defRPr>
            </a:lvl6pPr>
            <a:lvl7pPr marL="3200400" marR="0" lvl="6" indent="-317500" algn="ctr" rtl="0">
              <a:lnSpc>
                <a:spcPct val="115000"/>
              </a:lnSpc>
              <a:spcBef>
                <a:spcPts val="0"/>
              </a:spcBef>
              <a:spcAft>
                <a:spcPts val="0"/>
              </a:spcAft>
              <a:buClr>
                <a:schemeClr val="dk1"/>
              </a:buClr>
              <a:buSzPts val="1400"/>
              <a:buFont typeface="Commissioner"/>
              <a:buNone/>
              <a:defRPr sz="1400" b="0" i="0" u="none" strike="noStrike" cap="none">
                <a:solidFill>
                  <a:schemeClr val="dk1"/>
                </a:solidFill>
                <a:latin typeface="Commissioner"/>
                <a:ea typeface="Commissioner"/>
                <a:cs typeface="Commissioner"/>
                <a:sym typeface="Commissioner"/>
              </a:defRPr>
            </a:lvl7pPr>
            <a:lvl8pPr marL="3657600" marR="0" lvl="7" indent="-317500" algn="ctr" rtl="0">
              <a:lnSpc>
                <a:spcPct val="115000"/>
              </a:lnSpc>
              <a:spcBef>
                <a:spcPts val="0"/>
              </a:spcBef>
              <a:spcAft>
                <a:spcPts val="0"/>
              </a:spcAft>
              <a:buClr>
                <a:schemeClr val="dk1"/>
              </a:buClr>
              <a:buSzPts val="1400"/>
              <a:buFont typeface="Commissioner"/>
              <a:buNone/>
              <a:defRPr sz="1400" b="0" i="0" u="none" strike="noStrike" cap="none">
                <a:solidFill>
                  <a:schemeClr val="dk1"/>
                </a:solidFill>
                <a:latin typeface="Commissioner"/>
                <a:ea typeface="Commissioner"/>
                <a:cs typeface="Commissioner"/>
                <a:sym typeface="Commissioner"/>
              </a:defRPr>
            </a:lvl8pPr>
            <a:lvl9pPr marL="4114800" marR="0" lvl="8" indent="-317500" algn="ctr" rtl="0">
              <a:lnSpc>
                <a:spcPct val="115000"/>
              </a:lnSpc>
              <a:spcBef>
                <a:spcPts val="0"/>
              </a:spcBef>
              <a:spcAft>
                <a:spcPts val="0"/>
              </a:spcAft>
              <a:buClr>
                <a:schemeClr val="dk1"/>
              </a:buClr>
              <a:buSzPts val="1400"/>
              <a:buFont typeface="Commissioner"/>
              <a:buNone/>
              <a:defRPr sz="1400" b="0" i="0" u="none" strike="noStrike" cap="none">
                <a:solidFill>
                  <a:schemeClr val="dk1"/>
                </a:solidFill>
                <a:latin typeface="Commissioner"/>
                <a:ea typeface="Commissioner"/>
                <a:cs typeface="Commissioner"/>
                <a:sym typeface="Commissioner"/>
              </a:defRPr>
            </a:lvl9pPr>
          </a:lstStyle>
          <a:p>
            <a:pPr marL="227013" indent="0"/>
            <a:r>
              <a:rPr lang="en-GB" dirty="0">
                <a:latin typeface="Candara" panose="020E0502030303020204" pitchFamily="34" charset="0"/>
              </a:rPr>
              <a:t>Applies the same kernel to multiple image regions</a:t>
            </a:r>
          </a:p>
        </p:txBody>
      </p:sp>
      <p:sp>
        <p:nvSpPr>
          <p:cNvPr id="10" name="Google Shape;365;p49">
            <a:extLst>
              <a:ext uri="{FF2B5EF4-FFF2-40B4-BE49-F238E27FC236}">
                <a16:creationId xmlns:a16="http://schemas.microsoft.com/office/drawing/2014/main" id="{7A893163-2AAA-6234-0CB1-B39B6E486781}"/>
              </a:ext>
            </a:extLst>
          </p:cNvPr>
          <p:cNvSpPr txBox="1">
            <a:spLocks/>
          </p:cNvSpPr>
          <p:nvPr/>
        </p:nvSpPr>
        <p:spPr>
          <a:xfrm>
            <a:off x="2970293" y="4018333"/>
            <a:ext cx="4312200" cy="87579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Commissioner"/>
              <a:buNone/>
              <a:defRPr sz="1400" b="0" i="0" u="none" strike="noStrike" cap="none">
                <a:solidFill>
                  <a:schemeClr val="dk1"/>
                </a:solidFill>
                <a:latin typeface="Commissioner"/>
                <a:ea typeface="Commissioner"/>
                <a:cs typeface="Commissioner"/>
                <a:sym typeface="Commissioner"/>
              </a:defRPr>
            </a:lvl1pPr>
            <a:lvl2pPr marL="914400" marR="0" lvl="1" indent="-317500" algn="ctr" rtl="0">
              <a:lnSpc>
                <a:spcPct val="115000"/>
              </a:lnSpc>
              <a:spcBef>
                <a:spcPts val="0"/>
              </a:spcBef>
              <a:spcAft>
                <a:spcPts val="0"/>
              </a:spcAft>
              <a:buClr>
                <a:schemeClr val="dk1"/>
              </a:buClr>
              <a:buSzPts val="1400"/>
              <a:buFont typeface="Commissioner"/>
              <a:buNone/>
              <a:defRPr sz="1400" b="0" i="0" u="none" strike="noStrike" cap="none">
                <a:solidFill>
                  <a:schemeClr val="dk1"/>
                </a:solidFill>
                <a:latin typeface="Commissioner"/>
                <a:ea typeface="Commissioner"/>
                <a:cs typeface="Commissioner"/>
                <a:sym typeface="Commissioner"/>
              </a:defRPr>
            </a:lvl2pPr>
            <a:lvl3pPr marL="1371600" marR="0" lvl="2" indent="-317500" algn="ctr" rtl="0">
              <a:lnSpc>
                <a:spcPct val="115000"/>
              </a:lnSpc>
              <a:spcBef>
                <a:spcPts val="0"/>
              </a:spcBef>
              <a:spcAft>
                <a:spcPts val="0"/>
              </a:spcAft>
              <a:buClr>
                <a:schemeClr val="dk1"/>
              </a:buClr>
              <a:buSzPts val="1400"/>
              <a:buFont typeface="Commissioner"/>
              <a:buNone/>
              <a:defRPr sz="1400" b="0" i="0" u="none" strike="noStrike" cap="none">
                <a:solidFill>
                  <a:schemeClr val="dk1"/>
                </a:solidFill>
                <a:latin typeface="Commissioner"/>
                <a:ea typeface="Commissioner"/>
                <a:cs typeface="Commissioner"/>
                <a:sym typeface="Commissioner"/>
              </a:defRPr>
            </a:lvl3pPr>
            <a:lvl4pPr marL="1828800" marR="0" lvl="3" indent="-317500" algn="ctr" rtl="0">
              <a:lnSpc>
                <a:spcPct val="115000"/>
              </a:lnSpc>
              <a:spcBef>
                <a:spcPts val="0"/>
              </a:spcBef>
              <a:spcAft>
                <a:spcPts val="0"/>
              </a:spcAft>
              <a:buClr>
                <a:schemeClr val="dk1"/>
              </a:buClr>
              <a:buSzPts val="1400"/>
              <a:buFont typeface="Commissioner"/>
              <a:buNone/>
              <a:defRPr sz="1400" b="0" i="0" u="none" strike="noStrike" cap="none">
                <a:solidFill>
                  <a:schemeClr val="dk1"/>
                </a:solidFill>
                <a:latin typeface="Commissioner"/>
                <a:ea typeface="Commissioner"/>
                <a:cs typeface="Commissioner"/>
                <a:sym typeface="Commissioner"/>
              </a:defRPr>
            </a:lvl4pPr>
            <a:lvl5pPr marL="2286000" marR="0" lvl="4" indent="-317500" algn="ctr" rtl="0">
              <a:lnSpc>
                <a:spcPct val="115000"/>
              </a:lnSpc>
              <a:spcBef>
                <a:spcPts val="0"/>
              </a:spcBef>
              <a:spcAft>
                <a:spcPts val="0"/>
              </a:spcAft>
              <a:buClr>
                <a:schemeClr val="dk1"/>
              </a:buClr>
              <a:buSzPts val="1400"/>
              <a:buFont typeface="Commissioner"/>
              <a:buNone/>
              <a:defRPr sz="1400" b="0" i="0" u="none" strike="noStrike" cap="none">
                <a:solidFill>
                  <a:schemeClr val="dk1"/>
                </a:solidFill>
                <a:latin typeface="Commissioner"/>
                <a:ea typeface="Commissioner"/>
                <a:cs typeface="Commissioner"/>
                <a:sym typeface="Commissioner"/>
              </a:defRPr>
            </a:lvl5pPr>
            <a:lvl6pPr marL="2743200" marR="0" lvl="5" indent="-317500" algn="ctr" rtl="0">
              <a:lnSpc>
                <a:spcPct val="115000"/>
              </a:lnSpc>
              <a:spcBef>
                <a:spcPts val="0"/>
              </a:spcBef>
              <a:spcAft>
                <a:spcPts val="0"/>
              </a:spcAft>
              <a:buClr>
                <a:schemeClr val="dk1"/>
              </a:buClr>
              <a:buSzPts val="1400"/>
              <a:buFont typeface="Commissioner"/>
              <a:buNone/>
              <a:defRPr sz="1400" b="0" i="0" u="none" strike="noStrike" cap="none">
                <a:solidFill>
                  <a:schemeClr val="dk1"/>
                </a:solidFill>
                <a:latin typeface="Commissioner"/>
                <a:ea typeface="Commissioner"/>
                <a:cs typeface="Commissioner"/>
                <a:sym typeface="Commissioner"/>
              </a:defRPr>
            </a:lvl6pPr>
            <a:lvl7pPr marL="3200400" marR="0" lvl="6" indent="-317500" algn="ctr" rtl="0">
              <a:lnSpc>
                <a:spcPct val="115000"/>
              </a:lnSpc>
              <a:spcBef>
                <a:spcPts val="0"/>
              </a:spcBef>
              <a:spcAft>
                <a:spcPts val="0"/>
              </a:spcAft>
              <a:buClr>
                <a:schemeClr val="dk1"/>
              </a:buClr>
              <a:buSzPts val="1400"/>
              <a:buFont typeface="Commissioner"/>
              <a:buNone/>
              <a:defRPr sz="1400" b="0" i="0" u="none" strike="noStrike" cap="none">
                <a:solidFill>
                  <a:schemeClr val="dk1"/>
                </a:solidFill>
                <a:latin typeface="Commissioner"/>
                <a:ea typeface="Commissioner"/>
                <a:cs typeface="Commissioner"/>
                <a:sym typeface="Commissioner"/>
              </a:defRPr>
            </a:lvl7pPr>
            <a:lvl8pPr marL="3657600" marR="0" lvl="7" indent="-317500" algn="ctr" rtl="0">
              <a:lnSpc>
                <a:spcPct val="115000"/>
              </a:lnSpc>
              <a:spcBef>
                <a:spcPts val="0"/>
              </a:spcBef>
              <a:spcAft>
                <a:spcPts val="0"/>
              </a:spcAft>
              <a:buClr>
                <a:schemeClr val="dk1"/>
              </a:buClr>
              <a:buSzPts val="1400"/>
              <a:buFont typeface="Commissioner"/>
              <a:buNone/>
              <a:defRPr sz="1400" b="0" i="0" u="none" strike="noStrike" cap="none">
                <a:solidFill>
                  <a:schemeClr val="dk1"/>
                </a:solidFill>
                <a:latin typeface="Commissioner"/>
                <a:ea typeface="Commissioner"/>
                <a:cs typeface="Commissioner"/>
                <a:sym typeface="Commissioner"/>
              </a:defRPr>
            </a:lvl8pPr>
            <a:lvl9pPr marL="4114800" marR="0" lvl="8" indent="-317500" algn="ctr" rtl="0">
              <a:lnSpc>
                <a:spcPct val="115000"/>
              </a:lnSpc>
              <a:spcBef>
                <a:spcPts val="0"/>
              </a:spcBef>
              <a:spcAft>
                <a:spcPts val="0"/>
              </a:spcAft>
              <a:buClr>
                <a:schemeClr val="dk1"/>
              </a:buClr>
              <a:buSzPts val="1400"/>
              <a:buFont typeface="Commissioner"/>
              <a:buNone/>
              <a:defRPr sz="1400" b="0" i="0" u="none" strike="noStrike" cap="none">
                <a:solidFill>
                  <a:schemeClr val="dk1"/>
                </a:solidFill>
                <a:latin typeface="Commissioner"/>
                <a:ea typeface="Commissioner"/>
                <a:cs typeface="Commissioner"/>
                <a:sym typeface="Commissioner"/>
              </a:defRPr>
            </a:lvl9pPr>
          </a:lstStyle>
          <a:p>
            <a:pPr marL="227013" indent="0"/>
            <a:r>
              <a:rPr lang="en-GB" dirty="0">
                <a:latin typeface="Candara" panose="020E0502030303020204" pitchFamily="34" charset="0"/>
              </a:rPr>
              <a:t>Changes in the input are changed equally in the output</a:t>
            </a:r>
          </a:p>
        </p:txBody>
      </p:sp>
      <p:sp>
        <p:nvSpPr>
          <p:cNvPr id="14" name="Rectangle 13">
            <a:extLst>
              <a:ext uri="{FF2B5EF4-FFF2-40B4-BE49-F238E27FC236}">
                <a16:creationId xmlns:a16="http://schemas.microsoft.com/office/drawing/2014/main" id="{B9C12E6E-7A16-5DC4-A653-CD12ECF68658}"/>
              </a:ext>
            </a:extLst>
          </p:cNvPr>
          <p:cNvSpPr/>
          <p:nvPr/>
        </p:nvSpPr>
        <p:spPr>
          <a:xfrm>
            <a:off x="0" y="0"/>
            <a:ext cx="286439" cy="5143500"/>
          </a:xfrm>
          <a:prstGeom prst="rect">
            <a:avLst/>
          </a:prstGeom>
          <a:solidFill>
            <a:srgbClr val="994269">
              <a:alpha val="6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extBox 1">
            <a:extLst>
              <a:ext uri="{FF2B5EF4-FFF2-40B4-BE49-F238E27FC236}">
                <a16:creationId xmlns:a16="http://schemas.microsoft.com/office/drawing/2014/main" id="{DFAE973C-CE4F-F0B1-9C13-F5EA27179343}"/>
              </a:ext>
            </a:extLst>
          </p:cNvPr>
          <p:cNvSpPr txBox="1"/>
          <p:nvPr/>
        </p:nvSpPr>
        <p:spPr>
          <a:xfrm>
            <a:off x="0" y="4835723"/>
            <a:ext cx="9155222" cy="307777"/>
          </a:xfrm>
          <a:prstGeom prst="rect">
            <a:avLst/>
          </a:prstGeom>
          <a:noFill/>
        </p:spPr>
        <p:txBody>
          <a:bodyPr wrap="square" rtlCol="0">
            <a:spAutoFit/>
          </a:bodyPr>
          <a:lstStyle/>
          <a:p>
            <a:pPr algn="ctr"/>
            <a:r>
              <a:rPr lang="en-GB" b="1" dirty="0">
                <a:latin typeface="Chivo" panose="020B0503030202020804" pitchFamily="34" charset="77"/>
              </a:rPr>
              <a:t>11</a:t>
            </a:r>
          </a:p>
        </p:txBody>
      </p:sp>
      <p:sp>
        <p:nvSpPr>
          <p:cNvPr id="5" name="Google Shape;364;p49">
            <a:extLst>
              <a:ext uri="{FF2B5EF4-FFF2-40B4-BE49-F238E27FC236}">
                <a16:creationId xmlns:a16="http://schemas.microsoft.com/office/drawing/2014/main" id="{4CEA7985-EFDB-019D-BCAC-D20A2815B844}"/>
              </a:ext>
            </a:extLst>
          </p:cNvPr>
          <p:cNvSpPr txBox="1">
            <a:spLocks noGrp="1"/>
          </p:cNvSpPr>
          <p:nvPr>
            <p:ph type="title"/>
          </p:nvPr>
        </p:nvSpPr>
        <p:spPr>
          <a:xfrm>
            <a:off x="713225" y="470650"/>
            <a:ext cx="7717500" cy="549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latin typeface="Chivo" panose="020B0503030202020804" pitchFamily="34" charset="77"/>
              </a:rPr>
              <a:t>Convolutional</a:t>
            </a:r>
            <a:r>
              <a:rPr lang="en" dirty="0"/>
              <a:t> Neural Networks</a:t>
            </a:r>
            <a:endParaRPr dirty="0"/>
          </a:p>
        </p:txBody>
      </p:sp>
    </p:spTree>
    <p:extLst>
      <p:ext uri="{BB962C8B-B14F-4D97-AF65-F5344CB8AC3E}">
        <p14:creationId xmlns:p14="http://schemas.microsoft.com/office/powerpoint/2010/main" val="11414788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 name="Google Shape;307;p43">
            <a:extLst>
              <a:ext uri="{FF2B5EF4-FFF2-40B4-BE49-F238E27FC236}">
                <a16:creationId xmlns:a16="http://schemas.microsoft.com/office/drawing/2014/main" id="{3BB83B7D-F2F9-A342-AE6E-7F92C64C02B2}"/>
              </a:ext>
            </a:extLst>
          </p:cNvPr>
          <p:cNvSpPr/>
          <p:nvPr/>
        </p:nvSpPr>
        <p:spPr>
          <a:xfrm rot="5400000">
            <a:off x="801894" y="209681"/>
            <a:ext cx="870000" cy="2473788"/>
          </a:xfrm>
          <a:prstGeom prst="rect">
            <a:avLst/>
          </a:prstGeom>
          <a:gradFill flip="none" rotWithShape="1">
            <a:gsLst>
              <a:gs pos="0">
                <a:srgbClr val="994269"/>
              </a:gs>
              <a:gs pos="53000">
                <a:srgbClr val="994269">
                  <a:tint val="44500"/>
                  <a:satMod val="160000"/>
                </a:srgbClr>
              </a:gs>
              <a:gs pos="100000">
                <a:srgbClr val="994269">
                  <a:tint val="23500"/>
                  <a:satMod val="160000"/>
                </a:srgbClr>
              </a:gs>
            </a:gsLst>
            <a:lin ang="16200000" scaled="1"/>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994269"/>
              </a:solidFill>
            </a:endParaRPr>
          </a:p>
        </p:txBody>
      </p:sp>
      <p:cxnSp>
        <p:nvCxnSpPr>
          <p:cNvPr id="334" name="Google Shape;334;p45"/>
          <p:cNvCxnSpPr/>
          <p:nvPr/>
        </p:nvCxnSpPr>
        <p:spPr>
          <a:xfrm rot="10800000">
            <a:off x="711250" y="0"/>
            <a:ext cx="0" cy="4131000"/>
          </a:xfrm>
          <a:prstGeom prst="straightConnector1">
            <a:avLst/>
          </a:prstGeom>
          <a:noFill/>
          <a:ln w="9525" cap="flat" cmpd="sng">
            <a:solidFill>
              <a:schemeClr val="dk1"/>
            </a:solidFill>
            <a:prstDash val="solid"/>
            <a:round/>
            <a:headEnd type="none" w="med" len="med"/>
            <a:tailEnd type="none" w="med" len="med"/>
          </a:ln>
        </p:spPr>
      </p:cxnSp>
      <p:sp>
        <p:nvSpPr>
          <p:cNvPr id="335" name="Google Shape;335;p45"/>
          <p:cNvSpPr txBox="1">
            <a:spLocks noGrp="1"/>
          </p:cNvSpPr>
          <p:nvPr>
            <p:ph type="title"/>
          </p:nvPr>
        </p:nvSpPr>
        <p:spPr>
          <a:xfrm>
            <a:off x="1512074" y="2036300"/>
            <a:ext cx="4071307" cy="147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Chivo" panose="020B0503030202020804" pitchFamily="34" charset="77"/>
              </a:rPr>
              <a:t>Related work</a:t>
            </a:r>
            <a:endParaRPr dirty="0">
              <a:latin typeface="Chivo" panose="020B0503030202020804" pitchFamily="34" charset="77"/>
            </a:endParaRPr>
          </a:p>
        </p:txBody>
      </p:sp>
      <p:sp>
        <p:nvSpPr>
          <p:cNvPr id="336" name="Google Shape;336;p45"/>
          <p:cNvSpPr txBox="1">
            <a:spLocks noGrp="1"/>
          </p:cNvSpPr>
          <p:nvPr>
            <p:ph type="title" idx="2"/>
          </p:nvPr>
        </p:nvSpPr>
        <p:spPr>
          <a:xfrm>
            <a:off x="1512075" y="1012500"/>
            <a:ext cx="1076100" cy="870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latin typeface="Chivo" panose="020B0503030202020804" pitchFamily="34" charset="77"/>
              </a:rPr>
              <a:t>03</a:t>
            </a:r>
            <a:endParaRPr dirty="0">
              <a:latin typeface="Chivo" panose="020B0503030202020804" pitchFamily="34" charset="77"/>
            </a:endParaRPr>
          </a:p>
        </p:txBody>
      </p:sp>
      <p:sp>
        <p:nvSpPr>
          <p:cNvPr id="337" name="Google Shape;337;p45"/>
          <p:cNvSpPr txBox="1">
            <a:spLocks noGrp="1"/>
          </p:cNvSpPr>
          <p:nvPr>
            <p:ph type="subTitle" idx="1"/>
          </p:nvPr>
        </p:nvSpPr>
        <p:spPr>
          <a:xfrm>
            <a:off x="1512075" y="3573275"/>
            <a:ext cx="3801574" cy="69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Candara" panose="020E0502030303020204" pitchFamily="34" charset="0"/>
              </a:rPr>
              <a:t>Image Classification, Object Detection, Image Segmentation, </a:t>
            </a:r>
            <a:r>
              <a:rPr lang="en" i="1" dirty="0">
                <a:latin typeface="Candara" panose="020E0502030303020204" pitchFamily="34" charset="0"/>
              </a:rPr>
              <a:t>In Silico </a:t>
            </a:r>
            <a:r>
              <a:rPr lang="en" dirty="0">
                <a:latin typeface="Candara" panose="020E0502030303020204" pitchFamily="34" charset="0"/>
              </a:rPr>
              <a:t>Staining</a:t>
            </a:r>
            <a:endParaRPr dirty="0">
              <a:latin typeface="Candara" panose="020E0502030303020204" pitchFamily="34" charset="0"/>
            </a:endParaRPr>
          </a:p>
        </p:txBody>
      </p:sp>
      <p:sp>
        <p:nvSpPr>
          <p:cNvPr id="2" name="Rectangle 1">
            <a:extLst>
              <a:ext uri="{FF2B5EF4-FFF2-40B4-BE49-F238E27FC236}">
                <a16:creationId xmlns:a16="http://schemas.microsoft.com/office/drawing/2014/main" id="{9A189CF5-9017-26E7-83B4-A314680916F7}"/>
              </a:ext>
            </a:extLst>
          </p:cNvPr>
          <p:cNvSpPr/>
          <p:nvPr/>
        </p:nvSpPr>
        <p:spPr>
          <a:xfrm>
            <a:off x="8275745" y="0"/>
            <a:ext cx="868255" cy="5143500"/>
          </a:xfrm>
          <a:prstGeom prst="rect">
            <a:avLst/>
          </a:prstGeom>
          <a:solidFill>
            <a:srgbClr val="994269">
              <a:alpha val="6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extBox 3">
            <a:extLst>
              <a:ext uri="{FF2B5EF4-FFF2-40B4-BE49-F238E27FC236}">
                <a16:creationId xmlns:a16="http://schemas.microsoft.com/office/drawing/2014/main" id="{5427519E-15A8-F8B0-04D6-BA315C1CC658}"/>
              </a:ext>
            </a:extLst>
          </p:cNvPr>
          <p:cNvSpPr txBox="1"/>
          <p:nvPr/>
        </p:nvSpPr>
        <p:spPr>
          <a:xfrm>
            <a:off x="0" y="4835723"/>
            <a:ext cx="9155222" cy="307777"/>
          </a:xfrm>
          <a:prstGeom prst="rect">
            <a:avLst/>
          </a:prstGeom>
          <a:noFill/>
        </p:spPr>
        <p:txBody>
          <a:bodyPr wrap="square" rtlCol="0">
            <a:spAutoFit/>
          </a:bodyPr>
          <a:lstStyle/>
          <a:p>
            <a:pPr algn="ctr"/>
            <a:r>
              <a:rPr lang="en-GB" b="1" dirty="0">
                <a:latin typeface="Chivo" panose="020B0503030202020804" pitchFamily="34" charset="77"/>
              </a:rPr>
              <a:t>12</a:t>
            </a:r>
          </a:p>
        </p:txBody>
      </p:sp>
    </p:spTree>
    <p:extLst>
      <p:ext uri="{BB962C8B-B14F-4D97-AF65-F5344CB8AC3E}">
        <p14:creationId xmlns:p14="http://schemas.microsoft.com/office/powerpoint/2010/main" val="3605643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21"/>
        <p:cNvGrpSpPr/>
        <p:nvPr/>
      </p:nvGrpSpPr>
      <p:grpSpPr>
        <a:xfrm>
          <a:off x="0" y="0"/>
          <a:ext cx="0" cy="0"/>
          <a:chOff x="0" y="0"/>
          <a:chExt cx="0" cy="0"/>
        </a:xfrm>
      </p:grpSpPr>
      <p:sp>
        <p:nvSpPr>
          <p:cNvPr id="3" name="TextBox 2">
            <a:extLst>
              <a:ext uri="{FF2B5EF4-FFF2-40B4-BE49-F238E27FC236}">
                <a16:creationId xmlns:a16="http://schemas.microsoft.com/office/drawing/2014/main" id="{4DCEE934-63A0-5C97-3A2C-B33B31C954AD}"/>
              </a:ext>
            </a:extLst>
          </p:cNvPr>
          <p:cNvSpPr txBox="1"/>
          <p:nvPr/>
        </p:nvSpPr>
        <p:spPr>
          <a:xfrm>
            <a:off x="0" y="4835723"/>
            <a:ext cx="9155222" cy="307777"/>
          </a:xfrm>
          <a:prstGeom prst="rect">
            <a:avLst/>
          </a:prstGeom>
          <a:noFill/>
        </p:spPr>
        <p:txBody>
          <a:bodyPr wrap="square" rtlCol="0">
            <a:spAutoFit/>
          </a:bodyPr>
          <a:lstStyle/>
          <a:p>
            <a:pPr algn="ctr"/>
            <a:r>
              <a:rPr lang="en-GB" b="1" dirty="0">
                <a:latin typeface="Chivo" panose="020B0503030202020804" pitchFamily="34" charset="77"/>
              </a:rPr>
              <a:t>13</a:t>
            </a:r>
          </a:p>
        </p:txBody>
      </p:sp>
      <p:sp>
        <p:nvSpPr>
          <p:cNvPr id="2" name="Rectangle 1">
            <a:extLst>
              <a:ext uri="{FF2B5EF4-FFF2-40B4-BE49-F238E27FC236}">
                <a16:creationId xmlns:a16="http://schemas.microsoft.com/office/drawing/2014/main" id="{4EA6BB87-55C3-0BAE-EE90-30B8BA19890B}"/>
              </a:ext>
            </a:extLst>
          </p:cNvPr>
          <p:cNvSpPr/>
          <p:nvPr/>
        </p:nvSpPr>
        <p:spPr>
          <a:xfrm>
            <a:off x="0" y="0"/>
            <a:ext cx="286439" cy="5143500"/>
          </a:xfrm>
          <a:prstGeom prst="rect">
            <a:avLst/>
          </a:prstGeom>
          <a:solidFill>
            <a:srgbClr val="994269">
              <a:alpha val="6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9" name="Picture 28">
            <a:extLst>
              <a:ext uri="{FF2B5EF4-FFF2-40B4-BE49-F238E27FC236}">
                <a16:creationId xmlns:a16="http://schemas.microsoft.com/office/drawing/2014/main" id="{386EC9E6-6ADF-53E6-2C3C-F22E463E31E1}"/>
              </a:ext>
            </a:extLst>
          </p:cNvPr>
          <p:cNvPicPr>
            <a:picLocks noChangeAspect="1"/>
          </p:cNvPicPr>
          <p:nvPr/>
        </p:nvPicPr>
        <p:blipFill rotWithShape="1">
          <a:blip r:embed="rId3"/>
          <a:srcRect t="618" b="805"/>
          <a:stretch/>
        </p:blipFill>
        <p:spPr>
          <a:xfrm>
            <a:off x="1058348" y="276526"/>
            <a:ext cx="7322497" cy="4590448"/>
          </a:xfrm>
          <a:prstGeom prst="rect">
            <a:avLst/>
          </a:prstGeom>
        </p:spPr>
      </p:pic>
      <p:sp>
        <p:nvSpPr>
          <p:cNvPr id="30" name="Google Shape;366;p49">
            <a:extLst>
              <a:ext uri="{FF2B5EF4-FFF2-40B4-BE49-F238E27FC236}">
                <a16:creationId xmlns:a16="http://schemas.microsoft.com/office/drawing/2014/main" id="{AC842BCC-95C8-DF37-877D-C3E645651704}"/>
              </a:ext>
            </a:extLst>
          </p:cNvPr>
          <p:cNvSpPr txBox="1">
            <a:spLocks/>
          </p:cNvSpPr>
          <p:nvPr/>
        </p:nvSpPr>
        <p:spPr>
          <a:xfrm rot="16200000">
            <a:off x="-1359353" y="2425646"/>
            <a:ext cx="4312200" cy="5232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2400"/>
              <a:buFont typeface="Golos Text SemiBold"/>
              <a:buNone/>
              <a:defRPr sz="2200" b="0" i="0" u="none" strike="noStrike" cap="none">
                <a:solidFill>
                  <a:schemeClr val="dk1"/>
                </a:solidFill>
                <a:latin typeface="Golos Text"/>
                <a:ea typeface="Golos Text"/>
                <a:cs typeface="Golos Text"/>
                <a:sym typeface="Golos Text"/>
              </a:defRPr>
            </a:lvl1pPr>
            <a:lvl2pPr marL="914400" marR="0" lvl="1" indent="-317500" algn="ctr" rtl="0">
              <a:lnSpc>
                <a:spcPct val="115000"/>
              </a:lnSpc>
              <a:spcBef>
                <a:spcPts val="0"/>
              </a:spcBef>
              <a:spcAft>
                <a:spcPts val="0"/>
              </a:spcAft>
              <a:buClr>
                <a:schemeClr val="dk1"/>
              </a:buClr>
              <a:buSzPts val="2400"/>
              <a:buFont typeface="Golos Text SemiBold"/>
              <a:buNone/>
              <a:defRPr sz="2400" b="0" i="0" u="none" strike="noStrike" cap="none">
                <a:solidFill>
                  <a:schemeClr val="dk1"/>
                </a:solidFill>
                <a:latin typeface="Golos Text SemiBold"/>
                <a:ea typeface="Golos Text SemiBold"/>
                <a:cs typeface="Golos Text SemiBold"/>
                <a:sym typeface="Golos Text SemiBold"/>
              </a:defRPr>
            </a:lvl2pPr>
            <a:lvl3pPr marL="1371600" marR="0" lvl="2" indent="-317500" algn="ctr" rtl="0">
              <a:lnSpc>
                <a:spcPct val="115000"/>
              </a:lnSpc>
              <a:spcBef>
                <a:spcPts val="0"/>
              </a:spcBef>
              <a:spcAft>
                <a:spcPts val="0"/>
              </a:spcAft>
              <a:buClr>
                <a:schemeClr val="dk1"/>
              </a:buClr>
              <a:buSzPts val="2400"/>
              <a:buFont typeface="Golos Text SemiBold"/>
              <a:buNone/>
              <a:defRPr sz="2400" b="0" i="0" u="none" strike="noStrike" cap="none">
                <a:solidFill>
                  <a:schemeClr val="dk1"/>
                </a:solidFill>
                <a:latin typeface="Golos Text SemiBold"/>
                <a:ea typeface="Golos Text SemiBold"/>
                <a:cs typeface="Golos Text SemiBold"/>
                <a:sym typeface="Golos Text SemiBold"/>
              </a:defRPr>
            </a:lvl3pPr>
            <a:lvl4pPr marL="1828800" marR="0" lvl="3" indent="-317500" algn="ctr" rtl="0">
              <a:lnSpc>
                <a:spcPct val="115000"/>
              </a:lnSpc>
              <a:spcBef>
                <a:spcPts val="0"/>
              </a:spcBef>
              <a:spcAft>
                <a:spcPts val="0"/>
              </a:spcAft>
              <a:buClr>
                <a:schemeClr val="dk1"/>
              </a:buClr>
              <a:buSzPts val="2400"/>
              <a:buFont typeface="Golos Text SemiBold"/>
              <a:buNone/>
              <a:defRPr sz="2400" b="0" i="0" u="none" strike="noStrike" cap="none">
                <a:solidFill>
                  <a:schemeClr val="dk1"/>
                </a:solidFill>
                <a:latin typeface="Golos Text SemiBold"/>
                <a:ea typeface="Golos Text SemiBold"/>
                <a:cs typeface="Golos Text SemiBold"/>
                <a:sym typeface="Golos Text SemiBold"/>
              </a:defRPr>
            </a:lvl4pPr>
            <a:lvl5pPr marL="2286000" marR="0" lvl="4" indent="-317500" algn="ctr" rtl="0">
              <a:lnSpc>
                <a:spcPct val="115000"/>
              </a:lnSpc>
              <a:spcBef>
                <a:spcPts val="0"/>
              </a:spcBef>
              <a:spcAft>
                <a:spcPts val="0"/>
              </a:spcAft>
              <a:buClr>
                <a:schemeClr val="dk1"/>
              </a:buClr>
              <a:buSzPts val="2400"/>
              <a:buFont typeface="Golos Text SemiBold"/>
              <a:buNone/>
              <a:defRPr sz="2400" b="0" i="0" u="none" strike="noStrike" cap="none">
                <a:solidFill>
                  <a:schemeClr val="dk1"/>
                </a:solidFill>
                <a:latin typeface="Golos Text SemiBold"/>
                <a:ea typeface="Golos Text SemiBold"/>
                <a:cs typeface="Golos Text SemiBold"/>
                <a:sym typeface="Golos Text SemiBold"/>
              </a:defRPr>
            </a:lvl5pPr>
            <a:lvl6pPr marL="2743200" marR="0" lvl="5" indent="-317500" algn="ctr" rtl="0">
              <a:lnSpc>
                <a:spcPct val="115000"/>
              </a:lnSpc>
              <a:spcBef>
                <a:spcPts val="0"/>
              </a:spcBef>
              <a:spcAft>
                <a:spcPts val="0"/>
              </a:spcAft>
              <a:buClr>
                <a:schemeClr val="dk1"/>
              </a:buClr>
              <a:buSzPts val="2400"/>
              <a:buFont typeface="Golos Text SemiBold"/>
              <a:buNone/>
              <a:defRPr sz="2400" b="0" i="0" u="none" strike="noStrike" cap="none">
                <a:solidFill>
                  <a:schemeClr val="dk1"/>
                </a:solidFill>
                <a:latin typeface="Golos Text SemiBold"/>
                <a:ea typeface="Golos Text SemiBold"/>
                <a:cs typeface="Golos Text SemiBold"/>
                <a:sym typeface="Golos Text SemiBold"/>
              </a:defRPr>
            </a:lvl6pPr>
            <a:lvl7pPr marL="3200400" marR="0" lvl="6" indent="-317500" algn="ctr" rtl="0">
              <a:lnSpc>
                <a:spcPct val="115000"/>
              </a:lnSpc>
              <a:spcBef>
                <a:spcPts val="0"/>
              </a:spcBef>
              <a:spcAft>
                <a:spcPts val="0"/>
              </a:spcAft>
              <a:buClr>
                <a:schemeClr val="dk1"/>
              </a:buClr>
              <a:buSzPts val="2400"/>
              <a:buFont typeface="Golos Text SemiBold"/>
              <a:buNone/>
              <a:defRPr sz="2400" b="0" i="0" u="none" strike="noStrike" cap="none">
                <a:solidFill>
                  <a:schemeClr val="dk1"/>
                </a:solidFill>
                <a:latin typeface="Golos Text SemiBold"/>
                <a:ea typeface="Golos Text SemiBold"/>
                <a:cs typeface="Golos Text SemiBold"/>
                <a:sym typeface="Golos Text SemiBold"/>
              </a:defRPr>
            </a:lvl7pPr>
            <a:lvl8pPr marL="3657600" marR="0" lvl="7" indent="-317500" algn="ctr" rtl="0">
              <a:lnSpc>
                <a:spcPct val="115000"/>
              </a:lnSpc>
              <a:spcBef>
                <a:spcPts val="0"/>
              </a:spcBef>
              <a:spcAft>
                <a:spcPts val="0"/>
              </a:spcAft>
              <a:buClr>
                <a:schemeClr val="dk1"/>
              </a:buClr>
              <a:buSzPts val="2400"/>
              <a:buFont typeface="Golos Text SemiBold"/>
              <a:buNone/>
              <a:defRPr sz="2400" b="0" i="0" u="none" strike="noStrike" cap="none">
                <a:solidFill>
                  <a:schemeClr val="dk1"/>
                </a:solidFill>
                <a:latin typeface="Golos Text SemiBold"/>
                <a:ea typeface="Golos Text SemiBold"/>
                <a:cs typeface="Golos Text SemiBold"/>
                <a:sym typeface="Golos Text SemiBold"/>
              </a:defRPr>
            </a:lvl8pPr>
            <a:lvl9pPr marL="4114800" marR="0" lvl="8" indent="-317500" algn="ctr" rtl="0">
              <a:lnSpc>
                <a:spcPct val="115000"/>
              </a:lnSpc>
              <a:spcBef>
                <a:spcPts val="0"/>
              </a:spcBef>
              <a:spcAft>
                <a:spcPts val="0"/>
              </a:spcAft>
              <a:buClr>
                <a:schemeClr val="dk1"/>
              </a:buClr>
              <a:buSzPts val="2400"/>
              <a:buFont typeface="Golos Text SemiBold"/>
              <a:buNone/>
              <a:defRPr sz="2400" b="0" i="0" u="none" strike="noStrike" cap="none">
                <a:solidFill>
                  <a:schemeClr val="dk1"/>
                </a:solidFill>
                <a:latin typeface="Golos Text SemiBold"/>
                <a:ea typeface="Golos Text SemiBold"/>
                <a:cs typeface="Golos Text SemiBold"/>
                <a:sym typeface="Golos Text SemiBold"/>
              </a:defRPr>
            </a:lvl9pPr>
          </a:lstStyle>
          <a:p>
            <a:pPr marL="0" indent="0" algn="l"/>
            <a:r>
              <a:rPr lang="en-GB" sz="2800" dirty="0">
                <a:latin typeface="Chivo" panose="020B0503030202020804" pitchFamily="34" charset="77"/>
              </a:rPr>
              <a:t>Neural Networks</a:t>
            </a:r>
          </a:p>
        </p:txBody>
      </p:sp>
      <p:cxnSp>
        <p:nvCxnSpPr>
          <p:cNvPr id="32" name="Google Shape;363;p49">
            <a:extLst>
              <a:ext uri="{FF2B5EF4-FFF2-40B4-BE49-F238E27FC236}">
                <a16:creationId xmlns:a16="http://schemas.microsoft.com/office/drawing/2014/main" id="{2F003833-1E84-B08C-F189-92A572DB3045}"/>
              </a:ext>
            </a:extLst>
          </p:cNvPr>
          <p:cNvCxnSpPr>
            <a:cxnSpLocks/>
          </p:cNvCxnSpPr>
          <p:nvPr/>
        </p:nvCxnSpPr>
        <p:spPr>
          <a:xfrm flipH="1">
            <a:off x="0" y="4850968"/>
            <a:ext cx="8380845" cy="0"/>
          </a:xfrm>
          <a:prstGeom prst="straightConnector1">
            <a:avLst/>
          </a:prstGeom>
          <a:noFill/>
          <a:ln w="9525" cap="flat" cmpd="sng">
            <a:solidFill>
              <a:schemeClr val="dk1"/>
            </a:solidFill>
            <a:prstDash val="solid"/>
            <a:round/>
            <a:headEnd type="none" w="med" len="med"/>
            <a:tailEnd type="none" w="med" len="med"/>
          </a:ln>
        </p:spPr>
      </p:cxnSp>
      <p:cxnSp>
        <p:nvCxnSpPr>
          <p:cNvPr id="33" name="Google Shape;363;p49">
            <a:extLst>
              <a:ext uri="{FF2B5EF4-FFF2-40B4-BE49-F238E27FC236}">
                <a16:creationId xmlns:a16="http://schemas.microsoft.com/office/drawing/2014/main" id="{46FE2A76-5715-8557-D8AC-870249F14091}"/>
              </a:ext>
            </a:extLst>
          </p:cNvPr>
          <p:cNvCxnSpPr>
            <a:cxnSpLocks/>
          </p:cNvCxnSpPr>
          <p:nvPr/>
        </p:nvCxnSpPr>
        <p:spPr>
          <a:xfrm flipH="1">
            <a:off x="1058348" y="263337"/>
            <a:ext cx="8098439" cy="13189"/>
          </a:xfrm>
          <a:prstGeom prst="straightConnector1">
            <a:avLst/>
          </a:prstGeom>
          <a:noFill/>
          <a:ln w="12700" cap="flat" cmpd="sng">
            <a:solidFill>
              <a:schemeClr val="dk1"/>
            </a:solidFill>
            <a:prstDash val="solid"/>
            <a:round/>
            <a:headEnd type="none" w="med" len="med"/>
            <a:tailEnd type="none" w="med" len="med"/>
          </a:ln>
        </p:spPr>
      </p:cxnSp>
      <p:sp>
        <p:nvSpPr>
          <p:cNvPr id="4" name="TextBox 3">
            <a:extLst>
              <a:ext uri="{FF2B5EF4-FFF2-40B4-BE49-F238E27FC236}">
                <a16:creationId xmlns:a16="http://schemas.microsoft.com/office/drawing/2014/main" id="{995780ED-F13E-B172-B48A-E96B48E0D30C}"/>
              </a:ext>
            </a:extLst>
          </p:cNvPr>
          <p:cNvSpPr txBox="1"/>
          <p:nvPr/>
        </p:nvSpPr>
        <p:spPr>
          <a:xfrm>
            <a:off x="1058348" y="61082"/>
            <a:ext cx="6539485" cy="215444"/>
          </a:xfrm>
          <a:prstGeom prst="rect">
            <a:avLst/>
          </a:prstGeom>
          <a:noFill/>
        </p:spPr>
        <p:txBody>
          <a:bodyPr wrap="square" rtlCol="0">
            <a:spAutoFit/>
          </a:bodyPr>
          <a:lstStyle/>
          <a:p>
            <a:pPr marL="7938" indent="-7938" algn="just"/>
            <a:r>
              <a:rPr lang="en-GB" sz="800" b="1" dirty="0">
                <a:latin typeface="Candara" panose="020E0502030303020204" pitchFamily="34" charset="0"/>
              </a:rPr>
              <a:t>Table 1. </a:t>
            </a:r>
            <a:r>
              <a:rPr lang="en-GB" sz="800" dirty="0">
                <a:latin typeface="Candara" panose="020E0502030303020204" pitchFamily="34" charset="0"/>
              </a:rPr>
              <a:t>Summary of the most common deep neural networks used for computer vision tasks in biological image analysis.</a:t>
            </a:r>
          </a:p>
        </p:txBody>
      </p:sp>
    </p:spTree>
    <p:extLst>
      <p:ext uri="{BB962C8B-B14F-4D97-AF65-F5344CB8AC3E}">
        <p14:creationId xmlns:p14="http://schemas.microsoft.com/office/powerpoint/2010/main" val="4830953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21"/>
        <p:cNvGrpSpPr/>
        <p:nvPr/>
      </p:nvGrpSpPr>
      <p:grpSpPr>
        <a:xfrm>
          <a:off x="0" y="0"/>
          <a:ext cx="0" cy="0"/>
          <a:chOff x="0" y="0"/>
          <a:chExt cx="0" cy="0"/>
        </a:xfrm>
      </p:grpSpPr>
      <p:sp>
        <p:nvSpPr>
          <p:cNvPr id="3" name="TextBox 2">
            <a:extLst>
              <a:ext uri="{FF2B5EF4-FFF2-40B4-BE49-F238E27FC236}">
                <a16:creationId xmlns:a16="http://schemas.microsoft.com/office/drawing/2014/main" id="{ED1658CC-384A-F421-D42E-CE8F80A46378}"/>
              </a:ext>
            </a:extLst>
          </p:cNvPr>
          <p:cNvSpPr txBox="1"/>
          <p:nvPr/>
        </p:nvSpPr>
        <p:spPr>
          <a:xfrm>
            <a:off x="0" y="4835723"/>
            <a:ext cx="9155222" cy="307777"/>
          </a:xfrm>
          <a:prstGeom prst="rect">
            <a:avLst/>
          </a:prstGeom>
          <a:noFill/>
        </p:spPr>
        <p:txBody>
          <a:bodyPr wrap="square" rtlCol="0">
            <a:spAutoFit/>
          </a:bodyPr>
          <a:lstStyle/>
          <a:p>
            <a:pPr algn="ctr"/>
            <a:r>
              <a:rPr lang="en-GB" b="1" dirty="0">
                <a:latin typeface="Chivo" panose="020B0503030202020804" pitchFamily="34" charset="77"/>
              </a:rPr>
              <a:t>14</a:t>
            </a:r>
          </a:p>
        </p:txBody>
      </p:sp>
      <p:sp>
        <p:nvSpPr>
          <p:cNvPr id="2" name="Rectangle 1">
            <a:extLst>
              <a:ext uri="{FF2B5EF4-FFF2-40B4-BE49-F238E27FC236}">
                <a16:creationId xmlns:a16="http://schemas.microsoft.com/office/drawing/2014/main" id="{4EA6BB87-55C3-0BAE-EE90-30B8BA19890B}"/>
              </a:ext>
            </a:extLst>
          </p:cNvPr>
          <p:cNvSpPr/>
          <p:nvPr/>
        </p:nvSpPr>
        <p:spPr>
          <a:xfrm>
            <a:off x="-8871" y="0"/>
            <a:ext cx="286439" cy="5143500"/>
          </a:xfrm>
          <a:prstGeom prst="rect">
            <a:avLst/>
          </a:prstGeom>
          <a:solidFill>
            <a:srgbClr val="994269">
              <a:alpha val="6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2" name="Google Shape;363;p49">
            <a:extLst>
              <a:ext uri="{FF2B5EF4-FFF2-40B4-BE49-F238E27FC236}">
                <a16:creationId xmlns:a16="http://schemas.microsoft.com/office/drawing/2014/main" id="{2F003833-1E84-B08C-F189-92A572DB3045}"/>
              </a:ext>
            </a:extLst>
          </p:cNvPr>
          <p:cNvCxnSpPr>
            <a:cxnSpLocks/>
          </p:cNvCxnSpPr>
          <p:nvPr/>
        </p:nvCxnSpPr>
        <p:spPr>
          <a:xfrm flipH="1">
            <a:off x="0" y="4862440"/>
            <a:ext cx="8506433" cy="0"/>
          </a:xfrm>
          <a:prstGeom prst="straightConnector1">
            <a:avLst/>
          </a:prstGeom>
          <a:noFill/>
          <a:ln w="9525" cap="flat" cmpd="sng">
            <a:solidFill>
              <a:schemeClr val="dk1"/>
            </a:solidFill>
            <a:prstDash val="solid"/>
            <a:round/>
            <a:headEnd type="none" w="med" len="med"/>
            <a:tailEnd type="none" w="med" len="med"/>
          </a:ln>
        </p:spPr>
      </p:cxnSp>
      <p:sp>
        <p:nvSpPr>
          <p:cNvPr id="41" name="Google Shape;364;p49">
            <a:extLst>
              <a:ext uri="{FF2B5EF4-FFF2-40B4-BE49-F238E27FC236}">
                <a16:creationId xmlns:a16="http://schemas.microsoft.com/office/drawing/2014/main" id="{5868A923-777D-0537-C19D-C2B061661EA8}"/>
              </a:ext>
            </a:extLst>
          </p:cNvPr>
          <p:cNvSpPr txBox="1">
            <a:spLocks noGrp="1"/>
          </p:cNvSpPr>
          <p:nvPr>
            <p:ph type="title"/>
          </p:nvPr>
        </p:nvSpPr>
        <p:spPr>
          <a:xfrm>
            <a:off x="713225" y="470650"/>
            <a:ext cx="7717500" cy="549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latin typeface="Chivo" panose="020B0503030202020804" pitchFamily="34" charset="77"/>
              </a:rPr>
              <a:t>Image Classification</a:t>
            </a:r>
            <a:endParaRPr dirty="0">
              <a:latin typeface="Chivo" panose="020B0503030202020804" pitchFamily="34" charset="77"/>
            </a:endParaRPr>
          </a:p>
        </p:txBody>
      </p:sp>
      <p:pic>
        <p:nvPicPr>
          <p:cNvPr id="1026" name="Picture 2">
            <a:extLst>
              <a:ext uri="{FF2B5EF4-FFF2-40B4-BE49-F238E27FC236}">
                <a16:creationId xmlns:a16="http://schemas.microsoft.com/office/drawing/2014/main" id="{D72E12B9-301B-D6CE-3E55-F13686D5A7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7992" y="1388669"/>
            <a:ext cx="7407965" cy="307893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CEB0E70-5922-4512-C1D4-C8035546E7D2}"/>
              </a:ext>
            </a:extLst>
          </p:cNvPr>
          <p:cNvSpPr txBox="1"/>
          <p:nvPr/>
        </p:nvSpPr>
        <p:spPr>
          <a:xfrm>
            <a:off x="867992" y="4473659"/>
            <a:ext cx="3861950" cy="215444"/>
          </a:xfrm>
          <a:prstGeom prst="rect">
            <a:avLst/>
          </a:prstGeom>
          <a:noFill/>
        </p:spPr>
        <p:txBody>
          <a:bodyPr wrap="square" rtlCol="0">
            <a:spAutoFit/>
          </a:bodyPr>
          <a:lstStyle/>
          <a:p>
            <a:pPr marL="7938" indent="-7938" algn="just"/>
            <a:r>
              <a:rPr lang="en-GB" sz="800" b="1" dirty="0">
                <a:latin typeface="Candara" panose="020E0502030303020204" pitchFamily="34" charset="0"/>
              </a:rPr>
              <a:t>Figure 6. </a:t>
            </a:r>
            <a:r>
              <a:rPr lang="en-GB" sz="800" dirty="0">
                <a:latin typeface="Candara" panose="020E0502030303020204" pitchFamily="34" charset="0"/>
              </a:rPr>
              <a:t>MNIST handwritten digits image classification using a CNN (Dwivedi, 2020).</a:t>
            </a:r>
          </a:p>
        </p:txBody>
      </p:sp>
    </p:spTree>
    <p:extLst>
      <p:ext uri="{BB962C8B-B14F-4D97-AF65-F5344CB8AC3E}">
        <p14:creationId xmlns:p14="http://schemas.microsoft.com/office/powerpoint/2010/main" val="721106937"/>
      </p:ext>
    </p:extLst>
  </p:cSld>
  <p:clrMapOvr>
    <a:masterClrMapping/>
  </p:clrMapOvr>
  <p:transition spd="med">
    <p:pull/>
  </p:transition>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Shape 521"/>
        <p:cNvGrpSpPr/>
        <p:nvPr/>
      </p:nvGrpSpPr>
      <p:grpSpPr>
        <a:xfrm>
          <a:off x="0" y="0"/>
          <a:ext cx="0" cy="0"/>
          <a:chOff x="0" y="0"/>
          <a:chExt cx="0" cy="0"/>
        </a:xfrm>
      </p:grpSpPr>
      <p:sp>
        <p:nvSpPr>
          <p:cNvPr id="2" name="Rectangle 1">
            <a:extLst>
              <a:ext uri="{FF2B5EF4-FFF2-40B4-BE49-F238E27FC236}">
                <a16:creationId xmlns:a16="http://schemas.microsoft.com/office/drawing/2014/main" id="{4EA6BB87-55C3-0BAE-EE90-30B8BA19890B}"/>
              </a:ext>
            </a:extLst>
          </p:cNvPr>
          <p:cNvSpPr/>
          <p:nvPr/>
        </p:nvSpPr>
        <p:spPr>
          <a:xfrm>
            <a:off x="-8871" y="0"/>
            <a:ext cx="286439" cy="5143500"/>
          </a:xfrm>
          <a:prstGeom prst="rect">
            <a:avLst/>
          </a:prstGeom>
          <a:solidFill>
            <a:srgbClr val="994269">
              <a:alpha val="6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9" name="Picture 28">
            <a:extLst>
              <a:ext uri="{FF2B5EF4-FFF2-40B4-BE49-F238E27FC236}">
                <a16:creationId xmlns:a16="http://schemas.microsoft.com/office/drawing/2014/main" id="{386EC9E6-6ADF-53E6-2C3C-F22E463E31E1}"/>
              </a:ext>
            </a:extLst>
          </p:cNvPr>
          <p:cNvPicPr>
            <a:picLocks noChangeAspect="1"/>
          </p:cNvPicPr>
          <p:nvPr/>
        </p:nvPicPr>
        <p:blipFill rotWithShape="1">
          <a:blip r:embed="rId3"/>
          <a:srcRect t="618" b="805"/>
          <a:stretch/>
        </p:blipFill>
        <p:spPr>
          <a:xfrm>
            <a:off x="1005714" y="263337"/>
            <a:ext cx="7500719" cy="4702175"/>
          </a:xfrm>
          <a:prstGeom prst="rect">
            <a:avLst/>
          </a:prstGeom>
        </p:spPr>
      </p:pic>
      <p:cxnSp>
        <p:nvCxnSpPr>
          <p:cNvPr id="32" name="Google Shape;363;p49">
            <a:extLst>
              <a:ext uri="{FF2B5EF4-FFF2-40B4-BE49-F238E27FC236}">
                <a16:creationId xmlns:a16="http://schemas.microsoft.com/office/drawing/2014/main" id="{2F003833-1E84-B08C-F189-92A572DB3045}"/>
              </a:ext>
            </a:extLst>
          </p:cNvPr>
          <p:cNvCxnSpPr>
            <a:cxnSpLocks/>
          </p:cNvCxnSpPr>
          <p:nvPr/>
        </p:nvCxnSpPr>
        <p:spPr>
          <a:xfrm flipH="1">
            <a:off x="0" y="4987600"/>
            <a:ext cx="8506433" cy="0"/>
          </a:xfrm>
          <a:prstGeom prst="straightConnector1">
            <a:avLst/>
          </a:prstGeom>
          <a:noFill/>
          <a:ln w="9525" cap="flat" cmpd="sng">
            <a:solidFill>
              <a:schemeClr val="dk1"/>
            </a:solidFill>
            <a:prstDash val="solid"/>
            <a:round/>
            <a:headEnd type="none" w="med" len="med"/>
            <a:tailEnd type="none" w="med" len="med"/>
          </a:ln>
        </p:spPr>
      </p:cxnSp>
      <p:cxnSp>
        <p:nvCxnSpPr>
          <p:cNvPr id="33" name="Google Shape;363;p49">
            <a:extLst>
              <a:ext uri="{FF2B5EF4-FFF2-40B4-BE49-F238E27FC236}">
                <a16:creationId xmlns:a16="http://schemas.microsoft.com/office/drawing/2014/main" id="{46FE2A76-5715-8557-D8AC-870249F14091}"/>
              </a:ext>
            </a:extLst>
          </p:cNvPr>
          <p:cNvCxnSpPr>
            <a:cxnSpLocks/>
          </p:cNvCxnSpPr>
          <p:nvPr/>
        </p:nvCxnSpPr>
        <p:spPr>
          <a:xfrm flipH="1">
            <a:off x="1005714" y="263337"/>
            <a:ext cx="8151073" cy="0"/>
          </a:xfrm>
          <a:prstGeom prst="straightConnector1">
            <a:avLst/>
          </a:prstGeom>
          <a:noFill/>
          <a:ln w="12700" cap="flat" cmpd="sng">
            <a:solidFill>
              <a:schemeClr val="dk1"/>
            </a:solidFill>
            <a:prstDash val="solid"/>
            <a:round/>
            <a:headEnd type="none" w="med" len="med"/>
            <a:tailEnd type="none" w="med" len="med"/>
          </a:ln>
        </p:spPr>
      </p:cxnSp>
      <p:sp>
        <p:nvSpPr>
          <p:cNvPr id="36" name="Rectangle 35">
            <a:extLst>
              <a:ext uri="{FF2B5EF4-FFF2-40B4-BE49-F238E27FC236}">
                <a16:creationId xmlns:a16="http://schemas.microsoft.com/office/drawing/2014/main" id="{12B026F5-C24A-928A-D478-6BD04FB90F1D}"/>
              </a:ext>
            </a:extLst>
          </p:cNvPr>
          <p:cNvSpPr/>
          <p:nvPr/>
        </p:nvSpPr>
        <p:spPr>
          <a:xfrm>
            <a:off x="1025035" y="437745"/>
            <a:ext cx="7481398" cy="554477"/>
          </a:xfrm>
          <a:prstGeom prst="rect">
            <a:avLst/>
          </a:prstGeom>
          <a:solidFill>
            <a:srgbClr val="942A5D">
              <a:alpha val="2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Oval 36">
            <a:extLst>
              <a:ext uri="{FF2B5EF4-FFF2-40B4-BE49-F238E27FC236}">
                <a16:creationId xmlns:a16="http://schemas.microsoft.com/office/drawing/2014/main" id="{E3D092FC-63DF-4244-7251-B7B17AAC41CC}"/>
              </a:ext>
            </a:extLst>
          </p:cNvPr>
          <p:cNvSpPr/>
          <p:nvPr/>
        </p:nvSpPr>
        <p:spPr>
          <a:xfrm>
            <a:off x="1473565" y="1348905"/>
            <a:ext cx="361813" cy="131239"/>
          </a:xfrm>
          <a:custGeom>
            <a:avLst/>
            <a:gdLst>
              <a:gd name="connsiteX0" fmla="*/ 0 w 361813"/>
              <a:gd name="connsiteY0" fmla="*/ 65620 h 131239"/>
              <a:gd name="connsiteX1" fmla="*/ 180907 w 361813"/>
              <a:gd name="connsiteY1" fmla="*/ 0 h 131239"/>
              <a:gd name="connsiteX2" fmla="*/ 361814 w 361813"/>
              <a:gd name="connsiteY2" fmla="*/ 65620 h 131239"/>
              <a:gd name="connsiteX3" fmla="*/ 180907 w 361813"/>
              <a:gd name="connsiteY3" fmla="*/ 131240 h 131239"/>
              <a:gd name="connsiteX4" fmla="*/ 0 w 361813"/>
              <a:gd name="connsiteY4" fmla="*/ 65620 h 1312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1813" h="131239" extrusionOk="0">
                <a:moveTo>
                  <a:pt x="0" y="65620"/>
                </a:moveTo>
                <a:cubicBezTo>
                  <a:pt x="-2266" y="30721"/>
                  <a:pt x="86394" y="5832"/>
                  <a:pt x="180907" y="0"/>
                </a:cubicBezTo>
                <a:cubicBezTo>
                  <a:pt x="281259" y="-526"/>
                  <a:pt x="361402" y="29181"/>
                  <a:pt x="361814" y="65620"/>
                </a:cubicBezTo>
                <a:cubicBezTo>
                  <a:pt x="359661" y="104943"/>
                  <a:pt x="288276" y="128406"/>
                  <a:pt x="180907" y="131240"/>
                </a:cubicBezTo>
                <a:cubicBezTo>
                  <a:pt x="86325" y="132037"/>
                  <a:pt x="-980" y="102038"/>
                  <a:pt x="0" y="65620"/>
                </a:cubicBezTo>
                <a:close/>
              </a:path>
            </a:pathLst>
          </a:custGeom>
          <a:noFill/>
          <a:ln w="12700">
            <a:solidFill>
              <a:srgbClr val="942A5D"/>
            </a:solidFill>
            <a:extLst>
              <a:ext uri="{C807C97D-BFC1-408E-A445-0C87EB9F89A2}">
                <ask:lineSketchStyleProps xmlns:ask="http://schemas.microsoft.com/office/drawing/2018/sketchyshapes" sd="3989574929">
                  <a:prstGeom prst="ellipse">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Oval 37">
            <a:extLst>
              <a:ext uri="{FF2B5EF4-FFF2-40B4-BE49-F238E27FC236}">
                <a16:creationId xmlns:a16="http://schemas.microsoft.com/office/drawing/2014/main" id="{FCDAF9A2-1CF5-EB19-209E-307706CD14EC}"/>
              </a:ext>
            </a:extLst>
          </p:cNvPr>
          <p:cNvSpPr/>
          <p:nvPr/>
        </p:nvSpPr>
        <p:spPr>
          <a:xfrm>
            <a:off x="1611789" y="2072858"/>
            <a:ext cx="361813" cy="131239"/>
          </a:xfrm>
          <a:custGeom>
            <a:avLst/>
            <a:gdLst>
              <a:gd name="connsiteX0" fmla="*/ 0 w 361813"/>
              <a:gd name="connsiteY0" fmla="*/ 65620 h 131239"/>
              <a:gd name="connsiteX1" fmla="*/ 180907 w 361813"/>
              <a:gd name="connsiteY1" fmla="*/ 0 h 131239"/>
              <a:gd name="connsiteX2" fmla="*/ 361814 w 361813"/>
              <a:gd name="connsiteY2" fmla="*/ 65620 h 131239"/>
              <a:gd name="connsiteX3" fmla="*/ 180907 w 361813"/>
              <a:gd name="connsiteY3" fmla="*/ 131240 h 131239"/>
              <a:gd name="connsiteX4" fmla="*/ 0 w 361813"/>
              <a:gd name="connsiteY4" fmla="*/ 65620 h 1312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1813" h="131239" extrusionOk="0">
                <a:moveTo>
                  <a:pt x="0" y="65620"/>
                </a:moveTo>
                <a:cubicBezTo>
                  <a:pt x="-2266" y="30721"/>
                  <a:pt x="86394" y="5832"/>
                  <a:pt x="180907" y="0"/>
                </a:cubicBezTo>
                <a:cubicBezTo>
                  <a:pt x="281259" y="-526"/>
                  <a:pt x="361402" y="29181"/>
                  <a:pt x="361814" y="65620"/>
                </a:cubicBezTo>
                <a:cubicBezTo>
                  <a:pt x="359661" y="104943"/>
                  <a:pt x="288276" y="128406"/>
                  <a:pt x="180907" y="131240"/>
                </a:cubicBezTo>
                <a:cubicBezTo>
                  <a:pt x="86325" y="132037"/>
                  <a:pt x="-980" y="102038"/>
                  <a:pt x="0" y="65620"/>
                </a:cubicBezTo>
                <a:close/>
              </a:path>
            </a:pathLst>
          </a:custGeom>
          <a:noFill/>
          <a:ln w="12700">
            <a:solidFill>
              <a:srgbClr val="942A5D"/>
            </a:solidFill>
            <a:extLst>
              <a:ext uri="{C807C97D-BFC1-408E-A445-0C87EB9F89A2}">
                <ask:lineSketchStyleProps xmlns:ask="http://schemas.microsoft.com/office/drawing/2018/sketchyshapes" sd="3989574929">
                  <a:prstGeom prst="ellipse">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Oval 38">
            <a:extLst>
              <a:ext uri="{FF2B5EF4-FFF2-40B4-BE49-F238E27FC236}">
                <a16:creationId xmlns:a16="http://schemas.microsoft.com/office/drawing/2014/main" id="{1336BDE1-8924-0554-0A4C-C928911061EC}"/>
              </a:ext>
            </a:extLst>
          </p:cNvPr>
          <p:cNvSpPr/>
          <p:nvPr/>
        </p:nvSpPr>
        <p:spPr>
          <a:xfrm>
            <a:off x="1605211" y="2371985"/>
            <a:ext cx="361813" cy="131239"/>
          </a:xfrm>
          <a:custGeom>
            <a:avLst/>
            <a:gdLst>
              <a:gd name="connsiteX0" fmla="*/ 0 w 361813"/>
              <a:gd name="connsiteY0" fmla="*/ 65620 h 131239"/>
              <a:gd name="connsiteX1" fmla="*/ 180907 w 361813"/>
              <a:gd name="connsiteY1" fmla="*/ 0 h 131239"/>
              <a:gd name="connsiteX2" fmla="*/ 361814 w 361813"/>
              <a:gd name="connsiteY2" fmla="*/ 65620 h 131239"/>
              <a:gd name="connsiteX3" fmla="*/ 180907 w 361813"/>
              <a:gd name="connsiteY3" fmla="*/ 131240 h 131239"/>
              <a:gd name="connsiteX4" fmla="*/ 0 w 361813"/>
              <a:gd name="connsiteY4" fmla="*/ 65620 h 1312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1813" h="131239" extrusionOk="0">
                <a:moveTo>
                  <a:pt x="0" y="65620"/>
                </a:moveTo>
                <a:cubicBezTo>
                  <a:pt x="-2266" y="30721"/>
                  <a:pt x="86394" y="5832"/>
                  <a:pt x="180907" y="0"/>
                </a:cubicBezTo>
                <a:cubicBezTo>
                  <a:pt x="281259" y="-526"/>
                  <a:pt x="361402" y="29181"/>
                  <a:pt x="361814" y="65620"/>
                </a:cubicBezTo>
                <a:cubicBezTo>
                  <a:pt x="359661" y="104943"/>
                  <a:pt x="288276" y="128406"/>
                  <a:pt x="180907" y="131240"/>
                </a:cubicBezTo>
                <a:cubicBezTo>
                  <a:pt x="86325" y="132037"/>
                  <a:pt x="-980" y="102038"/>
                  <a:pt x="0" y="65620"/>
                </a:cubicBezTo>
                <a:close/>
              </a:path>
            </a:pathLst>
          </a:custGeom>
          <a:noFill/>
          <a:ln w="12700">
            <a:solidFill>
              <a:srgbClr val="942A5D"/>
            </a:solidFill>
            <a:extLst>
              <a:ext uri="{C807C97D-BFC1-408E-A445-0C87EB9F89A2}">
                <ask:lineSketchStyleProps xmlns:ask="http://schemas.microsoft.com/office/drawing/2018/sketchyshapes" sd="3989574929">
                  <a:prstGeom prst="ellipse">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Google Shape;366;p49">
            <a:extLst>
              <a:ext uri="{FF2B5EF4-FFF2-40B4-BE49-F238E27FC236}">
                <a16:creationId xmlns:a16="http://schemas.microsoft.com/office/drawing/2014/main" id="{529013A8-412E-C718-2118-A54C0D514908}"/>
              </a:ext>
            </a:extLst>
          </p:cNvPr>
          <p:cNvSpPr txBox="1">
            <a:spLocks/>
          </p:cNvSpPr>
          <p:nvPr/>
        </p:nvSpPr>
        <p:spPr>
          <a:xfrm rot="16200000">
            <a:off x="-1359353" y="2425646"/>
            <a:ext cx="4312200" cy="5232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2400"/>
              <a:buFont typeface="Golos Text SemiBold"/>
              <a:buNone/>
              <a:defRPr sz="2200" b="0" i="0" u="none" strike="noStrike" cap="none">
                <a:solidFill>
                  <a:schemeClr val="dk1"/>
                </a:solidFill>
                <a:latin typeface="Golos Text"/>
                <a:ea typeface="Golos Text"/>
                <a:cs typeface="Golos Text"/>
                <a:sym typeface="Golos Text"/>
              </a:defRPr>
            </a:lvl1pPr>
            <a:lvl2pPr marL="914400" marR="0" lvl="1" indent="-317500" algn="ctr" rtl="0">
              <a:lnSpc>
                <a:spcPct val="115000"/>
              </a:lnSpc>
              <a:spcBef>
                <a:spcPts val="0"/>
              </a:spcBef>
              <a:spcAft>
                <a:spcPts val="0"/>
              </a:spcAft>
              <a:buClr>
                <a:schemeClr val="dk1"/>
              </a:buClr>
              <a:buSzPts val="2400"/>
              <a:buFont typeface="Golos Text SemiBold"/>
              <a:buNone/>
              <a:defRPr sz="2400" b="0" i="0" u="none" strike="noStrike" cap="none">
                <a:solidFill>
                  <a:schemeClr val="dk1"/>
                </a:solidFill>
                <a:latin typeface="Golos Text SemiBold"/>
                <a:ea typeface="Golos Text SemiBold"/>
                <a:cs typeface="Golos Text SemiBold"/>
                <a:sym typeface="Golos Text SemiBold"/>
              </a:defRPr>
            </a:lvl2pPr>
            <a:lvl3pPr marL="1371600" marR="0" lvl="2" indent="-317500" algn="ctr" rtl="0">
              <a:lnSpc>
                <a:spcPct val="115000"/>
              </a:lnSpc>
              <a:spcBef>
                <a:spcPts val="0"/>
              </a:spcBef>
              <a:spcAft>
                <a:spcPts val="0"/>
              </a:spcAft>
              <a:buClr>
                <a:schemeClr val="dk1"/>
              </a:buClr>
              <a:buSzPts val="2400"/>
              <a:buFont typeface="Golos Text SemiBold"/>
              <a:buNone/>
              <a:defRPr sz="2400" b="0" i="0" u="none" strike="noStrike" cap="none">
                <a:solidFill>
                  <a:schemeClr val="dk1"/>
                </a:solidFill>
                <a:latin typeface="Golos Text SemiBold"/>
                <a:ea typeface="Golos Text SemiBold"/>
                <a:cs typeface="Golos Text SemiBold"/>
                <a:sym typeface="Golos Text SemiBold"/>
              </a:defRPr>
            </a:lvl3pPr>
            <a:lvl4pPr marL="1828800" marR="0" lvl="3" indent="-317500" algn="ctr" rtl="0">
              <a:lnSpc>
                <a:spcPct val="115000"/>
              </a:lnSpc>
              <a:spcBef>
                <a:spcPts val="0"/>
              </a:spcBef>
              <a:spcAft>
                <a:spcPts val="0"/>
              </a:spcAft>
              <a:buClr>
                <a:schemeClr val="dk1"/>
              </a:buClr>
              <a:buSzPts val="2400"/>
              <a:buFont typeface="Golos Text SemiBold"/>
              <a:buNone/>
              <a:defRPr sz="2400" b="0" i="0" u="none" strike="noStrike" cap="none">
                <a:solidFill>
                  <a:schemeClr val="dk1"/>
                </a:solidFill>
                <a:latin typeface="Golos Text SemiBold"/>
                <a:ea typeface="Golos Text SemiBold"/>
                <a:cs typeface="Golos Text SemiBold"/>
                <a:sym typeface="Golos Text SemiBold"/>
              </a:defRPr>
            </a:lvl4pPr>
            <a:lvl5pPr marL="2286000" marR="0" lvl="4" indent="-317500" algn="ctr" rtl="0">
              <a:lnSpc>
                <a:spcPct val="115000"/>
              </a:lnSpc>
              <a:spcBef>
                <a:spcPts val="0"/>
              </a:spcBef>
              <a:spcAft>
                <a:spcPts val="0"/>
              </a:spcAft>
              <a:buClr>
                <a:schemeClr val="dk1"/>
              </a:buClr>
              <a:buSzPts val="2400"/>
              <a:buFont typeface="Golos Text SemiBold"/>
              <a:buNone/>
              <a:defRPr sz="2400" b="0" i="0" u="none" strike="noStrike" cap="none">
                <a:solidFill>
                  <a:schemeClr val="dk1"/>
                </a:solidFill>
                <a:latin typeface="Golos Text SemiBold"/>
                <a:ea typeface="Golos Text SemiBold"/>
                <a:cs typeface="Golos Text SemiBold"/>
                <a:sym typeface="Golos Text SemiBold"/>
              </a:defRPr>
            </a:lvl5pPr>
            <a:lvl6pPr marL="2743200" marR="0" lvl="5" indent="-317500" algn="ctr" rtl="0">
              <a:lnSpc>
                <a:spcPct val="115000"/>
              </a:lnSpc>
              <a:spcBef>
                <a:spcPts val="0"/>
              </a:spcBef>
              <a:spcAft>
                <a:spcPts val="0"/>
              </a:spcAft>
              <a:buClr>
                <a:schemeClr val="dk1"/>
              </a:buClr>
              <a:buSzPts val="2400"/>
              <a:buFont typeface="Golos Text SemiBold"/>
              <a:buNone/>
              <a:defRPr sz="2400" b="0" i="0" u="none" strike="noStrike" cap="none">
                <a:solidFill>
                  <a:schemeClr val="dk1"/>
                </a:solidFill>
                <a:latin typeface="Golos Text SemiBold"/>
                <a:ea typeface="Golos Text SemiBold"/>
                <a:cs typeface="Golos Text SemiBold"/>
                <a:sym typeface="Golos Text SemiBold"/>
              </a:defRPr>
            </a:lvl6pPr>
            <a:lvl7pPr marL="3200400" marR="0" lvl="6" indent="-317500" algn="ctr" rtl="0">
              <a:lnSpc>
                <a:spcPct val="115000"/>
              </a:lnSpc>
              <a:spcBef>
                <a:spcPts val="0"/>
              </a:spcBef>
              <a:spcAft>
                <a:spcPts val="0"/>
              </a:spcAft>
              <a:buClr>
                <a:schemeClr val="dk1"/>
              </a:buClr>
              <a:buSzPts val="2400"/>
              <a:buFont typeface="Golos Text SemiBold"/>
              <a:buNone/>
              <a:defRPr sz="2400" b="0" i="0" u="none" strike="noStrike" cap="none">
                <a:solidFill>
                  <a:schemeClr val="dk1"/>
                </a:solidFill>
                <a:latin typeface="Golos Text SemiBold"/>
                <a:ea typeface="Golos Text SemiBold"/>
                <a:cs typeface="Golos Text SemiBold"/>
                <a:sym typeface="Golos Text SemiBold"/>
              </a:defRPr>
            </a:lvl7pPr>
            <a:lvl8pPr marL="3657600" marR="0" lvl="7" indent="-317500" algn="ctr" rtl="0">
              <a:lnSpc>
                <a:spcPct val="115000"/>
              </a:lnSpc>
              <a:spcBef>
                <a:spcPts val="0"/>
              </a:spcBef>
              <a:spcAft>
                <a:spcPts val="0"/>
              </a:spcAft>
              <a:buClr>
                <a:schemeClr val="dk1"/>
              </a:buClr>
              <a:buSzPts val="2400"/>
              <a:buFont typeface="Golos Text SemiBold"/>
              <a:buNone/>
              <a:defRPr sz="2400" b="0" i="0" u="none" strike="noStrike" cap="none">
                <a:solidFill>
                  <a:schemeClr val="dk1"/>
                </a:solidFill>
                <a:latin typeface="Golos Text SemiBold"/>
                <a:ea typeface="Golos Text SemiBold"/>
                <a:cs typeface="Golos Text SemiBold"/>
                <a:sym typeface="Golos Text SemiBold"/>
              </a:defRPr>
            </a:lvl8pPr>
            <a:lvl9pPr marL="4114800" marR="0" lvl="8" indent="-317500" algn="ctr" rtl="0">
              <a:lnSpc>
                <a:spcPct val="115000"/>
              </a:lnSpc>
              <a:spcBef>
                <a:spcPts val="0"/>
              </a:spcBef>
              <a:spcAft>
                <a:spcPts val="0"/>
              </a:spcAft>
              <a:buClr>
                <a:schemeClr val="dk1"/>
              </a:buClr>
              <a:buSzPts val="2400"/>
              <a:buFont typeface="Golos Text SemiBold"/>
              <a:buNone/>
              <a:defRPr sz="2400" b="0" i="0" u="none" strike="noStrike" cap="none">
                <a:solidFill>
                  <a:schemeClr val="dk1"/>
                </a:solidFill>
                <a:latin typeface="Golos Text SemiBold"/>
                <a:ea typeface="Golos Text SemiBold"/>
                <a:cs typeface="Golos Text SemiBold"/>
                <a:sym typeface="Golos Text SemiBold"/>
              </a:defRPr>
            </a:lvl9pPr>
          </a:lstStyle>
          <a:p>
            <a:pPr marL="0" indent="0" algn="l"/>
            <a:r>
              <a:rPr lang="en-GB" sz="2800" dirty="0">
                <a:latin typeface="Chivo" panose="020B0503030202020804" pitchFamily="34" charset="77"/>
              </a:rPr>
              <a:t>Neural Networks</a:t>
            </a:r>
          </a:p>
        </p:txBody>
      </p:sp>
      <p:sp>
        <p:nvSpPr>
          <p:cNvPr id="4" name="TextBox 3">
            <a:extLst>
              <a:ext uri="{FF2B5EF4-FFF2-40B4-BE49-F238E27FC236}">
                <a16:creationId xmlns:a16="http://schemas.microsoft.com/office/drawing/2014/main" id="{3F1B5C57-3F93-7904-2514-E21A7C89E37D}"/>
              </a:ext>
            </a:extLst>
          </p:cNvPr>
          <p:cNvSpPr txBox="1"/>
          <p:nvPr/>
        </p:nvSpPr>
        <p:spPr>
          <a:xfrm>
            <a:off x="1058348" y="61082"/>
            <a:ext cx="6539485" cy="215444"/>
          </a:xfrm>
          <a:prstGeom prst="rect">
            <a:avLst/>
          </a:prstGeom>
          <a:noFill/>
        </p:spPr>
        <p:txBody>
          <a:bodyPr wrap="square" rtlCol="0">
            <a:spAutoFit/>
          </a:bodyPr>
          <a:lstStyle/>
          <a:p>
            <a:pPr marL="7938" indent="-7938" algn="just"/>
            <a:r>
              <a:rPr lang="en-GB" sz="800" b="1" dirty="0">
                <a:latin typeface="Candara" panose="020E0502030303020204" pitchFamily="34" charset="0"/>
              </a:rPr>
              <a:t>Table 1. </a:t>
            </a:r>
            <a:r>
              <a:rPr lang="en-GB" sz="800" dirty="0">
                <a:latin typeface="Candara" panose="020E0502030303020204" pitchFamily="34" charset="0"/>
              </a:rPr>
              <a:t>Summary of the most common deep neural networks used for computer vision tasks in biological image analysis.</a:t>
            </a:r>
          </a:p>
        </p:txBody>
      </p:sp>
    </p:spTree>
    <p:extLst>
      <p:ext uri="{BB962C8B-B14F-4D97-AF65-F5344CB8AC3E}">
        <p14:creationId xmlns:p14="http://schemas.microsoft.com/office/powerpoint/2010/main" val="326527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grpId="0" nodeType="clickEffect">
                                  <p:stCondLst>
                                    <p:cond delay="0"/>
                                  </p:stCondLst>
                                  <p:childTnLst>
                                    <p:animScale>
                                      <p:cBhvr>
                                        <p:cTn id="6" dur="1000" fill="hold"/>
                                        <p:tgtEl>
                                          <p:spTgt spid="36"/>
                                        </p:tgtEl>
                                      </p:cBhvr>
                                      <p:by x="100000" y="155000"/>
                                    </p:animScale>
                                  </p:childTnLst>
                                </p:cTn>
                              </p:par>
                              <p:par>
                                <p:cTn id="7" presetID="0" presetClass="path" presetSubtype="0" fill="hold" grpId="1" nodeType="withEffect">
                                  <p:stCondLst>
                                    <p:cond delay="0"/>
                                  </p:stCondLst>
                                  <p:childTnLst>
                                    <p:animMotion origin="layout" path="M -5.55556E-7 1.11111E-6 L 0.00104 0.14105 " pathEditMode="relative" rAng="0" ptsTypes="AA">
                                      <p:cBhvr>
                                        <p:cTn id="8" dur="2000" fill="hold"/>
                                        <p:tgtEl>
                                          <p:spTgt spid="36"/>
                                        </p:tgtEl>
                                        <p:attrNameLst>
                                          <p:attrName>ppt_x</p:attrName>
                                          <p:attrName>ppt_y</p:attrName>
                                        </p:attrNameLst>
                                      </p:cBhvr>
                                      <p:rCtr x="52" y="703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6" grpId="1"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21"/>
        <p:cNvGrpSpPr/>
        <p:nvPr/>
      </p:nvGrpSpPr>
      <p:grpSpPr>
        <a:xfrm>
          <a:off x="0" y="0"/>
          <a:ext cx="0" cy="0"/>
          <a:chOff x="0" y="0"/>
          <a:chExt cx="0" cy="0"/>
        </a:xfrm>
      </p:grpSpPr>
      <p:sp>
        <p:nvSpPr>
          <p:cNvPr id="3" name="TextBox 2">
            <a:extLst>
              <a:ext uri="{FF2B5EF4-FFF2-40B4-BE49-F238E27FC236}">
                <a16:creationId xmlns:a16="http://schemas.microsoft.com/office/drawing/2014/main" id="{4DCEE934-63A0-5C97-3A2C-B33B31C954AD}"/>
              </a:ext>
            </a:extLst>
          </p:cNvPr>
          <p:cNvSpPr txBox="1"/>
          <p:nvPr/>
        </p:nvSpPr>
        <p:spPr>
          <a:xfrm>
            <a:off x="0" y="4835723"/>
            <a:ext cx="9155222" cy="307777"/>
          </a:xfrm>
          <a:prstGeom prst="rect">
            <a:avLst/>
          </a:prstGeom>
          <a:noFill/>
        </p:spPr>
        <p:txBody>
          <a:bodyPr wrap="square" rtlCol="0">
            <a:spAutoFit/>
          </a:bodyPr>
          <a:lstStyle/>
          <a:p>
            <a:pPr algn="ctr"/>
            <a:r>
              <a:rPr lang="en-GB" b="1" dirty="0">
                <a:latin typeface="Chivo" panose="020B0503030202020804" pitchFamily="34" charset="77"/>
              </a:rPr>
              <a:t>13</a:t>
            </a:r>
          </a:p>
        </p:txBody>
      </p:sp>
      <p:sp>
        <p:nvSpPr>
          <p:cNvPr id="2" name="Rectangle 1">
            <a:extLst>
              <a:ext uri="{FF2B5EF4-FFF2-40B4-BE49-F238E27FC236}">
                <a16:creationId xmlns:a16="http://schemas.microsoft.com/office/drawing/2014/main" id="{4EA6BB87-55C3-0BAE-EE90-30B8BA19890B}"/>
              </a:ext>
            </a:extLst>
          </p:cNvPr>
          <p:cNvSpPr/>
          <p:nvPr/>
        </p:nvSpPr>
        <p:spPr>
          <a:xfrm>
            <a:off x="0" y="0"/>
            <a:ext cx="286439" cy="5143500"/>
          </a:xfrm>
          <a:prstGeom prst="rect">
            <a:avLst/>
          </a:prstGeom>
          <a:solidFill>
            <a:srgbClr val="994269">
              <a:alpha val="6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9" name="Picture 28">
            <a:extLst>
              <a:ext uri="{FF2B5EF4-FFF2-40B4-BE49-F238E27FC236}">
                <a16:creationId xmlns:a16="http://schemas.microsoft.com/office/drawing/2014/main" id="{386EC9E6-6ADF-53E6-2C3C-F22E463E31E1}"/>
              </a:ext>
            </a:extLst>
          </p:cNvPr>
          <p:cNvPicPr>
            <a:picLocks noChangeAspect="1"/>
          </p:cNvPicPr>
          <p:nvPr/>
        </p:nvPicPr>
        <p:blipFill rotWithShape="1">
          <a:blip r:embed="rId3"/>
          <a:srcRect t="618" b="805"/>
          <a:stretch/>
        </p:blipFill>
        <p:spPr>
          <a:xfrm>
            <a:off x="1058348" y="276526"/>
            <a:ext cx="7322497" cy="4590448"/>
          </a:xfrm>
          <a:prstGeom prst="rect">
            <a:avLst/>
          </a:prstGeom>
        </p:spPr>
      </p:pic>
      <p:cxnSp>
        <p:nvCxnSpPr>
          <p:cNvPr id="32" name="Google Shape;363;p49">
            <a:extLst>
              <a:ext uri="{FF2B5EF4-FFF2-40B4-BE49-F238E27FC236}">
                <a16:creationId xmlns:a16="http://schemas.microsoft.com/office/drawing/2014/main" id="{2F003833-1E84-B08C-F189-92A572DB3045}"/>
              </a:ext>
            </a:extLst>
          </p:cNvPr>
          <p:cNvCxnSpPr>
            <a:cxnSpLocks/>
          </p:cNvCxnSpPr>
          <p:nvPr/>
        </p:nvCxnSpPr>
        <p:spPr>
          <a:xfrm flipH="1">
            <a:off x="0" y="4850968"/>
            <a:ext cx="8380845" cy="0"/>
          </a:xfrm>
          <a:prstGeom prst="straightConnector1">
            <a:avLst/>
          </a:prstGeom>
          <a:noFill/>
          <a:ln w="9525" cap="flat" cmpd="sng">
            <a:solidFill>
              <a:schemeClr val="dk1"/>
            </a:solidFill>
            <a:prstDash val="solid"/>
            <a:round/>
            <a:headEnd type="none" w="med" len="med"/>
            <a:tailEnd type="none" w="med" len="med"/>
          </a:ln>
        </p:spPr>
      </p:cxnSp>
      <p:cxnSp>
        <p:nvCxnSpPr>
          <p:cNvPr id="33" name="Google Shape;363;p49">
            <a:extLst>
              <a:ext uri="{FF2B5EF4-FFF2-40B4-BE49-F238E27FC236}">
                <a16:creationId xmlns:a16="http://schemas.microsoft.com/office/drawing/2014/main" id="{46FE2A76-5715-8557-D8AC-870249F14091}"/>
              </a:ext>
            </a:extLst>
          </p:cNvPr>
          <p:cNvCxnSpPr>
            <a:cxnSpLocks/>
          </p:cNvCxnSpPr>
          <p:nvPr/>
        </p:nvCxnSpPr>
        <p:spPr>
          <a:xfrm flipH="1">
            <a:off x="1058348" y="263337"/>
            <a:ext cx="8098439" cy="13189"/>
          </a:xfrm>
          <a:prstGeom prst="straightConnector1">
            <a:avLst/>
          </a:prstGeom>
          <a:noFill/>
          <a:ln w="12700" cap="flat" cmpd="sng">
            <a:solidFill>
              <a:schemeClr val="dk1"/>
            </a:solidFill>
            <a:prstDash val="solid"/>
            <a:round/>
            <a:headEnd type="none" w="med" len="med"/>
            <a:tailEnd type="none" w="med" len="med"/>
          </a:ln>
        </p:spPr>
      </p:cxnSp>
      <p:sp>
        <p:nvSpPr>
          <p:cNvPr id="4" name="Rectangle 3">
            <a:extLst>
              <a:ext uri="{FF2B5EF4-FFF2-40B4-BE49-F238E27FC236}">
                <a16:creationId xmlns:a16="http://schemas.microsoft.com/office/drawing/2014/main" id="{8C8B92D9-23E5-726A-6B5C-0DCC2C637CB8}"/>
              </a:ext>
            </a:extLst>
          </p:cNvPr>
          <p:cNvSpPr/>
          <p:nvPr/>
        </p:nvSpPr>
        <p:spPr>
          <a:xfrm>
            <a:off x="1058347" y="437745"/>
            <a:ext cx="7322497" cy="554477"/>
          </a:xfrm>
          <a:prstGeom prst="rect">
            <a:avLst/>
          </a:prstGeom>
          <a:solidFill>
            <a:srgbClr val="942A5D">
              <a:alpha val="2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Oval 4">
            <a:extLst>
              <a:ext uri="{FF2B5EF4-FFF2-40B4-BE49-F238E27FC236}">
                <a16:creationId xmlns:a16="http://schemas.microsoft.com/office/drawing/2014/main" id="{DF481A70-6463-2C21-1090-E86B87E27CF9}"/>
              </a:ext>
            </a:extLst>
          </p:cNvPr>
          <p:cNvSpPr/>
          <p:nvPr/>
        </p:nvSpPr>
        <p:spPr>
          <a:xfrm>
            <a:off x="1494585" y="1338395"/>
            <a:ext cx="361813" cy="131239"/>
          </a:xfrm>
          <a:custGeom>
            <a:avLst/>
            <a:gdLst>
              <a:gd name="connsiteX0" fmla="*/ 0 w 361813"/>
              <a:gd name="connsiteY0" fmla="*/ 65620 h 131239"/>
              <a:gd name="connsiteX1" fmla="*/ 180907 w 361813"/>
              <a:gd name="connsiteY1" fmla="*/ 0 h 131239"/>
              <a:gd name="connsiteX2" fmla="*/ 361814 w 361813"/>
              <a:gd name="connsiteY2" fmla="*/ 65620 h 131239"/>
              <a:gd name="connsiteX3" fmla="*/ 180907 w 361813"/>
              <a:gd name="connsiteY3" fmla="*/ 131240 h 131239"/>
              <a:gd name="connsiteX4" fmla="*/ 0 w 361813"/>
              <a:gd name="connsiteY4" fmla="*/ 65620 h 1312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1813" h="131239" extrusionOk="0">
                <a:moveTo>
                  <a:pt x="0" y="65620"/>
                </a:moveTo>
                <a:cubicBezTo>
                  <a:pt x="-2266" y="30721"/>
                  <a:pt x="86394" y="5832"/>
                  <a:pt x="180907" y="0"/>
                </a:cubicBezTo>
                <a:cubicBezTo>
                  <a:pt x="281259" y="-526"/>
                  <a:pt x="361402" y="29181"/>
                  <a:pt x="361814" y="65620"/>
                </a:cubicBezTo>
                <a:cubicBezTo>
                  <a:pt x="359661" y="104943"/>
                  <a:pt x="288276" y="128406"/>
                  <a:pt x="180907" y="131240"/>
                </a:cubicBezTo>
                <a:cubicBezTo>
                  <a:pt x="86325" y="132037"/>
                  <a:pt x="-980" y="102038"/>
                  <a:pt x="0" y="65620"/>
                </a:cubicBezTo>
                <a:close/>
              </a:path>
            </a:pathLst>
          </a:custGeom>
          <a:noFill/>
          <a:ln w="12700">
            <a:solidFill>
              <a:srgbClr val="942A5D"/>
            </a:solidFill>
            <a:extLst>
              <a:ext uri="{C807C97D-BFC1-408E-A445-0C87EB9F89A2}">
                <ask:lineSketchStyleProps xmlns:ask="http://schemas.microsoft.com/office/drawing/2018/sketchyshapes" sd="3989574929">
                  <a:prstGeom prst="ellipse">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Oval 5">
            <a:extLst>
              <a:ext uri="{FF2B5EF4-FFF2-40B4-BE49-F238E27FC236}">
                <a16:creationId xmlns:a16="http://schemas.microsoft.com/office/drawing/2014/main" id="{11E7F4F7-27F2-DAB5-D4FA-75274A73CE3E}"/>
              </a:ext>
            </a:extLst>
          </p:cNvPr>
          <p:cNvSpPr/>
          <p:nvPr/>
        </p:nvSpPr>
        <p:spPr>
          <a:xfrm>
            <a:off x="1622299" y="2051838"/>
            <a:ext cx="361813" cy="131239"/>
          </a:xfrm>
          <a:custGeom>
            <a:avLst/>
            <a:gdLst>
              <a:gd name="connsiteX0" fmla="*/ 0 w 361813"/>
              <a:gd name="connsiteY0" fmla="*/ 65620 h 131239"/>
              <a:gd name="connsiteX1" fmla="*/ 180907 w 361813"/>
              <a:gd name="connsiteY1" fmla="*/ 0 h 131239"/>
              <a:gd name="connsiteX2" fmla="*/ 361814 w 361813"/>
              <a:gd name="connsiteY2" fmla="*/ 65620 h 131239"/>
              <a:gd name="connsiteX3" fmla="*/ 180907 w 361813"/>
              <a:gd name="connsiteY3" fmla="*/ 131240 h 131239"/>
              <a:gd name="connsiteX4" fmla="*/ 0 w 361813"/>
              <a:gd name="connsiteY4" fmla="*/ 65620 h 1312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1813" h="131239" extrusionOk="0">
                <a:moveTo>
                  <a:pt x="0" y="65620"/>
                </a:moveTo>
                <a:cubicBezTo>
                  <a:pt x="-2266" y="30721"/>
                  <a:pt x="86394" y="5832"/>
                  <a:pt x="180907" y="0"/>
                </a:cubicBezTo>
                <a:cubicBezTo>
                  <a:pt x="281259" y="-526"/>
                  <a:pt x="361402" y="29181"/>
                  <a:pt x="361814" y="65620"/>
                </a:cubicBezTo>
                <a:cubicBezTo>
                  <a:pt x="359661" y="104943"/>
                  <a:pt x="288276" y="128406"/>
                  <a:pt x="180907" y="131240"/>
                </a:cubicBezTo>
                <a:cubicBezTo>
                  <a:pt x="86325" y="132037"/>
                  <a:pt x="-980" y="102038"/>
                  <a:pt x="0" y="65620"/>
                </a:cubicBezTo>
                <a:close/>
              </a:path>
            </a:pathLst>
          </a:custGeom>
          <a:noFill/>
          <a:ln w="12700">
            <a:solidFill>
              <a:srgbClr val="942A5D"/>
            </a:solidFill>
            <a:extLst>
              <a:ext uri="{C807C97D-BFC1-408E-A445-0C87EB9F89A2}">
                <ask:lineSketchStyleProps xmlns:ask="http://schemas.microsoft.com/office/drawing/2018/sketchyshapes" sd="3989574929">
                  <a:prstGeom prst="ellipse">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Oval 6">
            <a:extLst>
              <a:ext uri="{FF2B5EF4-FFF2-40B4-BE49-F238E27FC236}">
                <a16:creationId xmlns:a16="http://schemas.microsoft.com/office/drawing/2014/main" id="{BFFE001A-8E34-4E7B-1222-9CA2CAE3BD1C}"/>
              </a:ext>
            </a:extLst>
          </p:cNvPr>
          <p:cNvSpPr/>
          <p:nvPr/>
        </p:nvSpPr>
        <p:spPr>
          <a:xfrm>
            <a:off x="1626231" y="2340455"/>
            <a:ext cx="361813" cy="131239"/>
          </a:xfrm>
          <a:custGeom>
            <a:avLst/>
            <a:gdLst>
              <a:gd name="connsiteX0" fmla="*/ 0 w 361813"/>
              <a:gd name="connsiteY0" fmla="*/ 65620 h 131239"/>
              <a:gd name="connsiteX1" fmla="*/ 180907 w 361813"/>
              <a:gd name="connsiteY1" fmla="*/ 0 h 131239"/>
              <a:gd name="connsiteX2" fmla="*/ 361814 w 361813"/>
              <a:gd name="connsiteY2" fmla="*/ 65620 h 131239"/>
              <a:gd name="connsiteX3" fmla="*/ 180907 w 361813"/>
              <a:gd name="connsiteY3" fmla="*/ 131240 h 131239"/>
              <a:gd name="connsiteX4" fmla="*/ 0 w 361813"/>
              <a:gd name="connsiteY4" fmla="*/ 65620 h 1312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1813" h="131239" extrusionOk="0">
                <a:moveTo>
                  <a:pt x="0" y="65620"/>
                </a:moveTo>
                <a:cubicBezTo>
                  <a:pt x="-2266" y="30721"/>
                  <a:pt x="86394" y="5832"/>
                  <a:pt x="180907" y="0"/>
                </a:cubicBezTo>
                <a:cubicBezTo>
                  <a:pt x="281259" y="-526"/>
                  <a:pt x="361402" y="29181"/>
                  <a:pt x="361814" y="65620"/>
                </a:cubicBezTo>
                <a:cubicBezTo>
                  <a:pt x="359661" y="104943"/>
                  <a:pt x="288276" y="128406"/>
                  <a:pt x="180907" y="131240"/>
                </a:cubicBezTo>
                <a:cubicBezTo>
                  <a:pt x="86325" y="132037"/>
                  <a:pt x="-980" y="102038"/>
                  <a:pt x="0" y="65620"/>
                </a:cubicBezTo>
                <a:close/>
              </a:path>
            </a:pathLst>
          </a:custGeom>
          <a:noFill/>
          <a:ln w="12700">
            <a:solidFill>
              <a:srgbClr val="942A5D"/>
            </a:solidFill>
            <a:extLst>
              <a:ext uri="{C807C97D-BFC1-408E-A445-0C87EB9F89A2}">
                <ask:lineSketchStyleProps xmlns:ask="http://schemas.microsoft.com/office/drawing/2018/sketchyshapes" sd="3989574929">
                  <a:prstGeom prst="ellipse">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Google Shape;366;p49">
            <a:extLst>
              <a:ext uri="{FF2B5EF4-FFF2-40B4-BE49-F238E27FC236}">
                <a16:creationId xmlns:a16="http://schemas.microsoft.com/office/drawing/2014/main" id="{45A5BECE-56CC-0D89-D598-F483594097CF}"/>
              </a:ext>
            </a:extLst>
          </p:cNvPr>
          <p:cNvSpPr txBox="1">
            <a:spLocks/>
          </p:cNvSpPr>
          <p:nvPr/>
        </p:nvSpPr>
        <p:spPr>
          <a:xfrm rot="16200000">
            <a:off x="-1359353" y="2425646"/>
            <a:ext cx="4312200" cy="5232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2400"/>
              <a:buFont typeface="Golos Text SemiBold"/>
              <a:buNone/>
              <a:defRPr sz="2200" b="0" i="0" u="none" strike="noStrike" cap="none">
                <a:solidFill>
                  <a:schemeClr val="dk1"/>
                </a:solidFill>
                <a:latin typeface="Golos Text"/>
                <a:ea typeface="Golos Text"/>
                <a:cs typeface="Golos Text"/>
                <a:sym typeface="Golos Text"/>
              </a:defRPr>
            </a:lvl1pPr>
            <a:lvl2pPr marL="914400" marR="0" lvl="1" indent="-317500" algn="ctr" rtl="0">
              <a:lnSpc>
                <a:spcPct val="115000"/>
              </a:lnSpc>
              <a:spcBef>
                <a:spcPts val="0"/>
              </a:spcBef>
              <a:spcAft>
                <a:spcPts val="0"/>
              </a:spcAft>
              <a:buClr>
                <a:schemeClr val="dk1"/>
              </a:buClr>
              <a:buSzPts val="2400"/>
              <a:buFont typeface="Golos Text SemiBold"/>
              <a:buNone/>
              <a:defRPr sz="2400" b="0" i="0" u="none" strike="noStrike" cap="none">
                <a:solidFill>
                  <a:schemeClr val="dk1"/>
                </a:solidFill>
                <a:latin typeface="Golos Text SemiBold"/>
                <a:ea typeface="Golos Text SemiBold"/>
                <a:cs typeface="Golos Text SemiBold"/>
                <a:sym typeface="Golos Text SemiBold"/>
              </a:defRPr>
            </a:lvl2pPr>
            <a:lvl3pPr marL="1371600" marR="0" lvl="2" indent="-317500" algn="ctr" rtl="0">
              <a:lnSpc>
                <a:spcPct val="115000"/>
              </a:lnSpc>
              <a:spcBef>
                <a:spcPts val="0"/>
              </a:spcBef>
              <a:spcAft>
                <a:spcPts val="0"/>
              </a:spcAft>
              <a:buClr>
                <a:schemeClr val="dk1"/>
              </a:buClr>
              <a:buSzPts val="2400"/>
              <a:buFont typeface="Golos Text SemiBold"/>
              <a:buNone/>
              <a:defRPr sz="2400" b="0" i="0" u="none" strike="noStrike" cap="none">
                <a:solidFill>
                  <a:schemeClr val="dk1"/>
                </a:solidFill>
                <a:latin typeface="Golos Text SemiBold"/>
                <a:ea typeface="Golos Text SemiBold"/>
                <a:cs typeface="Golos Text SemiBold"/>
                <a:sym typeface="Golos Text SemiBold"/>
              </a:defRPr>
            </a:lvl3pPr>
            <a:lvl4pPr marL="1828800" marR="0" lvl="3" indent="-317500" algn="ctr" rtl="0">
              <a:lnSpc>
                <a:spcPct val="115000"/>
              </a:lnSpc>
              <a:spcBef>
                <a:spcPts val="0"/>
              </a:spcBef>
              <a:spcAft>
                <a:spcPts val="0"/>
              </a:spcAft>
              <a:buClr>
                <a:schemeClr val="dk1"/>
              </a:buClr>
              <a:buSzPts val="2400"/>
              <a:buFont typeface="Golos Text SemiBold"/>
              <a:buNone/>
              <a:defRPr sz="2400" b="0" i="0" u="none" strike="noStrike" cap="none">
                <a:solidFill>
                  <a:schemeClr val="dk1"/>
                </a:solidFill>
                <a:latin typeface="Golos Text SemiBold"/>
                <a:ea typeface="Golos Text SemiBold"/>
                <a:cs typeface="Golos Text SemiBold"/>
                <a:sym typeface="Golos Text SemiBold"/>
              </a:defRPr>
            </a:lvl4pPr>
            <a:lvl5pPr marL="2286000" marR="0" lvl="4" indent="-317500" algn="ctr" rtl="0">
              <a:lnSpc>
                <a:spcPct val="115000"/>
              </a:lnSpc>
              <a:spcBef>
                <a:spcPts val="0"/>
              </a:spcBef>
              <a:spcAft>
                <a:spcPts val="0"/>
              </a:spcAft>
              <a:buClr>
                <a:schemeClr val="dk1"/>
              </a:buClr>
              <a:buSzPts val="2400"/>
              <a:buFont typeface="Golos Text SemiBold"/>
              <a:buNone/>
              <a:defRPr sz="2400" b="0" i="0" u="none" strike="noStrike" cap="none">
                <a:solidFill>
                  <a:schemeClr val="dk1"/>
                </a:solidFill>
                <a:latin typeface="Golos Text SemiBold"/>
                <a:ea typeface="Golos Text SemiBold"/>
                <a:cs typeface="Golos Text SemiBold"/>
                <a:sym typeface="Golos Text SemiBold"/>
              </a:defRPr>
            </a:lvl5pPr>
            <a:lvl6pPr marL="2743200" marR="0" lvl="5" indent="-317500" algn="ctr" rtl="0">
              <a:lnSpc>
                <a:spcPct val="115000"/>
              </a:lnSpc>
              <a:spcBef>
                <a:spcPts val="0"/>
              </a:spcBef>
              <a:spcAft>
                <a:spcPts val="0"/>
              </a:spcAft>
              <a:buClr>
                <a:schemeClr val="dk1"/>
              </a:buClr>
              <a:buSzPts val="2400"/>
              <a:buFont typeface="Golos Text SemiBold"/>
              <a:buNone/>
              <a:defRPr sz="2400" b="0" i="0" u="none" strike="noStrike" cap="none">
                <a:solidFill>
                  <a:schemeClr val="dk1"/>
                </a:solidFill>
                <a:latin typeface="Golos Text SemiBold"/>
                <a:ea typeface="Golos Text SemiBold"/>
                <a:cs typeface="Golos Text SemiBold"/>
                <a:sym typeface="Golos Text SemiBold"/>
              </a:defRPr>
            </a:lvl6pPr>
            <a:lvl7pPr marL="3200400" marR="0" lvl="6" indent="-317500" algn="ctr" rtl="0">
              <a:lnSpc>
                <a:spcPct val="115000"/>
              </a:lnSpc>
              <a:spcBef>
                <a:spcPts val="0"/>
              </a:spcBef>
              <a:spcAft>
                <a:spcPts val="0"/>
              </a:spcAft>
              <a:buClr>
                <a:schemeClr val="dk1"/>
              </a:buClr>
              <a:buSzPts val="2400"/>
              <a:buFont typeface="Golos Text SemiBold"/>
              <a:buNone/>
              <a:defRPr sz="2400" b="0" i="0" u="none" strike="noStrike" cap="none">
                <a:solidFill>
                  <a:schemeClr val="dk1"/>
                </a:solidFill>
                <a:latin typeface="Golos Text SemiBold"/>
                <a:ea typeface="Golos Text SemiBold"/>
                <a:cs typeface="Golos Text SemiBold"/>
                <a:sym typeface="Golos Text SemiBold"/>
              </a:defRPr>
            </a:lvl7pPr>
            <a:lvl8pPr marL="3657600" marR="0" lvl="7" indent="-317500" algn="ctr" rtl="0">
              <a:lnSpc>
                <a:spcPct val="115000"/>
              </a:lnSpc>
              <a:spcBef>
                <a:spcPts val="0"/>
              </a:spcBef>
              <a:spcAft>
                <a:spcPts val="0"/>
              </a:spcAft>
              <a:buClr>
                <a:schemeClr val="dk1"/>
              </a:buClr>
              <a:buSzPts val="2400"/>
              <a:buFont typeface="Golos Text SemiBold"/>
              <a:buNone/>
              <a:defRPr sz="2400" b="0" i="0" u="none" strike="noStrike" cap="none">
                <a:solidFill>
                  <a:schemeClr val="dk1"/>
                </a:solidFill>
                <a:latin typeface="Golos Text SemiBold"/>
                <a:ea typeface="Golos Text SemiBold"/>
                <a:cs typeface="Golos Text SemiBold"/>
                <a:sym typeface="Golos Text SemiBold"/>
              </a:defRPr>
            </a:lvl8pPr>
            <a:lvl9pPr marL="4114800" marR="0" lvl="8" indent="-317500" algn="ctr" rtl="0">
              <a:lnSpc>
                <a:spcPct val="115000"/>
              </a:lnSpc>
              <a:spcBef>
                <a:spcPts val="0"/>
              </a:spcBef>
              <a:spcAft>
                <a:spcPts val="0"/>
              </a:spcAft>
              <a:buClr>
                <a:schemeClr val="dk1"/>
              </a:buClr>
              <a:buSzPts val="2400"/>
              <a:buFont typeface="Golos Text SemiBold"/>
              <a:buNone/>
              <a:defRPr sz="2400" b="0" i="0" u="none" strike="noStrike" cap="none">
                <a:solidFill>
                  <a:schemeClr val="dk1"/>
                </a:solidFill>
                <a:latin typeface="Golos Text SemiBold"/>
                <a:ea typeface="Golos Text SemiBold"/>
                <a:cs typeface="Golos Text SemiBold"/>
                <a:sym typeface="Golos Text SemiBold"/>
              </a:defRPr>
            </a:lvl9pPr>
          </a:lstStyle>
          <a:p>
            <a:pPr marL="0" indent="0" algn="l"/>
            <a:r>
              <a:rPr lang="en-GB" sz="2800" dirty="0">
                <a:latin typeface="Chivo" panose="020B0503030202020804" pitchFamily="34" charset="77"/>
              </a:rPr>
              <a:t>Neural Networks</a:t>
            </a:r>
          </a:p>
        </p:txBody>
      </p:sp>
      <p:sp>
        <p:nvSpPr>
          <p:cNvPr id="9" name="TextBox 8">
            <a:extLst>
              <a:ext uri="{FF2B5EF4-FFF2-40B4-BE49-F238E27FC236}">
                <a16:creationId xmlns:a16="http://schemas.microsoft.com/office/drawing/2014/main" id="{A2EF0154-DE15-7AB9-95A1-6B2E20238F18}"/>
              </a:ext>
            </a:extLst>
          </p:cNvPr>
          <p:cNvSpPr txBox="1"/>
          <p:nvPr/>
        </p:nvSpPr>
        <p:spPr>
          <a:xfrm>
            <a:off x="1058348" y="61082"/>
            <a:ext cx="6539485" cy="215444"/>
          </a:xfrm>
          <a:prstGeom prst="rect">
            <a:avLst/>
          </a:prstGeom>
          <a:noFill/>
        </p:spPr>
        <p:txBody>
          <a:bodyPr wrap="square" rtlCol="0">
            <a:spAutoFit/>
          </a:bodyPr>
          <a:lstStyle/>
          <a:p>
            <a:pPr marL="7938" indent="-7938" algn="just"/>
            <a:r>
              <a:rPr lang="en-GB" sz="800" b="1" dirty="0">
                <a:latin typeface="Candara" panose="020E0502030303020204" pitchFamily="34" charset="0"/>
              </a:rPr>
              <a:t>Table 1. </a:t>
            </a:r>
            <a:r>
              <a:rPr lang="en-GB" sz="800" dirty="0">
                <a:latin typeface="Candara" panose="020E0502030303020204" pitchFamily="34" charset="0"/>
              </a:rPr>
              <a:t>Summary of the most common deep neural networks used for computer vision tasks in biological image analysis.</a:t>
            </a:r>
          </a:p>
        </p:txBody>
      </p:sp>
    </p:spTree>
    <p:extLst>
      <p:ext uri="{BB962C8B-B14F-4D97-AF65-F5344CB8AC3E}">
        <p14:creationId xmlns:p14="http://schemas.microsoft.com/office/powerpoint/2010/main" val="3206033605"/>
      </p:ext>
    </p:extLst>
  </p:cSld>
  <p:clrMapOvr>
    <a:masterClrMapping/>
  </p:clrMapOvr>
  <p:transition spd="slow">
    <p:cover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hold" grpId="0" nodeType="withEffect">
                                  <p:stCondLst>
                                    <p:cond delay="0"/>
                                  </p:stCondLst>
                                  <p:childTnLst>
                                    <p:animEffect transition="out" filter="fade">
                                      <p:cBhvr>
                                        <p:cTn id="6" dur="1000" tmFilter="0, 0; .2, .5; .8, .5; 1, 0"/>
                                        <p:tgtEl>
                                          <p:spTgt spid="5"/>
                                        </p:tgtEl>
                                      </p:cBhvr>
                                    </p:animEffect>
                                    <p:animScale>
                                      <p:cBhvr>
                                        <p:cTn id="7" dur="500" autoRev="1" fill="hold"/>
                                        <p:tgtEl>
                                          <p:spTgt spid="5"/>
                                        </p:tgtEl>
                                      </p:cBhvr>
                                      <p:by x="105000" y="105000"/>
                                    </p:animScale>
                                  </p:childTnLst>
                                </p:cTn>
                              </p:par>
                              <p:par>
                                <p:cTn id="8" presetID="26" presetClass="emph" presetSubtype="0" repeatCount="indefinite" fill="hold" grpId="0" nodeType="withEffect">
                                  <p:stCondLst>
                                    <p:cond delay="0"/>
                                  </p:stCondLst>
                                  <p:childTnLst>
                                    <p:animEffect transition="out" filter="fade">
                                      <p:cBhvr>
                                        <p:cTn id="9" dur="1000" tmFilter="0, 0; .2, .5; .8, .5; 1, 0"/>
                                        <p:tgtEl>
                                          <p:spTgt spid="6"/>
                                        </p:tgtEl>
                                      </p:cBhvr>
                                    </p:animEffect>
                                    <p:animScale>
                                      <p:cBhvr>
                                        <p:cTn id="10" dur="500" autoRev="1" fill="hold"/>
                                        <p:tgtEl>
                                          <p:spTgt spid="6"/>
                                        </p:tgtEl>
                                      </p:cBhvr>
                                      <p:by x="105000" y="105000"/>
                                    </p:animScale>
                                  </p:childTnLst>
                                </p:cTn>
                              </p:par>
                              <p:par>
                                <p:cTn id="11" presetID="26" presetClass="emph" presetSubtype="0" repeatCount="indefinite" fill="hold" grpId="0" nodeType="withEffect">
                                  <p:stCondLst>
                                    <p:cond delay="0"/>
                                  </p:stCondLst>
                                  <p:childTnLst>
                                    <p:animEffect transition="out" filter="fade">
                                      <p:cBhvr>
                                        <p:cTn id="12" dur="1000" tmFilter="0, 0; .2, .5; .8, .5; 1, 0"/>
                                        <p:tgtEl>
                                          <p:spTgt spid="7"/>
                                        </p:tgtEl>
                                      </p:cBhvr>
                                    </p:animEffect>
                                    <p:animScale>
                                      <p:cBhvr>
                                        <p:cTn id="13" dur="500" autoRev="1" fill="hold"/>
                                        <p:tgtEl>
                                          <p:spTgt spid="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21"/>
        <p:cNvGrpSpPr/>
        <p:nvPr/>
      </p:nvGrpSpPr>
      <p:grpSpPr>
        <a:xfrm>
          <a:off x="0" y="0"/>
          <a:ext cx="0" cy="0"/>
          <a:chOff x="0" y="0"/>
          <a:chExt cx="0" cy="0"/>
        </a:xfrm>
      </p:grpSpPr>
      <p:sp>
        <p:nvSpPr>
          <p:cNvPr id="3" name="TextBox 2">
            <a:extLst>
              <a:ext uri="{FF2B5EF4-FFF2-40B4-BE49-F238E27FC236}">
                <a16:creationId xmlns:a16="http://schemas.microsoft.com/office/drawing/2014/main" id="{4DCEE934-63A0-5C97-3A2C-B33B31C954AD}"/>
              </a:ext>
            </a:extLst>
          </p:cNvPr>
          <p:cNvSpPr txBox="1"/>
          <p:nvPr/>
        </p:nvSpPr>
        <p:spPr>
          <a:xfrm>
            <a:off x="0" y="4835723"/>
            <a:ext cx="9155222" cy="307777"/>
          </a:xfrm>
          <a:prstGeom prst="rect">
            <a:avLst/>
          </a:prstGeom>
          <a:noFill/>
        </p:spPr>
        <p:txBody>
          <a:bodyPr wrap="square" rtlCol="0">
            <a:spAutoFit/>
          </a:bodyPr>
          <a:lstStyle/>
          <a:p>
            <a:pPr algn="ctr"/>
            <a:r>
              <a:rPr lang="en-GB" b="1" dirty="0">
                <a:latin typeface="Chivo" panose="020B0503030202020804" pitchFamily="34" charset="77"/>
              </a:rPr>
              <a:t>13</a:t>
            </a:r>
          </a:p>
        </p:txBody>
      </p:sp>
      <p:sp>
        <p:nvSpPr>
          <p:cNvPr id="2" name="Rectangle 1">
            <a:extLst>
              <a:ext uri="{FF2B5EF4-FFF2-40B4-BE49-F238E27FC236}">
                <a16:creationId xmlns:a16="http://schemas.microsoft.com/office/drawing/2014/main" id="{4EA6BB87-55C3-0BAE-EE90-30B8BA19890B}"/>
              </a:ext>
            </a:extLst>
          </p:cNvPr>
          <p:cNvSpPr/>
          <p:nvPr/>
        </p:nvSpPr>
        <p:spPr>
          <a:xfrm>
            <a:off x="0" y="0"/>
            <a:ext cx="286439" cy="5143500"/>
          </a:xfrm>
          <a:prstGeom prst="rect">
            <a:avLst/>
          </a:prstGeom>
          <a:solidFill>
            <a:srgbClr val="994269">
              <a:alpha val="6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9" name="Picture 28">
            <a:extLst>
              <a:ext uri="{FF2B5EF4-FFF2-40B4-BE49-F238E27FC236}">
                <a16:creationId xmlns:a16="http://schemas.microsoft.com/office/drawing/2014/main" id="{386EC9E6-6ADF-53E6-2C3C-F22E463E31E1}"/>
              </a:ext>
            </a:extLst>
          </p:cNvPr>
          <p:cNvPicPr>
            <a:picLocks noChangeAspect="1"/>
          </p:cNvPicPr>
          <p:nvPr/>
        </p:nvPicPr>
        <p:blipFill rotWithShape="1">
          <a:blip r:embed="rId3"/>
          <a:srcRect t="618" b="805"/>
          <a:stretch/>
        </p:blipFill>
        <p:spPr>
          <a:xfrm>
            <a:off x="1058348" y="276526"/>
            <a:ext cx="7322497" cy="4590448"/>
          </a:xfrm>
          <a:prstGeom prst="rect">
            <a:avLst/>
          </a:prstGeom>
        </p:spPr>
      </p:pic>
      <p:cxnSp>
        <p:nvCxnSpPr>
          <p:cNvPr id="32" name="Google Shape;363;p49">
            <a:extLst>
              <a:ext uri="{FF2B5EF4-FFF2-40B4-BE49-F238E27FC236}">
                <a16:creationId xmlns:a16="http://schemas.microsoft.com/office/drawing/2014/main" id="{2F003833-1E84-B08C-F189-92A572DB3045}"/>
              </a:ext>
            </a:extLst>
          </p:cNvPr>
          <p:cNvCxnSpPr>
            <a:cxnSpLocks/>
          </p:cNvCxnSpPr>
          <p:nvPr/>
        </p:nvCxnSpPr>
        <p:spPr>
          <a:xfrm flipH="1">
            <a:off x="0" y="4850968"/>
            <a:ext cx="8380845" cy="0"/>
          </a:xfrm>
          <a:prstGeom prst="straightConnector1">
            <a:avLst/>
          </a:prstGeom>
          <a:noFill/>
          <a:ln w="9525" cap="flat" cmpd="sng">
            <a:solidFill>
              <a:schemeClr val="dk1"/>
            </a:solidFill>
            <a:prstDash val="solid"/>
            <a:round/>
            <a:headEnd type="none" w="med" len="med"/>
            <a:tailEnd type="none" w="med" len="med"/>
          </a:ln>
        </p:spPr>
      </p:cxnSp>
      <p:cxnSp>
        <p:nvCxnSpPr>
          <p:cNvPr id="33" name="Google Shape;363;p49">
            <a:extLst>
              <a:ext uri="{FF2B5EF4-FFF2-40B4-BE49-F238E27FC236}">
                <a16:creationId xmlns:a16="http://schemas.microsoft.com/office/drawing/2014/main" id="{46FE2A76-5715-8557-D8AC-870249F14091}"/>
              </a:ext>
            </a:extLst>
          </p:cNvPr>
          <p:cNvCxnSpPr>
            <a:cxnSpLocks/>
          </p:cNvCxnSpPr>
          <p:nvPr/>
        </p:nvCxnSpPr>
        <p:spPr>
          <a:xfrm flipH="1">
            <a:off x="1058348" y="263337"/>
            <a:ext cx="8098439" cy="13189"/>
          </a:xfrm>
          <a:prstGeom prst="straightConnector1">
            <a:avLst/>
          </a:prstGeom>
          <a:noFill/>
          <a:ln w="12700" cap="flat" cmpd="sng">
            <a:solidFill>
              <a:schemeClr val="dk1"/>
            </a:solidFill>
            <a:prstDash val="solid"/>
            <a:round/>
            <a:headEnd type="none" w="med" len="med"/>
            <a:tailEnd type="none" w="med" len="med"/>
          </a:ln>
        </p:spPr>
      </p:cxnSp>
      <p:sp>
        <p:nvSpPr>
          <p:cNvPr id="4" name="Rectangle 3">
            <a:extLst>
              <a:ext uri="{FF2B5EF4-FFF2-40B4-BE49-F238E27FC236}">
                <a16:creationId xmlns:a16="http://schemas.microsoft.com/office/drawing/2014/main" id="{E1A1CD9E-48E9-7229-5E9A-C6068537848F}"/>
              </a:ext>
            </a:extLst>
          </p:cNvPr>
          <p:cNvSpPr/>
          <p:nvPr/>
        </p:nvSpPr>
        <p:spPr>
          <a:xfrm>
            <a:off x="1058348" y="1007760"/>
            <a:ext cx="7322498" cy="847003"/>
          </a:xfrm>
          <a:prstGeom prst="rect">
            <a:avLst/>
          </a:prstGeom>
          <a:solidFill>
            <a:srgbClr val="942A5D">
              <a:alpha val="2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Google Shape;366;p49">
            <a:extLst>
              <a:ext uri="{FF2B5EF4-FFF2-40B4-BE49-F238E27FC236}">
                <a16:creationId xmlns:a16="http://schemas.microsoft.com/office/drawing/2014/main" id="{ED23D2A6-7A9B-D0C2-7CCC-E6B8DB74DC12}"/>
              </a:ext>
            </a:extLst>
          </p:cNvPr>
          <p:cNvSpPr txBox="1">
            <a:spLocks/>
          </p:cNvSpPr>
          <p:nvPr/>
        </p:nvSpPr>
        <p:spPr>
          <a:xfrm rot="16200000">
            <a:off x="-1359353" y="2425646"/>
            <a:ext cx="4312200" cy="5232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2400"/>
              <a:buFont typeface="Golos Text SemiBold"/>
              <a:buNone/>
              <a:defRPr sz="2200" b="0" i="0" u="none" strike="noStrike" cap="none">
                <a:solidFill>
                  <a:schemeClr val="dk1"/>
                </a:solidFill>
                <a:latin typeface="Golos Text"/>
                <a:ea typeface="Golos Text"/>
                <a:cs typeface="Golos Text"/>
                <a:sym typeface="Golos Text"/>
              </a:defRPr>
            </a:lvl1pPr>
            <a:lvl2pPr marL="914400" marR="0" lvl="1" indent="-317500" algn="ctr" rtl="0">
              <a:lnSpc>
                <a:spcPct val="115000"/>
              </a:lnSpc>
              <a:spcBef>
                <a:spcPts val="0"/>
              </a:spcBef>
              <a:spcAft>
                <a:spcPts val="0"/>
              </a:spcAft>
              <a:buClr>
                <a:schemeClr val="dk1"/>
              </a:buClr>
              <a:buSzPts val="2400"/>
              <a:buFont typeface="Golos Text SemiBold"/>
              <a:buNone/>
              <a:defRPr sz="2400" b="0" i="0" u="none" strike="noStrike" cap="none">
                <a:solidFill>
                  <a:schemeClr val="dk1"/>
                </a:solidFill>
                <a:latin typeface="Golos Text SemiBold"/>
                <a:ea typeface="Golos Text SemiBold"/>
                <a:cs typeface="Golos Text SemiBold"/>
                <a:sym typeface="Golos Text SemiBold"/>
              </a:defRPr>
            </a:lvl2pPr>
            <a:lvl3pPr marL="1371600" marR="0" lvl="2" indent="-317500" algn="ctr" rtl="0">
              <a:lnSpc>
                <a:spcPct val="115000"/>
              </a:lnSpc>
              <a:spcBef>
                <a:spcPts val="0"/>
              </a:spcBef>
              <a:spcAft>
                <a:spcPts val="0"/>
              </a:spcAft>
              <a:buClr>
                <a:schemeClr val="dk1"/>
              </a:buClr>
              <a:buSzPts val="2400"/>
              <a:buFont typeface="Golos Text SemiBold"/>
              <a:buNone/>
              <a:defRPr sz="2400" b="0" i="0" u="none" strike="noStrike" cap="none">
                <a:solidFill>
                  <a:schemeClr val="dk1"/>
                </a:solidFill>
                <a:latin typeface="Golos Text SemiBold"/>
                <a:ea typeface="Golos Text SemiBold"/>
                <a:cs typeface="Golos Text SemiBold"/>
                <a:sym typeface="Golos Text SemiBold"/>
              </a:defRPr>
            </a:lvl3pPr>
            <a:lvl4pPr marL="1828800" marR="0" lvl="3" indent="-317500" algn="ctr" rtl="0">
              <a:lnSpc>
                <a:spcPct val="115000"/>
              </a:lnSpc>
              <a:spcBef>
                <a:spcPts val="0"/>
              </a:spcBef>
              <a:spcAft>
                <a:spcPts val="0"/>
              </a:spcAft>
              <a:buClr>
                <a:schemeClr val="dk1"/>
              </a:buClr>
              <a:buSzPts val="2400"/>
              <a:buFont typeface="Golos Text SemiBold"/>
              <a:buNone/>
              <a:defRPr sz="2400" b="0" i="0" u="none" strike="noStrike" cap="none">
                <a:solidFill>
                  <a:schemeClr val="dk1"/>
                </a:solidFill>
                <a:latin typeface="Golos Text SemiBold"/>
                <a:ea typeface="Golos Text SemiBold"/>
                <a:cs typeface="Golos Text SemiBold"/>
                <a:sym typeface="Golos Text SemiBold"/>
              </a:defRPr>
            </a:lvl4pPr>
            <a:lvl5pPr marL="2286000" marR="0" lvl="4" indent="-317500" algn="ctr" rtl="0">
              <a:lnSpc>
                <a:spcPct val="115000"/>
              </a:lnSpc>
              <a:spcBef>
                <a:spcPts val="0"/>
              </a:spcBef>
              <a:spcAft>
                <a:spcPts val="0"/>
              </a:spcAft>
              <a:buClr>
                <a:schemeClr val="dk1"/>
              </a:buClr>
              <a:buSzPts val="2400"/>
              <a:buFont typeface="Golos Text SemiBold"/>
              <a:buNone/>
              <a:defRPr sz="2400" b="0" i="0" u="none" strike="noStrike" cap="none">
                <a:solidFill>
                  <a:schemeClr val="dk1"/>
                </a:solidFill>
                <a:latin typeface="Golos Text SemiBold"/>
                <a:ea typeface="Golos Text SemiBold"/>
                <a:cs typeface="Golos Text SemiBold"/>
                <a:sym typeface="Golos Text SemiBold"/>
              </a:defRPr>
            </a:lvl5pPr>
            <a:lvl6pPr marL="2743200" marR="0" lvl="5" indent="-317500" algn="ctr" rtl="0">
              <a:lnSpc>
                <a:spcPct val="115000"/>
              </a:lnSpc>
              <a:spcBef>
                <a:spcPts val="0"/>
              </a:spcBef>
              <a:spcAft>
                <a:spcPts val="0"/>
              </a:spcAft>
              <a:buClr>
                <a:schemeClr val="dk1"/>
              </a:buClr>
              <a:buSzPts val="2400"/>
              <a:buFont typeface="Golos Text SemiBold"/>
              <a:buNone/>
              <a:defRPr sz="2400" b="0" i="0" u="none" strike="noStrike" cap="none">
                <a:solidFill>
                  <a:schemeClr val="dk1"/>
                </a:solidFill>
                <a:latin typeface="Golos Text SemiBold"/>
                <a:ea typeface="Golos Text SemiBold"/>
                <a:cs typeface="Golos Text SemiBold"/>
                <a:sym typeface="Golos Text SemiBold"/>
              </a:defRPr>
            </a:lvl6pPr>
            <a:lvl7pPr marL="3200400" marR="0" lvl="6" indent="-317500" algn="ctr" rtl="0">
              <a:lnSpc>
                <a:spcPct val="115000"/>
              </a:lnSpc>
              <a:spcBef>
                <a:spcPts val="0"/>
              </a:spcBef>
              <a:spcAft>
                <a:spcPts val="0"/>
              </a:spcAft>
              <a:buClr>
                <a:schemeClr val="dk1"/>
              </a:buClr>
              <a:buSzPts val="2400"/>
              <a:buFont typeface="Golos Text SemiBold"/>
              <a:buNone/>
              <a:defRPr sz="2400" b="0" i="0" u="none" strike="noStrike" cap="none">
                <a:solidFill>
                  <a:schemeClr val="dk1"/>
                </a:solidFill>
                <a:latin typeface="Golos Text SemiBold"/>
                <a:ea typeface="Golos Text SemiBold"/>
                <a:cs typeface="Golos Text SemiBold"/>
                <a:sym typeface="Golos Text SemiBold"/>
              </a:defRPr>
            </a:lvl7pPr>
            <a:lvl8pPr marL="3657600" marR="0" lvl="7" indent="-317500" algn="ctr" rtl="0">
              <a:lnSpc>
                <a:spcPct val="115000"/>
              </a:lnSpc>
              <a:spcBef>
                <a:spcPts val="0"/>
              </a:spcBef>
              <a:spcAft>
                <a:spcPts val="0"/>
              </a:spcAft>
              <a:buClr>
                <a:schemeClr val="dk1"/>
              </a:buClr>
              <a:buSzPts val="2400"/>
              <a:buFont typeface="Golos Text SemiBold"/>
              <a:buNone/>
              <a:defRPr sz="2400" b="0" i="0" u="none" strike="noStrike" cap="none">
                <a:solidFill>
                  <a:schemeClr val="dk1"/>
                </a:solidFill>
                <a:latin typeface="Golos Text SemiBold"/>
                <a:ea typeface="Golos Text SemiBold"/>
                <a:cs typeface="Golos Text SemiBold"/>
                <a:sym typeface="Golos Text SemiBold"/>
              </a:defRPr>
            </a:lvl8pPr>
            <a:lvl9pPr marL="4114800" marR="0" lvl="8" indent="-317500" algn="ctr" rtl="0">
              <a:lnSpc>
                <a:spcPct val="115000"/>
              </a:lnSpc>
              <a:spcBef>
                <a:spcPts val="0"/>
              </a:spcBef>
              <a:spcAft>
                <a:spcPts val="0"/>
              </a:spcAft>
              <a:buClr>
                <a:schemeClr val="dk1"/>
              </a:buClr>
              <a:buSzPts val="2400"/>
              <a:buFont typeface="Golos Text SemiBold"/>
              <a:buNone/>
              <a:defRPr sz="2400" b="0" i="0" u="none" strike="noStrike" cap="none">
                <a:solidFill>
                  <a:schemeClr val="dk1"/>
                </a:solidFill>
                <a:latin typeface="Golos Text SemiBold"/>
                <a:ea typeface="Golos Text SemiBold"/>
                <a:cs typeface="Golos Text SemiBold"/>
                <a:sym typeface="Golos Text SemiBold"/>
              </a:defRPr>
            </a:lvl9pPr>
          </a:lstStyle>
          <a:p>
            <a:pPr marL="0" indent="0" algn="l"/>
            <a:r>
              <a:rPr lang="en-GB" sz="2800" dirty="0">
                <a:latin typeface="Chivo" panose="020B0503030202020804" pitchFamily="34" charset="77"/>
              </a:rPr>
              <a:t>Neural Networks</a:t>
            </a:r>
          </a:p>
        </p:txBody>
      </p:sp>
      <p:sp>
        <p:nvSpPr>
          <p:cNvPr id="6" name="TextBox 5">
            <a:extLst>
              <a:ext uri="{FF2B5EF4-FFF2-40B4-BE49-F238E27FC236}">
                <a16:creationId xmlns:a16="http://schemas.microsoft.com/office/drawing/2014/main" id="{233CFCA2-A7B8-8388-FD17-C3E040333975}"/>
              </a:ext>
            </a:extLst>
          </p:cNvPr>
          <p:cNvSpPr txBox="1"/>
          <p:nvPr/>
        </p:nvSpPr>
        <p:spPr>
          <a:xfrm>
            <a:off x="1058348" y="61082"/>
            <a:ext cx="6539485" cy="215444"/>
          </a:xfrm>
          <a:prstGeom prst="rect">
            <a:avLst/>
          </a:prstGeom>
          <a:noFill/>
        </p:spPr>
        <p:txBody>
          <a:bodyPr wrap="square" rtlCol="0">
            <a:spAutoFit/>
          </a:bodyPr>
          <a:lstStyle/>
          <a:p>
            <a:pPr marL="7938" indent="-7938" algn="just"/>
            <a:r>
              <a:rPr lang="en-GB" sz="800" b="1" dirty="0">
                <a:latin typeface="Candara" panose="020E0502030303020204" pitchFamily="34" charset="0"/>
              </a:rPr>
              <a:t>Table 1. </a:t>
            </a:r>
            <a:r>
              <a:rPr lang="en-GB" sz="800" dirty="0">
                <a:latin typeface="Candara" panose="020E0502030303020204" pitchFamily="34" charset="0"/>
              </a:rPr>
              <a:t>Summary of the most common deep neural networks used for computer vision tasks in biological image analysis.</a:t>
            </a:r>
          </a:p>
        </p:txBody>
      </p:sp>
    </p:spTree>
    <p:extLst>
      <p:ext uri="{BB962C8B-B14F-4D97-AF65-F5344CB8AC3E}">
        <p14:creationId xmlns:p14="http://schemas.microsoft.com/office/powerpoint/2010/main" val="424073749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21"/>
        <p:cNvGrpSpPr/>
        <p:nvPr/>
      </p:nvGrpSpPr>
      <p:grpSpPr>
        <a:xfrm>
          <a:off x="0" y="0"/>
          <a:ext cx="0" cy="0"/>
          <a:chOff x="0" y="0"/>
          <a:chExt cx="0" cy="0"/>
        </a:xfrm>
      </p:grpSpPr>
      <p:sp>
        <p:nvSpPr>
          <p:cNvPr id="3" name="TextBox 2">
            <a:extLst>
              <a:ext uri="{FF2B5EF4-FFF2-40B4-BE49-F238E27FC236}">
                <a16:creationId xmlns:a16="http://schemas.microsoft.com/office/drawing/2014/main" id="{ED1658CC-384A-F421-D42E-CE8F80A46378}"/>
              </a:ext>
            </a:extLst>
          </p:cNvPr>
          <p:cNvSpPr txBox="1"/>
          <p:nvPr/>
        </p:nvSpPr>
        <p:spPr>
          <a:xfrm>
            <a:off x="0" y="4835723"/>
            <a:ext cx="9155222" cy="307777"/>
          </a:xfrm>
          <a:prstGeom prst="rect">
            <a:avLst/>
          </a:prstGeom>
          <a:noFill/>
        </p:spPr>
        <p:txBody>
          <a:bodyPr wrap="square" rtlCol="0">
            <a:spAutoFit/>
          </a:bodyPr>
          <a:lstStyle/>
          <a:p>
            <a:pPr algn="ctr"/>
            <a:r>
              <a:rPr lang="en-GB" b="1" dirty="0">
                <a:latin typeface="Chivo" panose="020B0503030202020804" pitchFamily="34" charset="77"/>
              </a:rPr>
              <a:t>15</a:t>
            </a:r>
          </a:p>
        </p:txBody>
      </p:sp>
      <p:sp>
        <p:nvSpPr>
          <p:cNvPr id="2" name="Rectangle 1">
            <a:extLst>
              <a:ext uri="{FF2B5EF4-FFF2-40B4-BE49-F238E27FC236}">
                <a16:creationId xmlns:a16="http://schemas.microsoft.com/office/drawing/2014/main" id="{4EA6BB87-55C3-0BAE-EE90-30B8BA19890B}"/>
              </a:ext>
            </a:extLst>
          </p:cNvPr>
          <p:cNvSpPr/>
          <p:nvPr/>
        </p:nvSpPr>
        <p:spPr>
          <a:xfrm>
            <a:off x="-8871" y="0"/>
            <a:ext cx="286439" cy="5143500"/>
          </a:xfrm>
          <a:prstGeom prst="rect">
            <a:avLst/>
          </a:prstGeom>
          <a:solidFill>
            <a:srgbClr val="994269">
              <a:alpha val="6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2" name="Google Shape;363;p49">
            <a:extLst>
              <a:ext uri="{FF2B5EF4-FFF2-40B4-BE49-F238E27FC236}">
                <a16:creationId xmlns:a16="http://schemas.microsoft.com/office/drawing/2014/main" id="{2F003833-1E84-B08C-F189-92A572DB3045}"/>
              </a:ext>
            </a:extLst>
          </p:cNvPr>
          <p:cNvCxnSpPr>
            <a:cxnSpLocks/>
          </p:cNvCxnSpPr>
          <p:nvPr/>
        </p:nvCxnSpPr>
        <p:spPr>
          <a:xfrm flipH="1">
            <a:off x="0" y="4862440"/>
            <a:ext cx="8506433" cy="0"/>
          </a:xfrm>
          <a:prstGeom prst="straightConnector1">
            <a:avLst/>
          </a:prstGeom>
          <a:noFill/>
          <a:ln w="9525" cap="flat" cmpd="sng">
            <a:solidFill>
              <a:schemeClr val="dk1"/>
            </a:solidFill>
            <a:prstDash val="solid"/>
            <a:round/>
            <a:headEnd type="none" w="med" len="med"/>
            <a:tailEnd type="none" w="med" len="med"/>
          </a:ln>
        </p:spPr>
      </p:cxnSp>
      <p:sp>
        <p:nvSpPr>
          <p:cNvPr id="41" name="Google Shape;364;p49">
            <a:extLst>
              <a:ext uri="{FF2B5EF4-FFF2-40B4-BE49-F238E27FC236}">
                <a16:creationId xmlns:a16="http://schemas.microsoft.com/office/drawing/2014/main" id="{5868A923-777D-0537-C19D-C2B061661EA8}"/>
              </a:ext>
            </a:extLst>
          </p:cNvPr>
          <p:cNvSpPr txBox="1">
            <a:spLocks noGrp="1"/>
          </p:cNvSpPr>
          <p:nvPr>
            <p:ph type="title"/>
          </p:nvPr>
        </p:nvSpPr>
        <p:spPr>
          <a:xfrm>
            <a:off x="713225" y="470650"/>
            <a:ext cx="7717500" cy="549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latin typeface="Chivo" panose="020B0503030202020804" pitchFamily="34" charset="77"/>
              </a:rPr>
              <a:t>Region Proposal CNN (R-CNN)</a:t>
            </a:r>
            <a:endParaRPr dirty="0">
              <a:latin typeface="Chivo" panose="020B0503030202020804" pitchFamily="34" charset="77"/>
            </a:endParaRPr>
          </a:p>
        </p:txBody>
      </p:sp>
      <p:pic>
        <p:nvPicPr>
          <p:cNvPr id="4" name="Picture 3">
            <a:extLst>
              <a:ext uri="{FF2B5EF4-FFF2-40B4-BE49-F238E27FC236}">
                <a16:creationId xmlns:a16="http://schemas.microsoft.com/office/drawing/2014/main" id="{F737EAF9-5F51-16EE-C58D-B4910B9595D6}"/>
              </a:ext>
            </a:extLst>
          </p:cNvPr>
          <p:cNvPicPr>
            <a:picLocks noChangeAspect="1"/>
          </p:cNvPicPr>
          <p:nvPr/>
        </p:nvPicPr>
        <p:blipFill>
          <a:blip r:embed="rId3"/>
          <a:stretch>
            <a:fillRect/>
          </a:stretch>
        </p:blipFill>
        <p:spPr>
          <a:xfrm>
            <a:off x="713225" y="1444770"/>
            <a:ext cx="4271471" cy="1222475"/>
          </a:xfrm>
          <a:prstGeom prst="rect">
            <a:avLst/>
          </a:prstGeom>
        </p:spPr>
      </p:pic>
      <p:sp>
        <p:nvSpPr>
          <p:cNvPr id="5" name="TextBox 4">
            <a:extLst>
              <a:ext uri="{FF2B5EF4-FFF2-40B4-BE49-F238E27FC236}">
                <a16:creationId xmlns:a16="http://schemas.microsoft.com/office/drawing/2014/main" id="{CFB71D3E-A1F6-8007-C30D-228210423A6A}"/>
              </a:ext>
            </a:extLst>
          </p:cNvPr>
          <p:cNvSpPr txBox="1"/>
          <p:nvPr/>
        </p:nvSpPr>
        <p:spPr>
          <a:xfrm>
            <a:off x="697481" y="3401388"/>
            <a:ext cx="7808952" cy="1061829"/>
          </a:xfrm>
          <a:prstGeom prst="rect">
            <a:avLst/>
          </a:prstGeom>
          <a:noFill/>
        </p:spPr>
        <p:txBody>
          <a:bodyPr wrap="square" rtlCol="0">
            <a:spAutoFit/>
          </a:bodyPr>
          <a:lstStyle/>
          <a:p>
            <a:pPr marL="541338" indent="-331788">
              <a:spcAft>
                <a:spcPts val="900"/>
              </a:spcAft>
              <a:buClr>
                <a:srgbClr val="994269"/>
              </a:buClr>
              <a:buSzPct val="70000"/>
              <a:buFont typeface="Wingdings" pitchFamily="2" charset="2"/>
              <a:buChar char="v"/>
            </a:pPr>
            <a:r>
              <a:rPr lang="en-GB" sz="1600" dirty="0">
                <a:solidFill>
                  <a:schemeClr val="tx1"/>
                </a:solidFill>
                <a:latin typeface="Candara" panose="020E0502030303020204" pitchFamily="34" charset="0"/>
              </a:rPr>
              <a:t>End-to-end optimization</a:t>
            </a:r>
          </a:p>
          <a:p>
            <a:pPr marL="541338" indent="-331788">
              <a:spcAft>
                <a:spcPts val="900"/>
              </a:spcAft>
              <a:buClr>
                <a:srgbClr val="994269"/>
              </a:buClr>
              <a:buSzPct val="70000"/>
              <a:buFont typeface="Wingdings" pitchFamily="2" charset="2"/>
              <a:buChar char="v"/>
            </a:pPr>
            <a:r>
              <a:rPr lang="en-GB" sz="1600" dirty="0">
                <a:solidFill>
                  <a:schemeClr val="tx1"/>
                </a:solidFill>
                <a:latin typeface="Candara" panose="020E0502030303020204" pitchFamily="34" charset="0"/>
              </a:rPr>
              <a:t>Region Proposal Network (RPN) + Fast R-CNN</a:t>
            </a:r>
          </a:p>
          <a:p>
            <a:pPr marL="541338" indent="-331788">
              <a:spcAft>
                <a:spcPts val="900"/>
              </a:spcAft>
              <a:buClr>
                <a:srgbClr val="994269"/>
              </a:buClr>
              <a:buSzPct val="70000"/>
              <a:buFont typeface="Wingdings" pitchFamily="2" charset="2"/>
              <a:buChar char="v"/>
            </a:pPr>
            <a:r>
              <a:rPr lang="en-GB" sz="1600" dirty="0">
                <a:solidFill>
                  <a:schemeClr val="tx1"/>
                </a:solidFill>
                <a:latin typeface="Candara" panose="020E0502030303020204" pitchFamily="34" charset="0"/>
              </a:rPr>
              <a:t>More efficient than traditional R-CNN</a:t>
            </a:r>
          </a:p>
        </p:txBody>
      </p:sp>
      <p:sp>
        <p:nvSpPr>
          <p:cNvPr id="6" name="TextBox 5">
            <a:extLst>
              <a:ext uri="{FF2B5EF4-FFF2-40B4-BE49-F238E27FC236}">
                <a16:creationId xmlns:a16="http://schemas.microsoft.com/office/drawing/2014/main" id="{42DAE50D-F607-0A48-45DF-A2DFAA20AF07}"/>
              </a:ext>
            </a:extLst>
          </p:cNvPr>
          <p:cNvSpPr txBox="1"/>
          <p:nvPr/>
        </p:nvSpPr>
        <p:spPr>
          <a:xfrm>
            <a:off x="713225" y="3001278"/>
            <a:ext cx="2010764" cy="400110"/>
          </a:xfrm>
          <a:prstGeom prst="rect">
            <a:avLst/>
          </a:prstGeom>
          <a:noFill/>
        </p:spPr>
        <p:txBody>
          <a:bodyPr wrap="square" rtlCol="0" anchor="ctr">
            <a:spAutoFit/>
          </a:bodyPr>
          <a:lstStyle/>
          <a:p>
            <a:pPr>
              <a:spcBef>
                <a:spcPts val="600"/>
              </a:spcBef>
              <a:spcAft>
                <a:spcPts val="600"/>
              </a:spcAft>
            </a:pPr>
            <a:r>
              <a:rPr lang="en-GB" sz="2000" b="1" dirty="0">
                <a:latin typeface="Chivo" panose="020B0503030202020804" pitchFamily="34" charset="77"/>
              </a:rPr>
              <a:t>Faster R-CNN</a:t>
            </a:r>
          </a:p>
        </p:txBody>
      </p:sp>
      <p:sp>
        <p:nvSpPr>
          <p:cNvPr id="7" name="TextBox 6">
            <a:extLst>
              <a:ext uri="{FF2B5EF4-FFF2-40B4-BE49-F238E27FC236}">
                <a16:creationId xmlns:a16="http://schemas.microsoft.com/office/drawing/2014/main" id="{CC530165-61BA-3AEC-C08E-A4D550857FE8}"/>
              </a:ext>
            </a:extLst>
          </p:cNvPr>
          <p:cNvSpPr txBox="1"/>
          <p:nvPr/>
        </p:nvSpPr>
        <p:spPr>
          <a:xfrm>
            <a:off x="5243205" y="1844880"/>
            <a:ext cx="4053016" cy="700192"/>
          </a:xfrm>
          <a:prstGeom prst="rect">
            <a:avLst/>
          </a:prstGeom>
          <a:noFill/>
        </p:spPr>
        <p:txBody>
          <a:bodyPr wrap="square" rtlCol="0">
            <a:spAutoFit/>
          </a:bodyPr>
          <a:lstStyle/>
          <a:p>
            <a:pPr marL="541338" indent="-331788">
              <a:spcAft>
                <a:spcPts val="900"/>
              </a:spcAft>
              <a:buClr>
                <a:srgbClr val="994269"/>
              </a:buClr>
              <a:buSzPct val="70000"/>
              <a:buFont typeface="Wingdings" pitchFamily="2" charset="2"/>
              <a:buChar char="v"/>
            </a:pPr>
            <a:r>
              <a:rPr lang="en-GB" sz="1600" dirty="0">
                <a:solidFill>
                  <a:schemeClr val="tx1"/>
                </a:solidFill>
                <a:latin typeface="Candara" panose="020E0502030303020204" pitchFamily="34" charset="0"/>
              </a:rPr>
              <a:t>Slow</a:t>
            </a:r>
          </a:p>
          <a:p>
            <a:pPr marL="541338" indent="-331788">
              <a:spcAft>
                <a:spcPts val="900"/>
              </a:spcAft>
              <a:buClr>
                <a:srgbClr val="994269"/>
              </a:buClr>
              <a:buSzPct val="70000"/>
              <a:buFont typeface="Wingdings" pitchFamily="2" charset="2"/>
              <a:buChar char="v"/>
            </a:pPr>
            <a:r>
              <a:rPr lang="en-GB" sz="1600" dirty="0">
                <a:solidFill>
                  <a:schemeClr val="tx1"/>
                </a:solidFill>
                <a:latin typeface="Candara" panose="020E0502030303020204" pitchFamily="34" charset="0"/>
              </a:rPr>
              <a:t>No end-to-end optimization</a:t>
            </a:r>
          </a:p>
        </p:txBody>
      </p:sp>
      <p:sp>
        <p:nvSpPr>
          <p:cNvPr id="8" name="TextBox 7">
            <a:extLst>
              <a:ext uri="{FF2B5EF4-FFF2-40B4-BE49-F238E27FC236}">
                <a16:creationId xmlns:a16="http://schemas.microsoft.com/office/drawing/2014/main" id="{E4066DDC-AF84-A513-B600-89C910F13357}"/>
              </a:ext>
            </a:extLst>
          </p:cNvPr>
          <p:cNvSpPr txBox="1"/>
          <p:nvPr/>
        </p:nvSpPr>
        <p:spPr>
          <a:xfrm>
            <a:off x="5258949" y="1444770"/>
            <a:ext cx="2010764" cy="400110"/>
          </a:xfrm>
          <a:prstGeom prst="rect">
            <a:avLst/>
          </a:prstGeom>
          <a:noFill/>
        </p:spPr>
        <p:txBody>
          <a:bodyPr wrap="square" rtlCol="0" anchor="ctr">
            <a:spAutoFit/>
          </a:bodyPr>
          <a:lstStyle/>
          <a:p>
            <a:pPr>
              <a:spcBef>
                <a:spcPts val="600"/>
              </a:spcBef>
              <a:spcAft>
                <a:spcPts val="600"/>
              </a:spcAft>
            </a:pPr>
            <a:r>
              <a:rPr lang="en-GB" sz="2000" b="1" dirty="0">
                <a:latin typeface="Chivo" panose="020B0503030202020804" pitchFamily="34" charset="77"/>
              </a:rPr>
              <a:t>R-CNN</a:t>
            </a:r>
          </a:p>
        </p:txBody>
      </p:sp>
      <p:sp>
        <p:nvSpPr>
          <p:cNvPr id="9" name="TextBox 8">
            <a:extLst>
              <a:ext uri="{FF2B5EF4-FFF2-40B4-BE49-F238E27FC236}">
                <a16:creationId xmlns:a16="http://schemas.microsoft.com/office/drawing/2014/main" id="{9224A1C6-DBCA-9870-F705-F35E15AE5121}"/>
              </a:ext>
            </a:extLst>
          </p:cNvPr>
          <p:cNvSpPr txBox="1"/>
          <p:nvPr/>
        </p:nvSpPr>
        <p:spPr>
          <a:xfrm>
            <a:off x="713225" y="2671433"/>
            <a:ext cx="3541981" cy="215444"/>
          </a:xfrm>
          <a:prstGeom prst="rect">
            <a:avLst/>
          </a:prstGeom>
          <a:noFill/>
        </p:spPr>
        <p:txBody>
          <a:bodyPr wrap="square" rtlCol="0">
            <a:spAutoFit/>
          </a:bodyPr>
          <a:lstStyle/>
          <a:p>
            <a:pPr marL="7938" indent="-7938" algn="just"/>
            <a:r>
              <a:rPr lang="en-GB" sz="800" b="1" dirty="0">
                <a:latin typeface="Candara" panose="020E0502030303020204" pitchFamily="34" charset="0"/>
              </a:rPr>
              <a:t>Figure 7. </a:t>
            </a:r>
            <a:r>
              <a:rPr lang="en-GB" sz="800" dirty="0">
                <a:latin typeface="Candara" panose="020E0502030303020204" pitchFamily="34" charset="0"/>
              </a:rPr>
              <a:t>Object detection modules of R-CNN (</a:t>
            </a:r>
            <a:r>
              <a:rPr lang="en-GB" sz="800" dirty="0" err="1">
                <a:latin typeface="Candara" panose="020E0502030303020204" pitchFamily="34" charset="0"/>
              </a:rPr>
              <a:t>Girshick</a:t>
            </a:r>
            <a:r>
              <a:rPr lang="en-GB" sz="800" dirty="0">
                <a:latin typeface="Candara" panose="020E0502030303020204" pitchFamily="34" charset="0"/>
              </a:rPr>
              <a:t> et al., 2014).</a:t>
            </a:r>
          </a:p>
        </p:txBody>
      </p:sp>
    </p:spTree>
    <p:extLst>
      <p:ext uri="{BB962C8B-B14F-4D97-AF65-F5344CB8AC3E}">
        <p14:creationId xmlns:p14="http://schemas.microsoft.com/office/powerpoint/2010/main" val="3260635103"/>
      </p:ext>
    </p:extLst>
  </p:cSld>
  <p:clrMapOvr>
    <a:masterClrMapping/>
  </p:clrMapOvr>
  <p:transition spd="med">
    <p:pull/>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21"/>
        <p:cNvGrpSpPr/>
        <p:nvPr/>
      </p:nvGrpSpPr>
      <p:grpSpPr>
        <a:xfrm>
          <a:off x="0" y="0"/>
          <a:ext cx="0" cy="0"/>
          <a:chOff x="0" y="0"/>
          <a:chExt cx="0" cy="0"/>
        </a:xfrm>
      </p:grpSpPr>
      <p:sp>
        <p:nvSpPr>
          <p:cNvPr id="3" name="TextBox 2">
            <a:extLst>
              <a:ext uri="{FF2B5EF4-FFF2-40B4-BE49-F238E27FC236}">
                <a16:creationId xmlns:a16="http://schemas.microsoft.com/office/drawing/2014/main" id="{ED1658CC-384A-F421-D42E-CE8F80A46378}"/>
              </a:ext>
            </a:extLst>
          </p:cNvPr>
          <p:cNvSpPr txBox="1"/>
          <p:nvPr/>
        </p:nvSpPr>
        <p:spPr>
          <a:xfrm>
            <a:off x="0" y="4835723"/>
            <a:ext cx="9155222" cy="307777"/>
          </a:xfrm>
          <a:prstGeom prst="rect">
            <a:avLst/>
          </a:prstGeom>
          <a:noFill/>
        </p:spPr>
        <p:txBody>
          <a:bodyPr wrap="square" rtlCol="0">
            <a:spAutoFit/>
          </a:bodyPr>
          <a:lstStyle/>
          <a:p>
            <a:pPr algn="ctr"/>
            <a:r>
              <a:rPr lang="en-GB" b="1" dirty="0">
                <a:latin typeface="Chivo" panose="020B0503030202020804" pitchFamily="34" charset="77"/>
              </a:rPr>
              <a:t>16</a:t>
            </a:r>
          </a:p>
        </p:txBody>
      </p:sp>
      <p:sp>
        <p:nvSpPr>
          <p:cNvPr id="2" name="Rectangle 1">
            <a:extLst>
              <a:ext uri="{FF2B5EF4-FFF2-40B4-BE49-F238E27FC236}">
                <a16:creationId xmlns:a16="http://schemas.microsoft.com/office/drawing/2014/main" id="{4EA6BB87-55C3-0BAE-EE90-30B8BA19890B}"/>
              </a:ext>
            </a:extLst>
          </p:cNvPr>
          <p:cNvSpPr/>
          <p:nvPr/>
        </p:nvSpPr>
        <p:spPr>
          <a:xfrm>
            <a:off x="-8871" y="0"/>
            <a:ext cx="286439" cy="5143500"/>
          </a:xfrm>
          <a:prstGeom prst="rect">
            <a:avLst/>
          </a:prstGeom>
          <a:solidFill>
            <a:srgbClr val="994269">
              <a:alpha val="6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2" name="Google Shape;363;p49">
            <a:extLst>
              <a:ext uri="{FF2B5EF4-FFF2-40B4-BE49-F238E27FC236}">
                <a16:creationId xmlns:a16="http://schemas.microsoft.com/office/drawing/2014/main" id="{2F003833-1E84-B08C-F189-92A572DB3045}"/>
              </a:ext>
            </a:extLst>
          </p:cNvPr>
          <p:cNvCxnSpPr>
            <a:cxnSpLocks/>
          </p:cNvCxnSpPr>
          <p:nvPr/>
        </p:nvCxnSpPr>
        <p:spPr>
          <a:xfrm flipH="1">
            <a:off x="0" y="4862440"/>
            <a:ext cx="8506433" cy="0"/>
          </a:xfrm>
          <a:prstGeom prst="straightConnector1">
            <a:avLst/>
          </a:prstGeom>
          <a:noFill/>
          <a:ln w="9525" cap="flat" cmpd="sng">
            <a:solidFill>
              <a:schemeClr val="dk1"/>
            </a:solidFill>
            <a:prstDash val="solid"/>
            <a:round/>
            <a:headEnd type="none" w="med" len="med"/>
            <a:tailEnd type="none" w="med" len="med"/>
          </a:ln>
        </p:spPr>
      </p:cxnSp>
      <p:sp>
        <p:nvSpPr>
          <p:cNvPr id="41" name="Google Shape;364;p49">
            <a:extLst>
              <a:ext uri="{FF2B5EF4-FFF2-40B4-BE49-F238E27FC236}">
                <a16:creationId xmlns:a16="http://schemas.microsoft.com/office/drawing/2014/main" id="{5868A923-777D-0537-C19D-C2B061661EA8}"/>
              </a:ext>
            </a:extLst>
          </p:cNvPr>
          <p:cNvSpPr txBox="1">
            <a:spLocks noGrp="1"/>
          </p:cNvSpPr>
          <p:nvPr>
            <p:ph type="title"/>
          </p:nvPr>
        </p:nvSpPr>
        <p:spPr>
          <a:xfrm>
            <a:off x="713225" y="470650"/>
            <a:ext cx="7717500" cy="549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latin typeface="Chivo" panose="020B0503030202020804" pitchFamily="34" charset="77"/>
              </a:rPr>
              <a:t>You Only Look Once (YOLO)</a:t>
            </a:r>
            <a:endParaRPr dirty="0">
              <a:latin typeface="Chivo" panose="020B0503030202020804" pitchFamily="34" charset="77"/>
            </a:endParaRPr>
          </a:p>
        </p:txBody>
      </p:sp>
      <p:sp>
        <p:nvSpPr>
          <p:cNvPr id="5" name="TextBox 4">
            <a:extLst>
              <a:ext uri="{FF2B5EF4-FFF2-40B4-BE49-F238E27FC236}">
                <a16:creationId xmlns:a16="http://schemas.microsoft.com/office/drawing/2014/main" id="{CFB71D3E-A1F6-8007-C30D-228210423A6A}"/>
              </a:ext>
            </a:extLst>
          </p:cNvPr>
          <p:cNvSpPr txBox="1"/>
          <p:nvPr/>
        </p:nvSpPr>
        <p:spPr>
          <a:xfrm>
            <a:off x="675371" y="3182891"/>
            <a:ext cx="7793208" cy="1423467"/>
          </a:xfrm>
          <a:prstGeom prst="rect">
            <a:avLst/>
          </a:prstGeom>
          <a:noFill/>
        </p:spPr>
        <p:txBody>
          <a:bodyPr wrap="square" rtlCol="0">
            <a:spAutoFit/>
          </a:bodyPr>
          <a:lstStyle/>
          <a:p>
            <a:pPr marL="541338" indent="-331788">
              <a:spcAft>
                <a:spcPts val="900"/>
              </a:spcAft>
              <a:buClr>
                <a:srgbClr val="994269"/>
              </a:buClr>
              <a:buSzPct val="70000"/>
              <a:buFont typeface="Wingdings" pitchFamily="2" charset="2"/>
              <a:buChar char="v"/>
            </a:pPr>
            <a:r>
              <a:rPr lang="en-GB" sz="1600" dirty="0">
                <a:solidFill>
                  <a:schemeClr val="tx1"/>
                </a:solidFill>
                <a:latin typeface="Candara" panose="020E0502030303020204" pitchFamily="34" charset="0"/>
              </a:rPr>
              <a:t>Object detection as a regression problem</a:t>
            </a:r>
          </a:p>
          <a:p>
            <a:pPr marL="541338" indent="-331788">
              <a:spcAft>
                <a:spcPts val="900"/>
              </a:spcAft>
              <a:buClr>
                <a:srgbClr val="994269"/>
              </a:buClr>
              <a:buSzPct val="70000"/>
              <a:buFont typeface="Wingdings" pitchFamily="2" charset="2"/>
              <a:buChar char="v"/>
            </a:pPr>
            <a:r>
              <a:rPr lang="en-GB" sz="1600" dirty="0">
                <a:solidFill>
                  <a:schemeClr val="tx1"/>
                </a:solidFill>
                <a:latin typeface="Candara" panose="020E0502030303020204" pitchFamily="34" charset="0"/>
              </a:rPr>
              <a:t>Predicts bounding boxes and class probabilities simultaneously</a:t>
            </a:r>
          </a:p>
          <a:p>
            <a:pPr marL="541338" indent="-331788">
              <a:spcAft>
                <a:spcPts val="900"/>
              </a:spcAft>
              <a:buClr>
                <a:srgbClr val="994269"/>
              </a:buClr>
              <a:buSzPct val="70000"/>
              <a:buFont typeface="Wingdings" pitchFamily="2" charset="2"/>
              <a:buChar char="v"/>
            </a:pPr>
            <a:r>
              <a:rPr lang="en-GB" sz="1600" dirty="0">
                <a:solidFill>
                  <a:schemeClr val="tx1"/>
                </a:solidFill>
                <a:latin typeface="Candara" panose="020E0502030303020204" pitchFamily="34" charset="0"/>
              </a:rPr>
              <a:t>Real-time object detection</a:t>
            </a:r>
          </a:p>
          <a:p>
            <a:pPr marL="541338" indent="-331788">
              <a:spcAft>
                <a:spcPts val="900"/>
              </a:spcAft>
              <a:buClr>
                <a:srgbClr val="994269"/>
              </a:buClr>
              <a:buSzPct val="70000"/>
              <a:buFont typeface="Wingdings" pitchFamily="2" charset="2"/>
              <a:buChar char="v"/>
            </a:pPr>
            <a:r>
              <a:rPr lang="en-GB" sz="1600" dirty="0">
                <a:solidFill>
                  <a:schemeClr val="tx1"/>
                </a:solidFill>
                <a:latin typeface="Candara" panose="020E0502030303020204" pitchFamily="34" charset="0"/>
              </a:rPr>
              <a:t>Looks at the entire image at once</a:t>
            </a:r>
          </a:p>
        </p:txBody>
      </p:sp>
      <p:pic>
        <p:nvPicPr>
          <p:cNvPr id="9" name="Picture 8">
            <a:extLst>
              <a:ext uri="{FF2B5EF4-FFF2-40B4-BE49-F238E27FC236}">
                <a16:creationId xmlns:a16="http://schemas.microsoft.com/office/drawing/2014/main" id="{BCC51715-5A23-642F-71BD-48CDEB37B2C1}"/>
              </a:ext>
            </a:extLst>
          </p:cNvPr>
          <p:cNvPicPr>
            <a:picLocks noChangeAspect="1"/>
          </p:cNvPicPr>
          <p:nvPr/>
        </p:nvPicPr>
        <p:blipFill>
          <a:blip r:embed="rId3"/>
          <a:stretch>
            <a:fillRect/>
          </a:stretch>
        </p:blipFill>
        <p:spPr>
          <a:xfrm>
            <a:off x="1173273" y="1462716"/>
            <a:ext cx="6797454" cy="1423467"/>
          </a:xfrm>
          <a:prstGeom prst="rect">
            <a:avLst/>
          </a:prstGeom>
        </p:spPr>
      </p:pic>
      <p:sp>
        <p:nvSpPr>
          <p:cNvPr id="4" name="TextBox 3">
            <a:extLst>
              <a:ext uri="{FF2B5EF4-FFF2-40B4-BE49-F238E27FC236}">
                <a16:creationId xmlns:a16="http://schemas.microsoft.com/office/drawing/2014/main" id="{20B9EB7C-F606-11F1-EBCC-63AC56746A0F}"/>
              </a:ext>
            </a:extLst>
          </p:cNvPr>
          <p:cNvSpPr txBox="1"/>
          <p:nvPr/>
        </p:nvSpPr>
        <p:spPr>
          <a:xfrm>
            <a:off x="1174413" y="2886183"/>
            <a:ext cx="3541981" cy="215444"/>
          </a:xfrm>
          <a:prstGeom prst="rect">
            <a:avLst/>
          </a:prstGeom>
          <a:noFill/>
        </p:spPr>
        <p:txBody>
          <a:bodyPr wrap="square" rtlCol="0">
            <a:spAutoFit/>
          </a:bodyPr>
          <a:lstStyle/>
          <a:p>
            <a:pPr marL="7938" indent="-7938" algn="just"/>
            <a:r>
              <a:rPr lang="en-GB" sz="800" b="1" dirty="0">
                <a:latin typeface="Candara" panose="020E0502030303020204" pitchFamily="34" charset="0"/>
              </a:rPr>
              <a:t>Figure 8. </a:t>
            </a:r>
            <a:r>
              <a:rPr lang="en-GB" sz="800" dirty="0">
                <a:latin typeface="Candara" panose="020E0502030303020204" pitchFamily="34" charset="0"/>
              </a:rPr>
              <a:t>YOLO detection system (Redmon et al., 2016).</a:t>
            </a:r>
          </a:p>
        </p:txBody>
      </p:sp>
    </p:spTree>
    <p:extLst>
      <p:ext uri="{BB962C8B-B14F-4D97-AF65-F5344CB8AC3E}">
        <p14:creationId xmlns:p14="http://schemas.microsoft.com/office/powerpoint/2010/main" val="9499176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 name="Google Shape;307;p43">
            <a:extLst>
              <a:ext uri="{FF2B5EF4-FFF2-40B4-BE49-F238E27FC236}">
                <a16:creationId xmlns:a16="http://schemas.microsoft.com/office/drawing/2014/main" id="{3BB83B7D-F2F9-A342-AE6E-7F92C64C02B2}"/>
              </a:ext>
            </a:extLst>
          </p:cNvPr>
          <p:cNvSpPr/>
          <p:nvPr/>
        </p:nvSpPr>
        <p:spPr>
          <a:xfrm rot="5400000">
            <a:off x="801894" y="209681"/>
            <a:ext cx="870000" cy="2473788"/>
          </a:xfrm>
          <a:prstGeom prst="rect">
            <a:avLst/>
          </a:prstGeom>
          <a:gradFill flip="none" rotWithShape="1">
            <a:gsLst>
              <a:gs pos="0">
                <a:srgbClr val="994269"/>
              </a:gs>
              <a:gs pos="53000">
                <a:srgbClr val="994269">
                  <a:tint val="44500"/>
                  <a:satMod val="160000"/>
                </a:srgbClr>
              </a:gs>
              <a:gs pos="100000">
                <a:srgbClr val="994269">
                  <a:tint val="23500"/>
                  <a:satMod val="160000"/>
                </a:srgbClr>
              </a:gs>
            </a:gsLst>
            <a:lin ang="16200000" scaled="1"/>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994269"/>
              </a:solidFill>
            </a:endParaRPr>
          </a:p>
        </p:txBody>
      </p:sp>
      <p:cxnSp>
        <p:nvCxnSpPr>
          <p:cNvPr id="334" name="Google Shape;334;p45"/>
          <p:cNvCxnSpPr/>
          <p:nvPr/>
        </p:nvCxnSpPr>
        <p:spPr>
          <a:xfrm rot="10800000">
            <a:off x="711250" y="0"/>
            <a:ext cx="0" cy="4131000"/>
          </a:xfrm>
          <a:prstGeom prst="straightConnector1">
            <a:avLst/>
          </a:prstGeom>
          <a:noFill/>
          <a:ln w="9525" cap="flat" cmpd="sng">
            <a:solidFill>
              <a:schemeClr val="dk1"/>
            </a:solidFill>
            <a:prstDash val="solid"/>
            <a:round/>
            <a:headEnd type="none" w="med" len="med"/>
            <a:tailEnd type="none" w="med" len="med"/>
          </a:ln>
        </p:spPr>
      </p:cxnSp>
      <p:sp>
        <p:nvSpPr>
          <p:cNvPr id="335" name="Google Shape;335;p45"/>
          <p:cNvSpPr txBox="1">
            <a:spLocks noGrp="1"/>
          </p:cNvSpPr>
          <p:nvPr>
            <p:ph type="title"/>
          </p:nvPr>
        </p:nvSpPr>
        <p:spPr>
          <a:xfrm>
            <a:off x="1512075" y="2036300"/>
            <a:ext cx="3431394" cy="147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Chivo" panose="020B0503030202020804" pitchFamily="34" charset="77"/>
              </a:rPr>
              <a:t>Introduction</a:t>
            </a:r>
            <a:endParaRPr dirty="0">
              <a:latin typeface="Chivo" panose="020B0503030202020804" pitchFamily="34" charset="77"/>
            </a:endParaRPr>
          </a:p>
        </p:txBody>
      </p:sp>
      <p:sp>
        <p:nvSpPr>
          <p:cNvPr id="336" name="Google Shape;336;p45"/>
          <p:cNvSpPr txBox="1">
            <a:spLocks noGrp="1"/>
          </p:cNvSpPr>
          <p:nvPr>
            <p:ph type="title" idx="2"/>
          </p:nvPr>
        </p:nvSpPr>
        <p:spPr>
          <a:xfrm>
            <a:off x="1512075" y="1012500"/>
            <a:ext cx="1076100" cy="870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Chivo" panose="020B0503030202020804" pitchFamily="34" charset="77"/>
              </a:rPr>
              <a:t>01</a:t>
            </a:r>
            <a:endParaRPr>
              <a:latin typeface="Chivo" panose="020B0503030202020804" pitchFamily="34" charset="77"/>
            </a:endParaRPr>
          </a:p>
        </p:txBody>
      </p:sp>
      <p:sp>
        <p:nvSpPr>
          <p:cNvPr id="337" name="Google Shape;337;p45"/>
          <p:cNvSpPr txBox="1">
            <a:spLocks noGrp="1"/>
          </p:cNvSpPr>
          <p:nvPr>
            <p:ph type="subTitle" idx="1"/>
          </p:nvPr>
        </p:nvSpPr>
        <p:spPr>
          <a:xfrm>
            <a:off x="1512075" y="3573275"/>
            <a:ext cx="3205200" cy="69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Candara" panose="020E0502030303020204" pitchFamily="34" charset="0"/>
              </a:rPr>
              <a:t>Motivation, Objectives, Deliverables</a:t>
            </a:r>
            <a:endParaRPr dirty="0">
              <a:latin typeface="Candara" panose="020E0502030303020204" pitchFamily="34" charset="0"/>
            </a:endParaRPr>
          </a:p>
        </p:txBody>
      </p:sp>
      <p:sp>
        <p:nvSpPr>
          <p:cNvPr id="2" name="Rectangle 1">
            <a:extLst>
              <a:ext uri="{FF2B5EF4-FFF2-40B4-BE49-F238E27FC236}">
                <a16:creationId xmlns:a16="http://schemas.microsoft.com/office/drawing/2014/main" id="{9A189CF5-9017-26E7-83B4-A314680916F7}"/>
              </a:ext>
            </a:extLst>
          </p:cNvPr>
          <p:cNvSpPr/>
          <p:nvPr/>
        </p:nvSpPr>
        <p:spPr>
          <a:xfrm>
            <a:off x="8275745" y="0"/>
            <a:ext cx="868255" cy="5143500"/>
          </a:xfrm>
          <a:prstGeom prst="rect">
            <a:avLst/>
          </a:prstGeom>
          <a:solidFill>
            <a:srgbClr val="994269">
              <a:alpha val="6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extBox 3">
            <a:extLst>
              <a:ext uri="{FF2B5EF4-FFF2-40B4-BE49-F238E27FC236}">
                <a16:creationId xmlns:a16="http://schemas.microsoft.com/office/drawing/2014/main" id="{9DFD72E2-10CB-93F8-2208-8D3941F9ED8E}"/>
              </a:ext>
            </a:extLst>
          </p:cNvPr>
          <p:cNvSpPr txBox="1"/>
          <p:nvPr/>
        </p:nvSpPr>
        <p:spPr>
          <a:xfrm>
            <a:off x="0" y="4835723"/>
            <a:ext cx="9155222" cy="307777"/>
          </a:xfrm>
          <a:prstGeom prst="rect">
            <a:avLst/>
          </a:prstGeom>
          <a:noFill/>
        </p:spPr>
        <p:txBody>
          <a:bodyPr wrap="square" rtlCol="0">
            <a:spAutoFit/>
          </a:bodyPr>
          <a:lstStyle/>
          <a:p>
            <a:pPr algn="ctr"/>
            <a:r>
              <a:rPr lang="en-GB" b="1" dirty="0">
                <a:latin typeface="Chivo" panose="020B0503030202020804" pitchFamily="34" charset="77"/>
              </a:rPr>
              <a:t>2</a:t>
            </a:r>
          </a:p>
        </p:txBody>
      </p:sp>
    </p:spTree>
    <p:extLst>
      <p:ext uri="{BB962C8B-B14F-4D97-AF65-F5344CB8AC3E}">
        <p14:creationId xmlns:p14="http://schemas.microsoft.com/office/powerpoint/2010/main" val="17343158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21"/>
        <p:cNvGrpSpPr/>
        <p:nvPr/>
      </p:nvGrpSpPr>
      <p:grpSpPr>
        <a:xfrm>
          <a:off x="0" y="0"/>
          <a:ext cx="0" cy="0"/>
          <a:chOff x="0" y="0"/>
          <a:chExt cx="0" cy="0"/>
        </a:xfrm>
      </p:grpSpPr>
      <p:sp>
        <p:nvSpPr>
          <p:cNvPr id="3" name="TextBox 2">
            <a:extLst>
              <a:ext uri="{FF2B5EF4-FFF2-40B4-BE49-F238E27FC236}">
                <a16:creationId xmlns:a16="http://schemas.microsoft.com/office/drawing/2014/main" id="{4DCEE934-63A0-5C97-3A2C-B33B31C954AD}"/>
              </a:ext>
            </a:extLst>
          </p:cNvPr>
          <p:cNvSpPr txBox="1"/>
          <p:nvPr/>
        </p:nvSpPr>
        <p:spPr>
          <a:xfrm>
            <a:off x="0" y="4835723"/>
            <a:ext cx="9155222" cy="307777"/>
          </a:xfrm>
          <a:prstGeom prst="rect">
            <a:avLst/>
          </a:prstGeom>
          <a:noFill/>
        </p:spPr>
        <p:txBody>
          <a:bodyPr wrap="square" rtlCol="0">
            <a:spAutoFit/>
          </a:bodyPr>
          <a:lstStyle/>
          <a:p>
            <a:pPr algn="ctr"/>
            <a:r>
              <a:rPr lang="en-GB" b="1" dirty="0">
                <a:latin typeface="Chivo" panose="020B0503030202020804" pitchFamily="34" charset="77"/>
              </a:rPr>
              <a:t>13</a:t>
            </a:r>
          </a:p>
        </p:txBody>
      </p:sp>
      <p:sp>
        <p:nvSpPr>
          <p:cNvPr id="2" name="Rectangle 1">
            <a:extLst>
              <a:ext uri="{FF2B5EF4-FFF2-40B4-BE49-F238E27FC236}">
                <a16:creationId xmlns:a16="http://schemas.microsoft.com/office/drawing/2014/main" id="{4EA6BB87-55C3-0BAE-EE90-30B8BA19890B}"/>
              </a:ext>
            </a:extLst>
          </p:cNvPr>
          <p:cNvSpPr/>
          <p:nvPr/>
        </p:nvSpPr>
        <p:spPr>
          <a:xfrm>
            <a:off x="0" y="0"/>
            <a:ext cx="286439" cy="5143500"/>
          </a:xfrm>
          <a:prstGeom prst="rect">
            <a:avLst/>
          </a:prstGeom>
          <a:solidFill>
            <a:srgbClr val="994269">
              <a:alpha val="6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9" name="Picture 28">
            <a:extLst>
              <a:ext uri="{FF2B5EF4-FFF2-40B4-BE49-F238E27FC236}">
                <a16:creationId xmlns:a16="http://schemas.microsoft.com/office/drawing/2014/main" id="{386EC9E6-6ADF-53E6-2C3C-F22E463E31E1}"/>
              </a:ext>
            </a:extLst>
          </p:cNvPr>
          <p:cNvPicPr>
            <a:picLocks noChangeAspect="1"/>
          </p:cNvPicPr>
          <p:nvPr/>
        </p:nvPicPr>
        <p:blipFill rotWithShape="1">
          <a:blip r:embed="rId3"/>
          <a:srcRect t="618" b="805"/>
          <a:stretch/>
        </p:blipFill>
        <p:spPr>
          <a:xfrm>
            <a:off x="1058348" y="276526"/>
            <a:ext cx="7322497" cy="4590448"/>
          </a:xfrm>
          <a:prstGeom prst="rect">
            <a:avLst/>
          </a:prstGeom>
        </p:spPr>
      </p:pic>
      <p:sp>
        <p:nvSpPr>
          <p:cNvPr id="30" name="Google Shape;366;p49">
            <a:extLst>
              <a:ext uri="{FF2B5EF4-FFF2-40B4-BE49-F238E27FC236}">
                <a16:creationId xmlns:a16="http://schemas.microsoft.com/office/drawing/2014/main" id="{AC842BCC-95C8-DF37-877D-C3E645651704}"/>
              </a:ext>
            </a:extLst>
          </p:cNvPr>
          <p:cNvSpPr txBox="1">
            <a:spLocks/>
          </p:cNvSpPr>
          <p:nvPr/>
        </p:nvSpPr>
        <p:spPr>
          <a:xfrm rot="16200000">
            <a:off x="-1359353" y="2425646"/>
            <a:ext cx="4312200" cy="5232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2400"/>
              <a:buFont typeface="Golos Text SemiBold"/>
              <a:buNone/>
              <a:defRPr sz="2200" b="0" i="0" u="none" strike="noStrike" cap="none">
                <a:solidFill>
                  <a:schemeClr val="dk1"/>
                </a:solidFill>
                <a:latin typeface="Golos Text"/>
                <a:ea typeface="Golos Text"/>
                <a:cs typeface="Golos Text"/>
                <a:sym typeface="Golos Text"/>
              </a:defRPr>
            </a:lvl1pPr>
            <a:lvl2pPr marL="914400" marR="0" lvl="1" indent="-317500" algn="ctr" rtl="0">
              <a:lnSpc>
                <a:spcPct val="115000"/>
              </a:lnSpc>
              <a:spcBef>
                <a:spcPts val="0"/>
              </a:spcBef>
              <a:spcAft>
                <a:spcPts val="0"/>
              </a:spcAft>
              <a:buClr>
                <a:schemeClr val="dk1"/>
              </a:buClr>
              <a:buSzPts val="2400"/>
              <a:buFont typeface="Golos Text SemiBold"/>
              <a:buNone/>
              <a:defRPr sz="2400" b="0" i="0" u="none" strike="noStrike" cap="none">
                <a:solidFill>
                  <a:schemeClr val="dk1"/>
                </a:solidFill>
                <a:latin typeface="Golos Text SemiBold"/>
                <a:ea typeface="Golos Text SemiBold"/>
                <a:cs typeface="Golos Text SemiBold"/>
                <a:sym typeface="Golos Text SemiBold"/>
              </a:defRPr>
            </a:lvl2pPr>
            <a:lvl3pPr marL="1371600" marR="0" lvl="2" indent="-317500" algn="ctr" rtl="0">
              <a:lnSpc>
                <a:spcPct val="115000"/>
              </a:lnSpc>
              <a:spcBef>
                <a:spcPts val="0"/>
              </a:spcBef>
              <a:spcAft>
                <a:spcPts val="0"/>
              </a:spcAft>
              <a:buClr>
                <a:schemeClr val="dk1"/>
              </a:buClr>
              <a:buSzPts val="2400"/>
              <a:buFont typeface="Golos Text SemiBold"/>
              <a:buNone/>
              <a:defRPr sz="2400" b="0" i="0" u="none" strike="noStrike" cap="none">
                <a:solidFill>
                  <a:schemeClr val="dk1"/>
                </a:solidFill>
                <a:latin typeface="Golos Text SemiBold"/>
                <a:ea typeface="Golos Text SemiBold"/>
                <a:cs typeface="Golos Text SemiBold"/>
                <a:sym typeface="Golos Text SemiBold"/>
              </a:defRPr>
            </a:lvl3pPr>
            <a:lvl4pPr marL="1828800" marR="0" lvl="3" indent="-317500" algn="ctr" rtl="0">
              <a:lnSpc>
                <a:spcPct val="115000"/>
              </a:lnSpc>
              <a:spcBef>
                <a:spcPts val="0"/>
              </a:spcBef>
              <a:spcAft>
                <a:spcPts val="0"/>
              </a:spcAft>
              <a:buClr>
                <a:schemeClr val="dk1"/>
              </a:buClr>
              <a:buSzPts val="2400"/>
              <a:buFont typeface="Golos Text SemiBold"/>
              <a:buNone/>
              <a:defRPr sz="2400" b="0" i="0" u="none" strike="noStrike" cap="none">
                <a:solidFill>
                  <a:schemeClr val="dk1"/>
                </a:solidFill>
                <a:latin typeface="Golos Text SemiBold"/>
                <a:ea typeface="Golos Text SemiBold"/>
                <a:cs typeface="Golos Text SemiBold"/>
                <a:sym typeface="Golos Text SemiBold"/>
              </a:defRPr>
            </a:lvl4pPr>
            <a:lvl5pPr marL="2286000" marR="0" lvl="4" indent="-317500" algn="ctr" rtl="0">
              <a:lnSpc>
                <a:spcPct val="115000"/>
              </a:lnSpc>
              <a:spcBef>
                <a:spcPts val="0"/>
              </a:spcBef>
              <a:spcAft>
                <a:spcPts val="0"/>
              </a:spcAft>
              <a:buClr>
                <a:schemeClr val="dk1"/>
              </a:buClr>
              <a:buSzPts val="2400"/>
              <a:buFont typeface="Golos Text SemiBold"/>
              <a:buNone/>
              <a:defRPr sz="2400" b="0" i="0" u="none" strike="noStrike" cap="none">
                <a:solidFill>
                  <a:schemeClr val="dk1"/>
                </a:solidFill>
                <a:latin typeface="Golos Text SemiBold"/>
                <a:ea typeface="Golos Text SemiBold"/>
                <a:cs typeface="Golos Text SemiBold"/>
                <a:sym typeface="Golos Text SemiBold"/>
              </a:defRPr>
            </a:lvl5pPr>
            <a:lvl6pPr marL="2743200" marR="0" lvl="5" indent="-317500" algn="ctr" rtl="0">
              <a:lnSpc>
                <a:spcPct val="115000"/>
              </a:lnSpc>
              <a:spcBef>
                <a:spcPts val="0"/>
              </a:spcBef>
              <a:spcAft>
                <a:spcPts val="0"/>
              </a:spcAft>
              <a:buClr>
                <a:schemeClr val="dk1"/>
              </a:buClr>
              <a:buSzPts val="2400"/>
              <a:buFont typeface="Golos Text SemiBold"/>
              <a:buNone/>
              <a:defRPr sz="2400" b="0" i="0" u="none" strike="noStrike" cap="none">
                <a:solidFill>
                  <a:schemeClr val="dk1"/>
                </a:solidFill>
                <a:latin typeface="Golos Text SemiBold"/>
                <a:ea typeface="Golos Text SemiBold"/>
                <a:cs typeface="Golos Text SemiBold"/>
                <a:sym typeface="Golos Text SemiBold"/>
              </a:defRPr>
            </a:lvl6pPr>
            <a:lvl7pPr marL="3200400" marR="0" lvl="6" indent="-317500" algn="ctr" rtl="0">
              <a:lnSpc>
                <a:spcPct val="115000"/>
              </a:lnSpc>
              <a:spcBef>
                <a:spcPts val="0"/>
              </a:spcBef>
              <a:spcAft>
                <a:spcPts val="0"/>
              </a:spcAft>
              <a:buClr>
                <a:schemeClr val="dk1"/>
              </a:buClr>
              <a:buSzPts val="2400"/>
              <a:buFont typeface="Golos Text SemiBold"/>
              <a:buNone/>
              <a:defRPr sz="2400" b="0" i="0" u="none" strike="noStrike" cap="none">
                <a:solidFill>
                  <a:schemeClr val="dk1"/>
                </a:solidFill>
                <a:latin typeface="Golos Text SemiBold"/>
                <a:ea typeface="Golos Text SemiBold"/>
                <a:cs typeface="Golos Text SemiBold"/>
                <a:sym typeface="Golos Text SemiBold"/>
              </a:defRPr>
            </a:lvl7pPr>
            <a:lvl8pPr marL="3657600" marR="0" lvl="7" indent="-317500" algn="ctr" rtl="0">
              <a:lnSpc>
                <a:spcPct val="115000"/>
              </a:lnSpc>
              <a:spcBef>
                <a:spcPts val="0"/>
              </a:spcBef>
              <a:spcAft>
                <a:spcPts val="0"/>
              </a:spcAft>
              <a:buClr>
                <a:schemeClr val="dk1"/>
              </a:buClr>
              <a:buSzPts val="2400"/>
              <a:buFont typeface="Golos Text SemiBold"/>
              <a:buNone/>
              <a:defRPr sz="2400" b="0" i="0" u="none" strike="noStrike" cap="none">
                <a:solidFill>
                  <a:schemeClr val="dk1"/>
                </a:solidFill>
                <a:latin typeface="Golos Text SemiBold"/>
                <a:ea typeface="Golos Text SemiBold"/>
                <a:cs typeface="Golos Text SemiBold"/>
                <a:sym typeface="Golos Text SemiBold"/>
              </a:defRPr>
            </a:lvl8pPr>
            <a:lvl9pPr marL="4114800" marR="0" lvl="8" indent="-317500" algn="ctr" rtl="0">
              <a:lnSpc>
                <a:spcPct val="115000"/>
              </a:lnSpc>
              <a:spcBef>
                <a:spcPts val="0"/>
              </a:spcBef>
              <a:spcAft>
                <a:spcPts val="0"/>
              </a:spcAft>
              <a:buClr>
                <a:schemeClr val="dk1"/>
              </a:buClr>
              <a:buSzPts val="2400"/>
              <a:buFont typeface="Golos Text SemiBold"/>
              <a:buNone/>
              <a:defRPr sz="2400" b="0" i="0" u="none" strike="noStrike" cap="none">
                <a:solidFill>
                  <a:schemeClr val="dk1"/>
                </a:solidFill>
                <a:latin typeface="Golos Text SemiBold"/>
                <a:ea typeface="Golos Text SemiBold"/>
                <a:cs typeface="Golos Text SemiBold"/>
                <a:sym typeface="Golos Text SemiBold"/>
              </a:defRPr>
            </a:lvl9pPr>
          </a:lstStyle>
          <a:p>
            <a:pPr marL="0" indent="0" algn="l"/>
            <a:r>
              <a:rPr lang="en-GB" sz="2800" dirty="0">
                <a:latin typeface="Chivo" panose="020B0503030202020804" pitchFamily="34" charset="77"/>
              </a:rPr>
              <a:t>Neural Networks</a:t>
            </a:r>
          </a:p>
        </p:txBody>
      </p:sp>
      <p:cxnSp>
        <p:nvCxnSpPr>
          <p:cNvPr id="32" name="Google Shape;363;p49">
            <a:extLst>
              <a:ext uri="{FF2B5EF4-FFF2-40B4-BE49-F238E27FC236}">
                <a16:creationId xmlns:a16="http://schemas.microsoft.com/office/drawing/2014/main" id="{2F003833-1E84-B08C-F189-92A572DB3045}"/>
              </a:ext>
            </a:extLst>
          </p:cNvPr>
          <p:cNvCxnSpPr>
            <a:cxnSpLocks/>
          </p:cNvCxnSpPr>
          <p:nvPr/>
        </p:nvCxnSpPr>
        <p:spPr>
          <a:xfrm flipH="1">
            <a:off x="0" y="4850968"/>
            <a:ext cx="8380845" cy="0"/>
          </a:xfrm>
          <a:prstGeom prst="straightConnector1">
            <a:avLst/>
          </a:prstGeom>
          <a:noFill/>
          <a:ln w="9525" cap="flat" cmpd="sng">
            <a:solidFill>
              <a:schemeClr val="dk1"/>
            </a:solidFill>
            <a:prstDash val="solid"/>
            <a:round/>
            <a:headEnd type="none" w="med" len="med"/>
            <a:tailEnd type="none" w="med" len="med"/>
          </a:ln>
        </p:spPr>
      </p:cxnSp>
      <p:cxnSp>
        <p:nvCxnSpPr>
          <p:cNvPr id="33" name="Google Shape;363;p49">
            <a:extLst>
              <a:ext uri="{FF2B5EF4-FFF2-40B4-BE49-F238E27FC236}">
                <a16:creationId xmlns:a16="http://schemas.microsoft.com/office/drawing/2014/main" id="{46FE2A76-5715-8557-D8AC-870249F14091}"/>
              </a:ext>
            </a:extLst>
          </p:cNvPr>
          <p:cNvCxnSpPr>
            <a:cxnSpLocks/>
          </p:cNvCxnSpPr>
          <p:nvPr/>
        </p:nvCxnSpPr>
        <p:spPr>
          <a:xfrm flipH="1">
            <a:off x="1058348" y="263337"/>
            <a:ext cx="8098439" cy="13189"/>
          </a:xfrm>
          <a:prstGeom prst="straightConnector1">
            <a:avLst/>
          </a:prstGeom>
          <a:noFill/>
          <a:ln w="12700" cap="flat" cmpd="sng">
            <a:solidFill>
              <a:schemeClr val="dk1"/>
            </a:solidFill>
            <a:prstDash val="solid"/>
            <a:round/>
            <a:headEnd type="none" w="med" len="med"/>
            <a:tailEnd type="none" w="med" len="med"/>
          </a:ln>
        </p:spPr>
      </p:cxnSp>
      <p:sp>
        <p:nvSpPr>
          <p:cNvPr id="4" name="Rectangle 3">
            <a:extLst>
              <a:ext uri="{FF2B5EF4-FFF2-40B4-BE49-F238E27FC236}">
                <a16:creationId xmlns:a16="http://schemas.microsoft.com/office/drawing/2014/main" id="{E1A1CD9E-48E9-7229-5E9A-C6068537848F}"/>
              </a:ext>
            </a:extLst>
          </p:cNvPr>
          <p:cNvSpPr/>
          <p:nvPr/>
        </p:nvSpPr>
        <p:spPr>
          <a:xfrm>
            <a:off x="1058347" y="1861263"/>
            <a:ext cx="7322498" cy="2198784"/>
          </a:xfrm>
          <a:prstGeom prst="rect">
            <a:avLst/>
          </a:prstGeom>
          <a:solidFill>
            <a:srgbClr val="942A5D">
              <a:alpha val="2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E3E339AC-4EC7-3213-698D-382A1913038C}"/>
              </a:ext>
            </a:extLst>
          </p:cNvPr>
          <p:cNvSpPr txBox="1"/>
          <p:nvPr/>
        </p:nvSpPr>
        <p:spPr>
          <a:xfrm>
            <a:off x="1058348" y="61082"/>
            <a:ext cx="6539485" cy="215444"/>
          </a:xfrm>
          <a:prstGeom prst="rect">
            <a:avLst/>
          </a:prstGeom>
          <a:noFill/>
        </p:spPr>
        <p:txBody>
          <a:bodyPr wrap="square" rtlCol="0">
            <a:spAutoFit/>
          </a:bodyPr>
          <a:lstStyle/>
          <a:p>
            <a:pPr marL="7938" indent="-7938" algn="just"/>
            <a:r>
              <a:rPr lang="en-GB" sz="800" b="1" dirty="0">
                <a:latin typeface="Candara" panose="020E0502030303020204" pitchFamily="34" charset="0"/>
              </a:rPr>
              <a:t>Table 1. </a:t>
            </a:r>
            <a:r>
              <a:rPr lang="en-GB" sz="800" dirty="0">
                <a:latin typeface="Candara" panose="020E0502030303020204" pitchFamily="34" charset="0"/>
              </a:rPr>
              <a:t>Summary of the most common deep neural networks used for computer vision tasks in biological image analysis.</a:t>
            </a:r>
          </a:p>
        </p:txBody>
      </p:sp>
    </p:spTree>
    <p:extLst>
      <p:ext uri="{BB962C8B-B14F-4D97-AF65-F5344CB8AC3E}">
        <p14:creationId xmlns:p14="http://schemas.microsoft.com/office/powerpoint/2010/main" val="128318581"/>
      </p:ext>
    </p:extLst>
  </p:cSld>
  <p:clrMapOvr>
    <a:masterClrMapping/>
  </p:clrMapOvr>
  <p:transition spd="slow">
    <p:cover dir="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21"/>
        <p:cNvGrpSpPr/>
        <p:nvPr/>
      </p:nvGrpSpPr>
      <p:grpSpPr>
        <a:xfrm>
          <a:off x="0" y="0"/>
          <a:ext cx="0" cy="0"/>
          <a:chOff x="0" y="0"/>
          <a:chExt cx="0" cy="0"/>
        </a:xfrm>
      </p:grpSpPr>
      <p:sp>
        <p:nvSpPr>
          <p:cNvPr id="3" name="TextBox 2">
            <a:extLst>
              <a:ext uri="{FF2B5EF4-FFF2-40B4-BE49-F238E27FC236}">
                <a16:creationId xmlns:a16="http://schemas.microsoft.com/office/drawing/2014/main" id="{ED1658CC-384A-F421-D42E-CE8F80A46378}"/>
              </a:ext>
            </a:extLst>
          </p:cNvPr>
          <p:cNvSpPr txBox="1"/>
          <p:nvPr/>
        </p:nvSpPr>
        <p:spPr>
          <a:xfrm>
            <a:off x="0" y="4835723"/>
            <a:ext cx="9155222" cy="307777"/>
          </a:xfrm>
          <a:prstGeom prst="rect">
            <a:avLst/>
          </a:prstGeom>
          <a:noFill/>
        </p:spPr>
        <p:txBody>
          <a:bodyPr wrap="square" rtlCol="0">
            <a:spAutoFit/>
          </a:bodyPr>
          <a:lstStyle/>
          <a:p>
            <a:pPr algn="ctr"/>
            <a:r>
              <a:rPr lang="en-GB" b="1" dirty="0">
                <a:latin typeface="Chivo" panose="020B0503030202020804" pitchFamily="34" charset="77"/>
              </a:rPr>
              <a:t>16</a:t>
            </a:r>
          </a:p>
        </p:txBody>
      </p:sp>
      <p:sp>
        <p:nvSpPr>
          <p:cNvPr id="2" name="Rectangle 1">
            <a:extLst>
              <a:ext uri="{FF2B5EF4-FFF2-40B4-BE49-F238E27FC236}">
                <a16:creationId xmlns:a16="http://schemas.microsoft.com/office/drawing/2014/main" id="{4EA6BB87-55C3-0BAE-EE90-30B8BA19890B}"/>
              </a:ext>
            </a:extLst>
          </p:cNvPr>
          <p:cNvSpPr/>
          <p:nvPr/>
        </p:nvSpPr>
        <p:spPr>
          <a:xfrm>
            <a:off x="-8871" y="0"/>
            <a:ext cx="286439" cy="5143500"/>
          </a:xfrm>
          <a:prstGeom prst="rect">
            <a:avLst/>
          </a:prstGeom>
          <a:solidFill>
            <a:srgbClr val="994269">
              <a:alpha val="6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2" name="Google Shape;363;p49">
            <a:extLst>
              <a:ext uri="{FF2B5EF4-FFF2-40B4-BE49-F238E27FC236}">
                <a16:creationId xmlns:a16="http://schemas.microsoft.com/office/drawing/2014/main" id="{2F003833-1E84-B08C-F189-92A572DB3045}"/>
              </a:ext>
            </a:extLst>
          </p:cNvPr>
          <p:cNvCxnSpPr>
            <a:cxnSpLocks/>
          </p:cNvCxnSpPr>
          <p:nvPr/>
        </p:nvCxnSpPr>
        <p:spPr>
          <a:xfrm flipH="1">
            <a:off x="0" y="4862440"/>
            <a:ext cx="8506433" cy="0"/>
          </a:xfrm>
          <a:prstGeom prst="straightConnector1">
            <a:avLst/>
          </a:prstGeom>
          <a:noFill/>
          <a:ln w="9525" cap="flat" cmpd="sng">
            <a:solidFill>
              <a:schemeClr val="dk1"/>
            </a:solidFill>
            <a:prstDash val="solid"/>
            <a:round/>
            <a:headEnd type="none" w="med" len="med"/>
            <a:tailEnd type="none" w="med" len="med"/>
          </a:ln>
        </p:spPr>
      </p:cxnSp>
      <p:sp>
        <p:nvSpPr>
          <p:cNvPr id="41" name="Google Shape;364;p49">
            <a:extLst>
              <a:ext uri="{FF2B5EF4-FFF2-40B4-BE49-F238E27FC236}">
                <a16:creationId xmlns:a16="http://schemas.microsoft.com/office/drawing/2014/main" id="{5868A923-777D-0537-C19D-C2B061661EA8}"/>
              </a:ext>
            </a:extLst>
          </p:cNvPr>
          <p:cNvSpPr txBox="1">
            <a:spLocks noGrp="1"/>
          </p:cNvSpPr>
          <p:nvPr>
            <p:ph type="title"/>
          </p:nvPr>
        </p:nvSpPr>
        <p:spPr>
          <a:xfrm>
            <a:off x="713225" y="470650"/>
            <a:ext cx="7717500" cy="549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latin typeface="Chivo" panose="020B0503030202020804" pitchFamily="34" charset="77"/>
              </a:rPr>
              <a:t>Image Segmentation</a:t>
            </a:r>
            <a:endParaRPr dirty="0">
              <a:latin typeface="Chivo" panose="020B0503030202020804" pitchFamily="34" charset="77"/>
            </a:endParaRPr>
          </a:p>
        </p:txBody>
      </p:sp>
      <p:pic>
        <p:nvPicPr>
          <p:cNvPr id="6" name="Picture 5" descr="A collage of sheep running&#10;&#10;Description automatically generated">
            <a:extLst>
              <a:ext uri="{FF2B5EF4-FFF2-40B4-BE49-F238E27FC236}">
                <a16:creationId xmlns:a16="http://schemas.microsoft.com/office/drawing/2014/main" id="{9C3E7BDE-67E5-8DA4-5C7E-0E22A9D9286D}"/>
              </a:ext>
            </a:extLst>
          </p:cNvPr>
          <p:cNvPicPr>
            <a:picLocks noChangeAspect="1"/>
          </p:cNvPicPr>
          <p:nvPr/>
        </p:nvPicPr>
        <p:blipFill rotWithShape="1">
          <a:blip r:embed="rId3"/>
          <a:srcRect l="49916" b="50388"/>
          <a:stretch/>
        </p:blipFill>
        <p:spPr>
          <a:xfrm>
            <a:off x="713225" y="2636644"/>
            <a:ext cx="3315543" cy="1553293"/>
          </a:xfrm>
          <a:prstGeom prst="rect">
            <a:avLst/>
          </a:prstGeom>
        </p:spPr>
      </p:pic>
      <p:pic>
        <p:nvPicPr>
          <p:cNvPr id="7" name="Picture 6" descr="A collage of sheep running&#10;&#10;Description automatically generated">
            <a:extLst>
              <a:ext uri="{FF2B5EF4-FFF2-40B4-BE49-F238E27FC236}">
                <a16:creationId xmlns:a16="http://schemas.microsoft.com/office/drawing/2014/main" id="{D163AD6B-8B6A-C3A6-0C2E-7A8AEC329D68}"/>
              </a:ext>
            </a:extLst>
          </p:cNvPr>
          <p:cNvPicPr>
            <a:picLocks noChangeAspect="1"/>
          </p:cNvPicPr>
          <p:nvPr/>
        </p:nvPicPr>
        <p:blipFill rotWithShape="1">
          <a:blip r:embed="rId3"/>
          <a:srcRect l="50000" t="50000"/>
          <a:stretch/>
        </p:blipFill>
        <p:spPr>
          <a:xfrm>
            <a:off x="5330444" y="2627474"/>
            <a:ext cx="3315543" cy="1568058"/>
          </a:xfrm>
          <a:prstGeom prst="rect">
            <a:avLst/>
          </a:prstGeom>
        </p:spPr>
      </p:pic>
      <p:pic>
        <p:nvPicPr>
          <p:cNvPr id="8" name="Picture 7" descr="A collage of sheep running&#10;&#10;Description automatically generated">
            <a:extLst>
              <a:ext uri="{FF2B5EF4-FFF2-40B4-BE49-F238E27FC236}">
                <a16:creationId xmlns:a16="http://schemas.microsoft.com/office/drawing/2014/main" id="{5A2205DE-4FB6-C7E0-79E2-F2B60D33DB85}"/>
              </a:ext>
            </a:extLst>
          </p:cNvPr>
          <p:cNvPicPr>
            <a:picLocks noChangeAspect="1"/>
          </p:cNvPicPr>
          <p:nvPr/>
        </p:nvPicPr>
        <p:blipFill rotWithShape="1">
          <a:blip r:embed="rId3"/>
          <a:srcRect l="-167" t="-412" r="50083" b="50800"/>
          <a:stretch/>
        </p:blipFill>
        <p:spPr>
          <a:xfrm>
            <a:off x="2914203" y="1083351"/>
            <a:ext cx="3315543" cy="1553293"/>
          </a:xfrm>
          <a:prstGeom prst="rect">
            <a:avLst/>
          </a:prstGeom>
        </p:spPr>
      </p:pic>
      <p:sp>
        <p:nvSpPr>
          <p:cNvPr id="10" name="TextBox 9">
            <a:extLst>
              <a:ext uri="{FF2B5EF4-FFF2-40B4-BE49-F238E27FC236}">
                <a16:creationId xmlns:a16="http://schemas.microsoft.com/office/drawing/2014/main" id="{D637EDC8-5482-21C1-F711-1E590D63EBB2}"/>
              </a:ext>
            </a:extLst>
          </p:cNvPr>
          <p:cNvSpPr txBox="1"/>
          <p:nvPr/>
        </p:nvSpPr>
        <p:spPr>
          <a:xfrm>
            <a:off x="713225" y="4197087"/>
            <a:ext cx="3530755" cy="638636"/>
          </a:xfrm>
          <a:prstGeom prst="rect">
            <a:avLst/>
          </a:prstGeom>
          <a:noFill/>
        </p:spPr>
        <p:txBody>
          <a:bodyPr wrap="square">
            <a:spAutoFit/>
          </a:bodyPr>
          <a:lstStyle/>
          <a:p>
            <a:pPr marL="541338" indent="-331788">
              <a:spcAft>
                <a:spcPts val="900"/>
              </a:spcAft>
              <a:buClr>
                <a:srgbClr val="994269"/>
              </a:buClr>
              <a:buSzPct val="70000"/>
              <a:buFont typeface="Wingdings" pitchFamily="2" charset="2"/>
              <a:buChar char="v"/>
            </a:pPr>
            <a:r>
              <a:rPr lang="en-GB" sz="1400" dirty="0" err="1">
                <a:solidFill>
                  <a:schemeClr val="tx1"/>
                </a:solidFill>
                <a:latin typeface="Candara" panose="020E0502030303020204" pitchFamily="34" charset="0"/>
              </a:rPr>
              <a:t>SegNet</a:t>
            </a:r>
            <a:endParaRPr lang="en-GB" sz="1400" dirty="0">
              <a:solidFill>
                <a:schemeClr val="tx1"/>
              </a:solidFill>
              <a:latin typeface="Candara" panose="020E0502030303020204" pitchFamily="34" charset="0"/>
            </a:endParaRPr>
          </a:p>
          <a:p>
            <a:pPr marL="541338" indent="-331788">
              <a:spcAft>
                <a:spcPts val="900"/>
              </a:spcAft>
              <a:buClr>
                <a:srgbClr val="994269"/>
              </a:buClr>
              <a:buSzPct val="70000"/>
              <a:buFont typeface="Wingdings" pitchFamily="2" charset="2"/>
              <a:buChar char="v"/>
            </a:pPr>
            <a:r>
              <a:rPr lang="en-GB" dirty="0" err="1">
                <a:solidFill>
                  <a:schemeClr val="tx1"/>
                </a:solidFill>
                <a:latin typeface="Candara" panose="020E0502030303020204" pitchFamily="34" charset="0"/>
              </a:rPr>
              <a:t>DeepLab</a:t>
            </a:r>
            <a:endParaRPr lang="en-GB" dirty="0">
              <a:latin typeface="Candara" panose="020E0502030303020204" pitchFamily="34" charset="0"/>
            </a:endParaRPr>
          </a:p>
        </p:txBody>
      </p:sp>
      <p:sp>
        <p:nvSpPr>
          <p:cNvPr id="11" name="TextBox 10">
            <a:extLst>
              <a:ext uri="{FF2B5EF4-FFF2-40B4-BE49-F238E27FC236}">
                <a16:creationId xmlns:a16="http://schemas.microsoft.com/office/drawing/2014/main" id="{1D110F98-B588-D619-7A5B-BB8A38190A1D}"/>
              </a:ext>
            </a:extLst>
          </p:cNvPr>
          <p:cNvSpPr txBox="1"/>
          <p:nvPr/>
        </p:nvSpPr>
        <p:spPr>
          <a:xfrm>
            <a:off x="5330444" y="4197087"/>
            <a:ext cx="3530755" cy="638636"/>
          </a:xfrm>
          <a:prstGeom prst="rect">
            <a:avLst/>
          </a:prstGeom>
          <a:noFill/>
        </p:spPr>
        <p:txBody>
          <a:bodyPr wrap="square">
            <a:spAutoFit/>
          </a:bodyPr>
          <a:lstStyle/>
          <a:p>
            <a:pPr marL="541338" indent="-331788">
              <a:spcAft>
                <a:spcPts val="900"/>
              </a:spcAft>
              <a:buClr>
                <a:srgbClr val="994269"/>
              </a:buClr>
              <a:buSzPct val="70000"/>
              <a:buFont typeface="Wingdings" pitchFamily="2" charset="2"/>
              <a:buChar char="v"/>
            </a:pPr>
            <a:r>
              <a:rPr lang="en-GB" sz="1400" dirty="0">
                <a:solidFill>
                  <a:schemeClr val="tx1"/>
                </a:solidFill>
                <a:latin typeface="Candara" panose="020E0502030303020204" pitchFamily="34" charset="0"/>
              </a:rPr>
              <a:t>U-net</a:t>
            </a:r>
          </a:p>
          <a:p>
            <a:pPr marL="541338" indent="-331788">
              <a:spcAft>
                <a:spcPts val="900"/>
              </a:spcAft>
              <a:buClr>
                <a:srgbClr val="994269"/>
              </a:buClr>
              <a:buSzPct val="70000"/>
              <a:buFont typeface="Wingdings" pitchFamily="2" charset="2"/>
              <a:buChar char="v"/>
            </a:pPr>
            <a:r>
              <a:rPr lang="en-GB" dirty="0">
                <a:solidFill>
                  <a:schemeClr val="tx1"/>
                </a:solidFill>
                <a:latin typeface="Candara" panose="020E0502030303020204" pitchFamily="34" charset="0"/>
              </a:rPr>
              <a:t>Mask R-CNN</a:t>
            </a:r>
            <a:endParaRPr lang="en-GB" dirty="0">
              <a:latin typeface="Candara" panose="020E0502030303020204" pitchFamily="34" charset="0"/>
            </a:endParaRPr>
          </a:p>
        </p:txBody>
      </p:sp>
      <p:sp>
        <p:nvSpPr>
          <p:cNvPr id="4" name="TextBox 3">
            <a:extLst>
              <a:ext uri="{FF2B5EF4-FFF2-40B4-BE49-F238E27FC236}">
                <a16:creationId xmlns:a16="http://schemas.microsoft.com/office/drawing/2014/main" id="{7DFD0FBC-0564-D6B9-D841-C15AA799DFC5}"/>
              </a:ext>
            </a:extLst>
          </p:cNvPr>
          <p:cNvSpPr txBox="1"/>
          <p:nvPr/>
        </p:nvSpPr>
        <p:spPr>
          <a:xfrm>
            <a:off x="6229258" y="2269343"/>
            <a:ext cx="2201466" cy="338554"/>
          </a:xfrm>
          <a:prstGeom prst="rect">
            <a:avLst/>
          </a:prstGeom>
          <a:noFill/>
        </p:spPr>
        <p:txBody>
          <a:bodyPr wrap="square" rtlCol="0">
            <a:spAutoFit/>
          </a:bodyPr>
          <a:lstStyle/>
          <a:p>
            <a:pPr marL="7938" indent="-7938" algn="just"/>
            <a:r>
              <a:rPr lang="en-GB" sz="800" b="1" dirty="0">
                <a:latin typeface="Candara" panose="020E0502030303020204" pitchFamily="34" charset="0"/>
              </a:rPr>
              <a:t>Figure 9. </a:t>
            </a:r>
            <a:r>
              <a:rPr lang="en-GB" sz="800" dirty="0">
                <a:latin typeface="Candara" panose="020E0502030303020204" pitchFamily="34" charset="0"/>
              </a:rPr>
              <a:t>Instance and semantic segmentation. Adapted from Liu et al., 2022.</a:t>
            </a:r>
          </a:p>
        </p:txBody>
      </p:sp>
    </p:spTree>
    <p:extLst>
      <p:ext uri="{BB962C8B-B14F-4D97-AF65-F5344CB8AC3E}">
        <p14:creationId xmlns:p14="http://schemas.microsoft.com/office/powerpoint/2010/main" val="19019713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21"/>
        <p:cNvGrpSpPr/>
        <p:nvPr/>
      </p:nvGrpSpPr>
      <p:grpSpPr>
        <a:xfrm>
          <a:off x="0" y="0"/>
          <a:ext cx="0" cy="0"/>
          <a:chOff x="0" y="0"/>
          <a:chExt cx="0" cy="0"/>
        </a:xfrm>
      </p:grpSpPr>
      <p:pic>
        <p:nvPicPr>
          <p:cNvPr id="277" name="Picture 276">
            <a:extLst>
              <a:ext uri="{FF2B5EF4-FFF2-40B4-BE49-F238E27FC236}">
                <a16:creationId xmlns:a16="http://schemas.microsoft.com/office/drawing/2014/main" id="{D1D6D7DB-5038-D795-0A23-474FCE94AB56}"/>
              </a:ext>
            </a:extLst>
          </p:cNvPr>
          <p:cNvPicPr>
            <a:picLocks noChangeAspect="1"/>
          </p:cNvPicPr>
          <p:nvPr/>
        </p:nvPicPr>
        <p:blipFill>
          <a:blip r:embed="rId3"/>
          <a:stretch>
            <a:fillRect/>
          </a:stretch>
        </p:blipFill>
        <p:spPr>
          <a:xfrm>
            <a:off x="713225" y="1212776"/>
            <a:ext cx="3840918" cy="3192763"/>
          </a:xfrm>
          <a:prstGeom prst="rect">
            <a:avLst/>
          </a:prstGeom>
        </p:spPr>
      </p:pic>
      <p:sp>
        <p:nvSpPr>
          <p:cNvPr id="287" name="Rectangle 286">
            <a:extLst>
              <a:ext uri="{FF2B5EF4-FFF2-40B4-BE49-F238E27FC236}">
                <a16:creationId xmlns:a16="http://schemas.microsoft.com/office/drawing/2014/main" id="{ED9903C1-88C6-76B8-1374-3B8117CA049B}"/>
              </a:ext>
            </a:extLst>
          </p:cNvPr>
          <p:cNvSpPr/>
          <p:nvPr/>
        </p:nvSpPr>
        <p:spPr>
          <a:xfrm>
            <a:off x="692944" y="1212777"/>
            <a:ext cx="3840918" cy="3460073"/>
          </a:xfrm>
          <a:prstGeom prst="rect">
            <a:avLst/>
          </a:prstGeom>
          <a:gradFill flip="none" rotWithShape="1">
            <a:gsLst>
              <a:gs pos="100000">
                <a:srgbClr val="B75080">
                  <a:alpha val="14684"/>
                </a:srgbClr>
              </a:gs>
              <a:gs pos="50000">
                <a:schemeClr val="accent6">
                  <a:alpha val="0"/>
                </a:schemeClr>
              </a:gs>
              <a:gs pos="0">
                <a:srgbClr val="878887">
                  <a:alpha val="19838"/>
                </a:srgbClr>
              </a:gs>
            </a:gsLst>
            <a:lin ang="10800000" scaled="1"/>
            <a:tileRect/>
          </a:gradFill>
          <a:ln w="57150">
            <a:noFill/>
          </a:ln>
          <a:effectLst>
            <a:softEdge rad="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 name="TextBox 2">
            <a:extLst>
              <a:ext uri="{FF2B5EF4-FFF2-40B4-BE49-F238E27FC236}">
                <a16:creationId xmlns:a16="http://schemas.microsoft.com/office/drawing/2014/main" id="{ED1658CC-384A-F421-D42E-CE8F80A46378}"/>
              </a:ext>
            </a:extLst>
          </p:cNvPr>
          <p:cNvSpPr txBox="1"/>
          <p:nvPr/>
        </p:nvSpPr>
        <p:spPr>
          <a:xfrm>
            <a:off x="0" y="4835723"/>
            <a:ext cx="9155222" cy="307777"/>
          </a:xfrm>
          <a:prstGeom prst="rect">
            <a:avLst/>
          </a:prstGeom>
          <a:noFill/>
        </p:spPr>
        <p:txBody>
          <a:bodyPr wrap="square" rtlCol="0">
            <a:spAutoFit/>
          </a:bodyPr>
          <a:lstStyle/>
          <a:p>
            <a:pPr algn="ctr"/>
            <a:r>
              <a:rPr lang="en-GB" b="1" dirty="0">
                <a:latin typeface="Chivo" panose="020B0503030202020804" pitchFamily="34" charset="77"/>
              </a:rPr>
              <a:t>17</a:t>
            </a:r>
          </a:p>
        </p:txBody>
      </p:sp>
      <p:sp>
        <p:nvSpPr>
          <p:cNvPr id="2" name="Rectangle 1">
            <a:extLst>
              <a:ext uri="{FF2B5EF4-FFF2-40B4-BE49-F238E27FC236}">
                <a16:creationId xmlns:a16="http://schemas.microsoft.com/office/drawing/2014/main" id="{4EA6BB87-55C3-0BAE-EE90-30B8BA19890B}"/>
              </a:ext>
            </a:extLst>
          </p:cNvPr>
          <p:cNvSpPr/>
          <p:nvPr/>
        </p:nvSpPr>
        <p:spPr>
          <a:xfrm>
            <a:off x="-8871" y="0"/>
            <a:ext cx="286439" cy="5143500"/>
          </a:xfrm>
          <a:prstGeom prst="rect">
            <a:avLst/>
          </a:prstGeom>
          <a:solidFill>
            <a:srgbClr val="994269">
              <a:alpha val="6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2" name="Google Shape;363;p49">
            <a:extLst>
              <a:ext uri="{FF2B5EF4-FFF2-40B4-BE49-F238E27FC236}">
                <a16:creationId xmlns:a16="http://schemas.microsoft.com/office/drawing/2014/main" id="{2F003833-1E84-B08C-F189-92A572DB3045}"/>
              </a:ext>
            </a:extLst>
          </p:cNvPr>
          <p:cNvCxnSpPr>
            <a:cxnSpLocks/>
          </p:cNvCxnSpPr>
          <p:nvPr/>
        </p:nvCxnSpPr>
        <p:spPr>
          <a:xfrm flipH="1">
            <a:off x="0" y="4862440"/>
            <a:ext cx="8506433" cy="0"/>
          </a:xfrm>
          <a:prstGeom prst="straightConnector1">
            <a:avLst/>
          </a:prstGeom>
          <a:noFill/>
          <a:ln w="9525" cap="flat" cmpd="sng">
            <a:solidFill>
              <a:schemeClr val="dk1"/>
            </a:solidFill>
            <a:prstDash val="solid"/>
            <a:round/>
            <a:headEnd type="none" w="med" len="med"/>
            <a:tailEnd type="none" w="med" len="med"/>
          </a:ln>
        </p:spPr>
      </p:cxnSp>
      <p:sp>
        <p:nvSpPr>
          <p:cNvPr id="41" name="Google Shape;364;p49">
            <a:extLst>
              <a:ext uri="{FF2B5EF4-FFF2-40B4-BE49-F238E27FC236}">
                <a16:creationId xmlns:a16="http://schemas.microsoft.com/office/drawing/2014/main" id="{5868A923-777D-0537-C19D-C2B061661EA8}"/>
              </a:ext>
            </a:extLst>
          </p:cNvPr>
          <p:cNvSpPr txBox="1">
            <a:spLocks noGrp="1"/>
          </p:cNvSpPr>
          <p:nvPr>
            <p:ph type="title"/>
          </p:nvPr>
        </p:nvSpPr>
        <p:spPr>
          <a:xfrm>
            <a:off x="713225" y="470650"/>
            <a:ext cx="7717500" cy="549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latin typeface="Chivo" panose="020B0503030202020804" pitchFamily="34" charset="77"/>
              </a:rPr>
              <a:t>U-Net</a:t>
            </a:r>
            <a:endParaRPr dirty="0">
              <a:latin typeface="Chivo" panose="020B0503030202020804" pitchFamily="34" charset="77"/>
            </a:endParaRPr>
          </a:p>
        </p:txBody>
      </p:sp>
      <p:sp>
        <p:nvSpPr>
          <p:cNvPr id="278" name="TextBox 277">
            <a:extLst>
              <a:ext uri="{FF2B5EF4-FFF2-40B4-BE49-F238E27FC236}">
                <a16:creationId xmlns:a16="http://schemas.microsoft.com/office/drawing/2014/main" id="{9AEF8FB3-E165-B6C1-EE76-118A39D5D32F}"/>
              </a:ext>
            </a:extLst>
          </p:cNvPr>
          <p:cNvSpPr txBox="1"/>
          <p:nvPr/>
        </p:nvSpPr>
        <p:spPr>
          <a:xfrm>
            <a:off x="425453" y="877988"/>
            <a:ext cx="1056640" cy="369332"/>
          </a:xfrm>
          <a:prstGeom prst="rect">
            <a:avLst/>
          </a:prstGeom>
          <a:noFill/>
        </p:spPr>
        <p:txBody>
          <a:bodyPr wrap="square" rtlCol="0">
            <a:spAutoFit/>
          </a:bodyPr>
          <a:lstStyle/>
          <a:p>
            <a:pPr algn="ctr"/>
            <a:r>
              <a:rPr lang="en-GB" sz="900" dirty="0">
                <a:solidFill>
                  <a:srgbClr val="002060"/>
                </a:solidFill>
                <a:latin typeface="Candara" panose="020E0502030303020204" pitchFamily="34" charset="0"/>
              </a:rPr>
              <a:t>convolutional layers</a:t>
            </a:r>
          </a:p>
        </p:txBody>
      </p:sp>
      <p:grpSp>
        <p:nvGrpSpPr>
          <p:cNvPr id="285" name="Group 284">
            <a:extLst>
              <a:ext uri="{FF2B5EF4-FFF2-40B4-BE49-F238E27FC236}">
                <a16:creationId xmlns:a16="http://schemas.microsoft.com/office/drawing/2014/main" id="{393FB3CC-933C-21E3-9FC0-B20E3DC6223C}"/>
              </a:ext>
            </a:extLst>
          </p:cNvPr>
          <p:cNvGrpSpPr/>
          <p:nvPr/>
        </p:nvGrpSpPr>
        <p:grpSpPr>
          <a:xfrm>
            <a:off x="446722" y="2468098"/>
            <a:ext cx="246221" cy="1146848"/>
            <a:chOff x="449065" y="2513202"/>
            <a:chExt cx="246221" cy="1146848"/>
          </a:xfrm>
        </p:grpSpPr>
        <p:sp>
          <p:nvSpPr>
            <p:cNvPr id="279" name="TextBox 278">
              <a:extLst>
                <a:ext uri="{FF2B5EF4-FFF2-40B4-BE49-F238E27FC236}">
                  <a16:creationId xmlns:a16="http://schemas.microsoft.com/office/drawing/2014/main" id="{1E3E914A-6B97-4ABC-2EAD-797495F76233}"/>
                </a:ext>
              </a:extLst>
            </p:cNvPr>
            <p:cNvSpPr txBox="1"/>
            <p:nvPr/>
          </p:nvSpPr>
          <p:spPr>
            <a:xfrm rot="16200000">
              <a:off x="43856" y="2918411"/>
              <a:ext cx="1056640" cy="246221"/>
            </a:xfrm>
            <a:prstGeom prst="rect">
              <a:avLst/>
            </a:prstGeom>
            <a:noFill/>
          </p:spPr>
          <p:txBody>
            <a:bodyPr wrap="square" rtlCol="0">
              <a:spAutoFit/>
            </a:bodyPr>
            <a:lstStyle/>
            <a:p>
              <a:pPr algn="ctr"/>
              <a:r>
                <a:rPr lang="en-GB" sz="1000" dirty="0">
                  <a:solidFill>
                    <a:srgbClr val="733350"/>
                  </a:solidFill>
                  <a:latin typeface="Candara" panose="020E0502030303020204" pitchFamily="34" charset="0"/>
                </a:rPr>
                <a:t>pooling layers</a:t>
              </a:r>
            </a:p>
          </p:txBody>
        </p:sp>
        <p:cxnSp>
          <p:nvCxnSpPr>
            <p:cNvPr id="280" name="Straight Arrow Connector 279">
              <a:extLst>
                <a:ext uri="{FF2B5EF4-FFF2-40B4-BE49-F238E27FC236}">
                  <a16:creationId xmlns:a16="http://schemas.microsoft.com/office/drawing/2014/main" id="{BBCB12C9-5E37-EBB3-5525-F272B41442C2}"/>
                </a:ext>
              </a:extLst>
            </p:cNvPr>
            <p:cNvCxnSpPr>
              <a:cxnSpLocks/>
            </p:cNvCxnSpPr>
            <p:nvPr/>
          </p:nvCxnSpPr>
          <p:spPr>
            <a:xfrm>
              <a:off x="587361" y="3493179"/>
              <a:ext cx="0" cy="166871"/>
            </a:xfrm>
            <a:prstGeom prst="straightConnector1">
              <a:avLst/>
            </a:prstGeom>
            <a:ln w="28575">
              <a:solidFill>
                <a:srgbClr val="73335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281" name="Straight Arrow Connector 280">
            <a:extLst>
              <a:ext uri="{FF2B5EF4-FFF2-40B4-BE49-F238E27FC236}">
                <a16:creationId xmlns:a16="http://schemas.microsoft.com/office/drawing/2014/main" id="{05CFEE8E-FE68-5598-2B7F-F541DB942F33}"/>
              </a:ext>
            </a:extLst>
          </p:cNvPr>
          <p:cNvCxnSpPr/>
          <p:nvPr/>
        </p:nvCxnSpPr>
        <p:spPr>
          <a:xfrm>
            <a:off x="1409132" y="1040869"/>
            <a:ext cx="121361" cy="0"/>
          </a:xfrm>
          <a:prstGeom prst="straightConnector1">
            <a:avLst/>
          </a:prstGeom>
          <a:ln w="28575">
            <a:solidFill>
              <a:srgbClr val="002060"/>
            </a:solidFill>
            <a:tailEnd type="triangle"/>
          </a:ln>
        </p:spPr>
        <p:style>
          <a:lnRef idx="1">
            <a:schemeClr val="accent1"/>
          </a:lnRef>
          <a:fillRef idx="0">
            <a:schemeClr val="accent1"/>
          </a:fillRef>
          <a:effectRef idx="0">
            <a:schemeClr val="accent1"/>
          </a:effectRef>
          <a:fontRef idx="minor">
            <a:schemeClr val="tx1"/>
          </a:fontRef>
        </p:style>
      </p:cxnSp>
      <p:grpSp>
        <p:nvGrpSpPr>
          <p:cNvPr id="284" name="Group 283">
            <a:extLst>
              <a:ext uri="{FF2B5EF4-FFF2-40B4-BE49-F238E27FC236}">
                <a16:creationId xmlns:a16="http://schemas.microsoft.com/office/drawing/2014/main" id="{625E1F85-173D-EA0C-492D-3880F2598C9F}"/>
              </a:ext>
            </a:extLst>
          </p:cNvPr>
          <p:cNvGrpSpPr/>
          <p:nvPr/>
        </p:nvGrpSpPr>
        <p:grpSpPr>
          <a:xfrm>
            <a:off x="4554143" y="2278116"/>
            <a:ext cx="246221" cy="1436601"/>
            <a:chOff x="4552780" y="2273936"/>
            <a:chExt cx="246221" cy="1436601"/>
          </a:xfrm>
        </p:grpSpPr>
        <p:sp>
          <p:nvSpPr>
            <p:cNvPr id="282" name="TextBox 281">
              <a:extLst>
                <a:ext uri="{FF2B5EF4-FFF2-40B4-BE49-F238E27FC236}">
                  <a16:creationId xmlns:a16="http://schemas.microsoft.com/office/drawing/2014/main" id="{A7040CC4-E440-C3EB-BA76-49C538EF7BDD}"/>
                </a:ext>
              </a:extLst>
            </p:cNvPr>
            <p:cNvSpPr txBox="1"/>
            <p:nvPr/>
          </p:nvSpPr>
          <p:spPr>
            <a:xfrm rot="5400000">
              <a:off x="4006876" y="2918412"/>
              <a:ext cx="1338029" cy="246221"/>
            </a:xfrm>
            <a:prstGeom prst="rect">
              <a:avLst/>
            </a:prstGeom>
            <a:noFill/>
          </p:spPr>
          <p:txBody>
            <a:bodyPr wrap="square" rtlCol="0">
              <a:spAutoFit/>
            </a:bodyPr>
            <a:lstStyle/>
            <a:p>
              <a:pPr algn="ctr"/>
              <a:r>
                <a:rPr lang="en-GB" sz="1000" dirty="0" err="1">
                  <a:solidFill>
                    <a:srgbClr val="F86DAD"/>
                  </a:solidFill>
                  <a:latin typeface="Candara" panose="020E0502030303020204" pitchFamily="34" charset="0"/>
                </a:rPr>
                <a:t>upsampling</a:t>
              </a:r>
              <a:r>
                <a:rPr lang="en-GB" sz="1000" dirty="0">
                  <a:solidFill>
                    <a:srgbClr val="F86DAD"/>
                  </a:solidFill>
                  <a:latin typeface="Candara" panose="020E0502030303020204" pitchFamily="34" charset="0"/>
                </a:rPr>
                <a:t> layers</a:t>
              </a:r>
            </a:p>
          </p:txBody>
        </p:sp>
        <p:cxnSp>
          <p:nvCxnSpPr>
            <p:cNvPr id="283" name="Straight Arrow Connector 282">
              <a:extLst>
                <a:ext uri="{FF2B5EF4-FFF2-40B4-BE49-F238E27FC236}">
                  <a16:creationId xmlns:a16="http://schemas.microsoft.com/office/drawing/2014/main" id="{9B7A6E18-69DF-08E2-7E7E-248B6B7F6ECE}"/>
                </a:ext>
              </a:extLst>
            </p:cNvPr>
            <p:cNvCxnSpPr>
              <a:cxnSpLocks/>
            </p:cNvCxnSpPr>
            <p:nvPr/>
          </p:nvCxnSpPr>
          <p:spPr>
            <a:xfrm flipV="1">
              <a:off x="4655608" y="2273936"/>
              <a:ext cx="0" cy="197144"/>
            </a:xfrm>
            <a:prstGeom prst="straightConnector1">
              <a:avLst/>
            </a:prstGeom>
            <a:ln w="28575">
              <a:solidFill>
                <a:srgbClr val="F86DAD"/>
              </a:solidFill>
              <a:tailEnd type="triangle"/>
            </a:ln>
          </p:spPr>
          <p:style>
            <a:lnRef idx="1">
              <a:schemeClr val="accent1"/>
            </a:lnRef>
            <a:fillRef idx="0">
              <a:schemeClr val="accent1"/>
            </a:fillRef>
            <a:effectRef idx="0">
              <a:schemeClr val="accent1"/>
            </a:effectRef>
            <a:fontRef idx="minor">
              <a:schemeClr val="tx1"/>
            </a:fontRef>
          </p:style>
        </p:cxnSp>
      </p:grpSp>
      <p:sp>
        <p:nvSpPr>
          <p:cNvPr id="286" name="TextBox 285">
            <a:extLst>
              <a:ext uri="{FF2B5EF4-FFF2-40B4-BE49-F238E27FC236}">
                <a16:creationId xmlns:a16="http://schemas.microsoft.com/office/drawing/2014/main" id="{759BC531-A18E-7230-185A-FC8A74D1BC13}"/>
              </a:ext>
            </a:extLst>
          </p:cNvPr>
          <p:cNvSpPr txBox="1"/>
          <p:nvPr/>
        </p:nvSpPr>
        <p:spPr>
          <a:xfrm>
            <a:off x="1725651" y="1707721"/>
            <a:ext cx="1572961" cy="230832"/>
          </a:xfrm>
          <a:prstGeom prst="rect">
            <a:avLst/>
          </a:prstGeom>
          <a:noFill/>
        </p:spPr>
        <p:txBody>
          <a:bodyPr wrap="square" rtlCol="0">
            <a:spAutoFit/>
          </a:bodyPr>
          <a:lstStyle/>
          <a:p>
            <a:pPr algn="ctr"/>
            <a:r>
              <a:rPr lang="en-GB" sz="900" dirty="0">
                <a:solidFill>
                  <a:srgbClr val="878887"/>
                </a:solidFill>
                <a:latin typeface="Candara" panose="020E0502030303020204" pitchFamily="34" charset="0"/>
              </a:rPr>
              <a:t>copy and crop</a:t>
            </a:r>
          </a:p>
        </p:txBody>
      </p:sp>
      <p:sp>
        <p:nvSpPr>
          <p:cNvPr id="289" name="TextBox 288">
            <a:extLst>
              <a:ext uri="{FF2B5EF4-FFF2-40B4-BE49-F238E27FC236}">
                <a16:creationId xmlns:a16="http://schemas.microsoft.com/office/drawing/2014/main" id="{6BD3CF97-0FB0-A8C8-448D-1130CE1ACFB3}"/>
              </a:ext>
            </a:extLst>
          </p:cNvPr>
          <p:cNvSpPr txBox="1"/>
          <p:nvPr/>
        </p:nvSpPr>
        <p:spPr>
          <a:xfrm>
            <a:off x="692944" y="4419110"/>
            <a:ext cx="1056640" cy="253916"/>
          </a:xfrm>
          <a:prstGeom prst="rect">
            <a:avLst/>
          </a:prstGeom>
          <a:noFill/>
        </p:spPr>
        <p:txBody>
          <a:bodyPr wrap="square" rtlCol="0">
            <a:spAutoFit/>
          </a:bodyPr>
          <a:lstStyle/>
          <a:p>
            <a:r>
              <a:rPr lang="en-GB" sz="1050" b="1" dirty="0">
                <a:solidFill>
                  <a:srgbClr val="B75080"/>
                </a:solidFill>
                <a:latin typeface="Candara" panose="020E0502030303020204" pitchFamily="34" charset="0"/>
              </a:rPr>
              <a:t>ENCODER</a:t>
            </a:r>
          </a:p>
        </p:txBody>
      </p:sp>
      <p:sp>
        <p:nvSpPr>
          <p:cNvPr id="290" name="TextBox 289">
            <a:extLst>
              <a:ext uri="{FF2B5EF4-FFF2-40B4-BE49-F238E27FC236}">
                <a16:creationId xmlns:a16="http://schemas.microsoft.com/office/drawing/2014/main" id="{2568F03B-AD0F-42C5-5329-AE5FAC71E8D1}"/>
              </a:ext>
            </a:extLst>
          </p:cNvPr>
          <p:cNvSpPr txBox="1"/>
          <p:nvPr/>
        </p:nvSpPr>
        <p:spPr>
          <a:xfrm>
            <a:off x="3477222" y="4419110"/>
            <a:ext cx="1056640" cy="253916"/>
          </a:xfrm>
          <a:prstGeom prst="rect">
            <a:avLst/>
          </a:prstGeom>
          <a:noFill/>
        </p:spPr>
        <p:txBody>
          <a:bodyPr wrap="square" rtlCol="0">
            <a:spAutoFit/>
          </a:bodyPr>
          <a:lstStyle/>
          <a:p>
            <a:pPr algn="r"/>
            <a:r>
              <a:rPr lang="en-GB" sz="1050" b="1" dirty="0">
                <a:solidFill>
                  <a:schemeClr val="accent1"/>
                </a:solidFill>
                <a:latin typeface="Candara" panose="020E0502030303020204" pitchFamily="34" charset="0"/>
              </a:rPr>
              <a:t>DECODER</a:t>
            </a:r>
          </a:p>
        </p:txBody>
      </p:sp>
      <p:sp>
        <p:nvSpPr>
          <p:cNvPr id="294" name="TextBox 293">
            <a:extLst>
              <a:ext uri="{FF2B5EF4-FFF2-40B4-BE49-F238E27FC236}">
                <a16:creationId xmlns:a16="http://schemas.microsoft.com/office/drawing/2014/main" id="{5A40F988-D8D8-61EB-90B7-A934BD5D9C98}"/>
              </a:ext>
            </a:extLst>
          </p:cNvPr>
          <p:cNvSpPr txBox="1"/>
          <p:nvPr/>
        </p:nvSpPr>
        <p:spPr>
          <a:xfrm>
            <a:off x="4987092" y="1212776"/>
            <a:ext cx="3519341" cy="3116238"/>
          </a:xfrm>
          <a:prstGeom prst="rect">
            <a:avLst/>
          </a:prstGeom>
          <a:noFill/>
        </p:spPr>
        <p:txBody>
          <a:bodyPr wrap="square" rtlCol="0">
            <a:spAutoFit/>
          </a:bodyPr>
          <a:lstStyle/>
          <a:p>
            <a:pPr marL="541338" indent="-331788">
              <a:spcAft>
                <a:spcPts val="900"/>
              </a:spcAft>
              <a:buClr>
                <a:srgbClr val="994269"/>
              </a:buClr>
              <a:buSzPct val="70000"/>
              <a:buFont typeface="Wingdings" pitchFamily="2" charset="2"/>
              <a:buChar char="v"/>
            </a:pPr>
            <a:r>
              <a:rPr lang="en-GB" sz="1600" dirty="0">
                <a:solidFill>
                  <a:schemeClr val="tx1"/>
                </a:solidFill>
                <a:latin typeface="Candara" panose="020E0502030303020204" pitchFamily="34" charset="0"/>
              </a:rPr>
              <a:t>Fully convolutional architecture</a:t>
            </a:r>
          </a:p>
          <a:p>
            <a:pPr marL="541338" indent="-331788">
              <a:spcAft>
                <a:spcPts val="900"/>
              </a:spcAft>
              <a:buClr>
                <a:srgbClr val="994269"/>
              </a:buClr>
              <a:buSzPct val="70000"/>
              <a:buFont typeface="Wingdings" pitchFamily="2" charset="2"/>
              <a:buChar char="v"/>
            </a:pPr>
            <a:r>
              <a:rPr lang="en-GB" sz="1600" dirty="0">
                <a:solidFill>
                  <a:schemeClr val="tx1"/>
                </a:solidFill>
                <a:latin typeface="Candara" panose="020E0502030303020204" pitchFamily="34" charset="0"/>
              </a:rPr>
              <a:t>Instance and semantic segmentation</a:t>
            </a:r>
          </a:p>
          <a:p>
            <a:pPr marL="541338" indent="-331788">
              <a:spcAft>
                <a:spcPts val="900"/>
              </a:spcAft>
              <a:buClr>
                <a:srgbClr val="994269"/>
              </a:buClr>
              <a:buSzPct val="70000"/>
              <a:buFont typeface="Wingdings" pitchFamily="2" charset="2"/>
              <a:buChar char="v"/>
            </a:pPr>
            <a:r>
              <a:rPr lang="en-GB" sz="1600" dirty="0">
                <a:solidFill>
                  <a:schemeClr val="tx1"/>
                </a:solidFill>
                <a:latin typeface="Candara" panose="020E0502030303020204" pitchFamily="34" charset="0"/>
              </a:rPr>
              <a:t>Few training parameters</a:t>
            </a:r>
          </a:p>
          <a:p>
            <a:pPr marL="541338" indent="-331788">
              <a:spcAft>
                <a:spcPts val="900"/>
              </a:spcAft>
              <a:buClr>
                <a:srgbClr val="994269"/>
              </a:buClr>
              <a:buSzPct val="70000"/>
              <a:buFont typeface="Wingdings" pitchFamily="2" charset="2"/>
              <a:buChar char="v"/>
            </a:pPr>
            <a:r>
              <a:rPr lang="en-GB" sz="1600" dirty="0">
                <a:solidFill>
                  <a:schemeClr val="tx1"/>
                </a:solidFill>
                <a:latin typeface="Candara" panose="020E0502030303020204" pitchFamily="34" charset="0"/>
              </a:rPr>
              <a:t>Very efficient</a:t>
            </a:r>
          </a:p>
          <a:p>
            <a:pPr marL="541338" indent="-331788">
              <a:spcAft>
                <a:spcPts val="900"/>
              </a:spcAft>
              <a:buClr>
                <a:srgbClr val="994269"/>
              </a:buClr>
              <a:buSzPct val="70000"/>
              <a:buFont typeface="Wingdings" pitchFamily="2" charset="2"/>
              <a:buChar char="v"/>
            </a:pPr>
            <a:endParaRPr lang="en-GB" sz="1600" dirty="0">
              <a:solidFill>
                <a:schemeClr val="tx1"/>
              </a:solidFill>
              <a:latin typeface="Candara" panose="020E0502030303020204" pitchFamily="34" charset="0"/>
            </a:endParaRPr>
          </a:p>
          <a:p>
            <a:pPr marL="541338" indent="-331788">
              <a:spcAft>
                <a:spcPts val="900"/>
              </a:spcAft>
              <a:buClr>
                <a:srgbClr val="994269"/>
              </a:buClr>
              <a:buSzPct val="70000"/>
              <a:buFont typeface="Wingdings" pitchFamily="2" charset="2"/>
              <a:buChar char="v"/>
            </a:pPr>
            <a:endParaRPr lang="en-GB" sz="1600" dirty="0">
              <a:solidFill>
                <a:schemeClr val="tx1"/>
              </a:solidFill>
              <a:latin typeface="Candara" panose="020E0502030303020204" pitchFamily="34" charset="0"/>
            </a:endParaRPr>
          </a:p>
          <a:p>
            <a:pPr marL="541338" indent="-331788">
              <a:spcAft>
                <a:spcPts val="900"/>
              </a:spcAft>
              <a:buClr>
                <a:srgbClr val="994269"/>
              </a:buClr>
              <a:buSzPct val="70000"/>
              <a:buFont typeface="Wingdings" pitchFamily="2" charset="2"/>
              <a:buChar char="Ø"/>
            </a:pPr>
            <a:r>
              <a:rPr lang="en-GB" sz="1600" b="1" dirty="0" err="1">
                <a:solidFill>
                  <a:schemeClr val="tx1"/>
                </a:solidFill>
                <a:latin typeface="Candara" panose="020E0502030303020204" pitchFamily="34" charset="0"/>
              </a:rPr>
              <a:t>StarDist</a:t>
            </a:r>
            <a:r>
              <a:rPr lang="en-GB" sz="1600" b="1" dirty="0">
                <a:solidFill>
                  <a:schemeClr val="tx1"/>
                </a:solidFill>
                <a:latin typeface="Candara" panose="020E0502030303020204" pitchFamily="34" charset="0"/>
              </a:rPr>
              <a:t> 2D</a:t>
            </a:r>
          </a:p>
          <a:p>
            <a:pPr marL="541338" indent="-331788">
              <a:spcAft>
                <a:spcPts val="900"/>
              </a:spcAft>
              <a:buClr>
                <a:srgbClr val="994269"/>
              </a:buClr>
              <a:buSzPct val="70000"/>
              <a:buFont typeface="Wingdings" pitchFamily="2" charset="2"/>
              <a:buChar char="Ø"/>
            </a:pPr>
            <a:r>
              <a:rPr lang="en-GB" sz="1600" b="1" dirty="0" err="1">
                <a:solidFill>
                  <a:schemeClr val="tx1"/>
                </a:solidFill>
                <a:latin typeface="Candara" panose="020E0502030303020204" pitchFamily="34" charset="0"/>
              </a:rPr>
              <a:t>Cellpose</a:t>
            </a:r>
            <a:r>
              <a:rPr lang="en-GB" sz="1600" b="1" dirty="0">
                <a:solidFill>
                  <a:schemeClr val="tx1"/>
                </a:solidFill>
                <a:latin typeface="Candara" panose="020E0502030303020204" pitchFamily="34" charset="0"/>
              </a:rPr>
              <a:t> 2D</a:t>
            </a:r>
          </a:p>
        </p:txBody>
      </p:sp>
      <p:sp>
        <p:nvSpPr>
          <p:cNvPr id="4" name="TextBox 3">
            <a:extLst>
              <a:ext uri="{FF2B5EF4-FFF2-40B4-BE49-F238E27FC236}">
                <a16:creationId xmlns:a16="http://schemas.microsoft.com/office/drawing/2014/main" id="{25D91456-A420-B8CE-9BE2-9BF939871CA8}"/>
              </a:ext>
            </a:extLst>
          </p:cNvPr>
          <p:cNvSpPr txBox="1"/>
          <p:nvPr/>
        </p:nvSpPr>
        <p:spPr>
          <a:xfrm>
            <a:off x="692943" y="4662798"/>
            <a:ext cx="3840917" cy="215444"/>
          </a:xfrm>
          <a:prstGeom prst="rect">
            <a:avLst/>
          </a:prstGeom>
          <a:noFill/>
        </p:spPr>
        <p:txBody>
          <a:bodyPr wrap="square" rtlCol="0">
            <a:spAutoFit/>
          </a:bodyPr>
          <a:lstStyle/>
          <a:p>
            <a:pPr marL="7938" indent="-7938" algn="just"/>
            <a:r>
              <a:rPr lang="en-GB" sz="800" b="1" dirty="0">
                <a:latin typeface="Candara" panose="020E0502030303020204" pitchFamily="34" charset="0"/>
              </a:rPr>
              <a:t>Figure 10. </a:t>
            </a:r>
            <a:r>
              <a:rPr lang="en-GB" sz="800" dirty="0">
                <a:latin typeface="Candara" panose="020E0502030303020204" pitchFamily="34" charset="0"/>
              </a:rPr>
              <a:t>U-net visual representation. Inspired in </a:t>
            </a:r>
            <a:r>
              <a:rPr lang="en-GB" sz="800" dirty="0" err="1">
                <a:latin typeface="Candara" panose="020E0502030303020204" pitchFamily="34" charset="0"/>
              </a:rPr>
              <a:t>Ronneberger</a:t>
            </a:r>
            <a:r>
              <a:rPr lang="en-GB" sz="800" dirty="0">
                <a:latin typeface="Candara" panose="020E0502030303020204" pitchFamily="34" charset="0"/>
              </a:rPr>
              <a:t> et al., 2015.</a:t>
            </a:r>
          </a:p>
        </p:txBody>
      </p:sp>
    </p:spTree>
    <p:extLst>
      <p:ext uri="{BB962C8B-B14F-4D97-AF65-F5344CB8AC3E}">
        <p14:creationId xmlns:p14="http://schemas.microsoft.com/office/powerpoint/2010/main" val="2304471138"/>
      </p:ext>
    </p:extLst>
  </p:cSld>
  <p:clrMapOvr>
    <a:masterClrMapping/>
  </p:clrMapOvr>
  <p:transition spd="med">
    <p:pull/>
  </p:transition>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63E78607-6C96-4557-8F66-C874FF7E68D4}"/>
              </a:ext>
            </a:extLst>
          </p:cNvPr>
          <p:cNvGrpSpPr/>
          <p:nvPr/>
        </p:nvGrpSpPr>
        <p:grpSpPr>
          <a:xfrm>
            <a:off x="1862088" y="341336"/>
            <a:ext cx="5419824" cy="4569200"/>
            <a:chOff x="942339" y="574300"/>
            <a:chExt cx="5419824" cy="4569200"/>
          </a:xfrm>
        </p:grpSpPr>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6BDC93C4-8956-A6BD-9EDA-046D2659D96C}"/>
                    </a:ext>
                  </a:extLst>
                </p:cNvPr>
                <p:cNvSpPr txBox="1"/>
                <p:nvPr/>
              </p:nvSpPr>
              <p:spPr>
                <a:xfrm rot="16200000">
                  <a:off x="3054740" y="4871916"/>
                  <a:ext cx="335315" cy="19454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GB" sz="900" i="1" dirty="0" smtClean="0">
                                <a:latin typeface="Cambria Math" panose="02040503050406030204" pitchFamily="18" charset="0"/>
                              </a:rPr>
                            </m:ctrlPr>
                          </m:sSupPr>
                          <m:e>
                            <m:r>
                              <a:rPr lang="pt-PT" sz="900" b="0" i="1" dirty="0" smtClean="0">
                                <a:latin typeface="Cambria Math" panose="02040503050406030204" pitchFamily="18" charset="0"/>
                              </a:rPr>
                              <m:t>30</m:t>
                            </m:r>
                          </m:e>
                          <m:sup>
                            <m:r>
                              <a:rPr lang="pt-PT" sz="900" b="0" i="1" dirty="0" smtClean="0">
                                <a:latin typeface="Cambria Math" panose="02040503050406030204" pitchFamily="18" charset="0"/>
                              </a:rPr>
                              <m:t>2</m:t>
                            </m:r>
                          </m:sup>
                        </m:sSup>
                      </m:oMath>
                    </m:oMathPara>
                  </a14:m>
                  <a:endParaRPr lang="en-GB" sz="900" dirty="0"/>
                </a:p>
              </p:txBody>
            </p:sp>
          </mc:Choice>
          <mc:Fallback xmlns="">
            <p:sp>
              <p:nvSpPr>
                <p:cNvPr id="5" name="TextBox 4">
                  <a:extLst>
                    <a:ext uri="{FF2B5EF4-FFF2-40B4-BE49-F238E27FC236}">
                      <a16:creationId xmlns:a16="http://schemas.microsoft.com/office/drawing/2014/main" id="{6BDC93C4-8956-A6BD-9EDA-046D2659D96C}"/>
                    </a:ext>
                  </a:extLst>
                </p:cNvPr>
                <p:cNvSpPr txBox="1">
                  <a:spLocks noRot="1" noChangeAspect="1" noMove="1" noResize="1" noEditPoints="1" noAdjustHandles="1" noChangeArrowheads="1" noChangeShapeType="1" noTextEdit="1"/>
                </p:cNvSpPr>
                <p:nvPr/>
              </p:nvSpPr>
              <p:spPr>
                <a:xfrm rot="16200000">
                  <a:off x="3054740" y="4871916"/>
                  <a:ext cx="335315" cy="194542"/>
                </a:xfrm>
                <a:prstGeom prst="rect">
                  <a:avLst/>
                </a:prstGeom>
                <a:blipFill>
                  <a:blip r:embed="rId2"/>
                  <a:stretch>
                    <a:fillRect r="-625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463DA01-08E8-818F-BADC-B53045E23BDC}"/>
                    </a:ext>
                  </a:extLst>
                </p:cNvPr>
                <p:cNvSpPr txBox="1"/>
                <p:nvPr/>
              </p:nvSpPr>
              <p:spPr>
                <a:xfrm rot="16200000">
                  <a:off x="3637556" y="4878572"/>
                  <a:ext cx="335315" cy="19454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GB" sz="900" i="1" dirty="0" smtClean="0">
                                <a:latin typeface="Cambria Math" panose="02040503050406030204" pitchFamily="18" charset="0"/>
                              </a:rPr>
                            </m:ctrlPr>
                          </m:sSupPr>
                          <m:e>
                            <m:r>
                              <a:rPr lang="pt-PT" sz="900" b="0" i="1" dirty="0" smtClean="0">
                                <a:latin typeface="Cambria Math" panose="02040503050406030204" pitchFamily="18" charset="0"/>
                              </a:rPr>
                              <m:t>28</m:t>
                            </m:r>
                          </m:e>
                          <m:sup>
                            <m:r>
                              <a:rPr lang="pt-PT" sz="900" b="0" i="1" dirty="0" smtClean="0">
                                <a:latin typeface="Cambria Math" panose="02040503050406030204" pitchFamily="18" charset="0"/>
                              </a:rPr>
                              <m:t>2</m:t>
                            </m:r>
                          </m:sup>
                        </m:sSup>
                      </m:oMath>
                    </m:oMathPara>
                  </a14:m>
                  <a:endParaRPr lang="en-GB" sz="900" dirty="0"/>
                </a:p>
              </p:txBody>
            </p:sp>
          </mc:Choice>
          <mc:Fallback xmlns="">
            <p:sp>
              <p:nvSpPr>
                <p:cNvPr id="6" name="TextBox 5">
                  <a:extLst>
                    <a:ext uri="{FF2B5EF4-FFF2-40B4-BE49-F238E27FC236}">
                      <a16:creationId xmlns:a16="http://schemas.microsoft.com/office/drawing/2014/main" id="{6463DA01-08E8-818F-BADC-B53045E23BDC}"/>
                    </a:ext>
                  </a:extLst>
                </p:cNvPr>
                <p:cNvSpPr txBox="1">
                  <a:spLocks noRot="1" noChangeAspect="1" noMove="1" noResize="1" noEditPoints="1" noAdjustHandles="1" noChangeArrowheads="1" noChangeShapeType="1" noTextEdit="1"/>
                </p:cNvSpPr>
                <p:nvPr/>
              </p:nvSpPr>
              <p:spPr>
                <a:xfrm rot="16200000">
                  <a:off x="3637556" y="4878572"/>
                  <a:ext cx="335315" cy="194542"/>
                </a:xfrm>
                <a:prstGeom prst="rect">
                  <a:avLst/>
                </a:prstGeom>
                <a:blipFill>
                  <a:blip r:embed="rId3"/>
                  <a:stretch>
                    <a:fillRect r="-625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9CA26846-2EEC-7AFC-67AA-130B3E2FEF53}"/>
                    </a:ext>
                  </a:extLst>
                </p:cNvPr>
                <p:cNvSpPr txBox="1"/>
                <p:nvPr/>
              </p:nvSpPr>
              <p:spPr>
                <a:xfrm rot="16200000">
                  <a:off x="4087526" y="4555039"/>
                  <a:ext cx="335315" cy="19454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GB" sz="900" i="1" dirty="0" smtClean="0">
                                <a:latin typeface="Cambria Math" panose="02040503050406030204" pitchFamily="18" charset="0"/>
                              </a:rPr>
                            </m:ctrlPr>
                          </m:sSupPr>
                          <m:e>
                            <m:r>
                              <a:rPr lang="pt-PT" sz="900" b="0" i="1" dirty="0" smtClean="0">
                                <a:latin typeface="Cambria Math" panose="02040503050406030204" pitchFamily="18" charset="0"/>
                              </a:rPr>
                              <m:t>54</m:t>
                            </m:r>
                          </m:e>
                          <m:sup>
                            <m:r>
                              <a:rPr lang="pt-PT" sz="900" b="0" i="1" dirty="0" smtClean="0">
                                <a:latin typeface="Cambria Math" panose="02040503050406030204" pitchFamily="18" charset="0"/>
                              </a:rPr>
                              <m:t>2</m:t>
                            </m:r>
                          </m:sup>
                        </m:sSup>
                      </m:oMath>
                    </m:oMathPara>
                  </a14:m>
                  <a:endParaRPr lang="en-GB" sz="900" dirty="0"/>
                </a:p>
              </p:txBody>
            </p:sp>
          </mc:Choice>
          <mc:Fallback xmlns="">
            <p:sp>
              <p:nvSpPr>
                <p:cNvPr id="7" name="TextBox 6">
                  <a:extLst>
                    <a:ext uri="{FF2B5EF4-FFF2-40B4-BE49-F238E27FC236}">
                      <a16:creationId xmlns:a16="http://schemas.microsoft.com/office/drawing/2014/main" id="{9CA26846-2EEC-7AFC-67AA-130B3E2FEF53}"/>
                    </a:ext>
                  </a:extLst>
                </p:cNvPr>
                <p:cNvSpPr txBox="1">
                  <a:spLocks noRot="1" noChangeAspect="1" noMove="1" noResize="1" noEditPoints="1" noAdjustHandles="1" noChangeArrowheads="1" noChangeShapeType="1" noTextEdit="1"/>
                </p:cNvSpPr>
                <p:nvPr/>
              </p:nvSpPr>
              <p:spPr>
                <a:xfrm rot="16200000">
                  <a:off x="4087526" y="4555039"/>
                  <a:ext cx="335315" cy="194542"/>
                </a:xfrm>
                <a:prstGeom prst="rect">
                  <a:avLst/>
                </a:prstGeom>
                <a:blipFill>
                  <a:blip r:embed="rId4"/>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483BA45-C055-0874-195B-A25F72A814E4}"/>
                    </a:ext>
                  </a:extLst>
                </p:cNvPr>
                <p:cNvSpPr txBox="1"/>
                <p:nvPr/>
              </p:nvSpPr>
              <p:spPr>
                <a:xfrm rot="16200000">
                  <a:off x="4428722" y="4543255"/>
                  <a:ext cx="335315" cy="19454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GB" sz="900" i="1" dirty="0" smtClean="0">
                                <a:latin typeface="Cambria Math" panose="02040503050406030204" pitchFamily="18" charset="0"/>
                              </a:rPr>
                            </m:ctrlPr>
                          </m:sSupPr>
                          <m:e>
                            <m:r>
                              <a:rPr lang="pt-PT" sz="900" b="0" i="1" dirty="0" smtClean="0">
                                <a:latin typeface="Cambria Math" panose="02040503050406030204" pitchFamily="18" charset="0"/>
                              </a:rPr>
                              <m:t>52</m:t>
                            </m:r>
                          </m:e>
                          <m:sup>
                            <m:r>
                              <a:rPr lang="pt-PT" sz="900" b="0" i="1" dirty="0" smtClean="0">
                                <a:latin typeface="Cambria Math" panose="02040503050406030204" pitchFamily="18" charset="0"/>
                              </a:rPr>
                              <m:t>2</m:t>
                            </m:r>
                          </m:sup>
                        </m:sSup>
                      </m:oMath>
                    </m:oMathPara>
                  </a14:m>
                  <a:endParaRPr lang="en-GB" sz="900" dirty="0"/>
                </a:p>
              </p:txBody>
            </p:sp>
          </mc:Choice>
          <mc:Fallback xmlns="">
            <p:sp>
              <p:nvSpPr>
                <p:cNvPr id="8" name="TextBox 7">
                  <a:extLst>
                    <a:ext uri="{FF2B5EF4-FFF2-40B4-BE49-F238E27FC236}">
                      <a16:creationId xmlns:a16="http://schemas.microsoft.com/office/drawing/2014/main" id="{C483BA45-C055-0874-195B-A25F72A814E4}"/>
                    </a:ext>
                  </a:extLst>
                </p:cNvPr>
                <p:cNvSpPr txBox="1">
                  <a:spLocks noRot="1" noChangeAspect="1" noMove="1" noResize="1" noEditPoints="1" noAdjustHandles="1" noChangeArrowheads="1" noChangeShapeType="1" noTextEdit="1"/>
                </p:cNvSpPr>
                <p:nvPr/>
              </p:nvSpPr>
              <p:spPr>
                <a:xfrm rot="16200000">
                  <a:off x="4428722" y="4543255"/>
                  <a:ext cx="335315" cy="194542"/>
                </a:xfrm>
                <a:prstGeom prst="rect">
                  <a:avLst/>
                </a:prstGeom>
                <a:blipFill>
                  <a:blip r:embed="rId5"/>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32070979-1753-9375-B075-C1FFB2262493}"/>
                    </a:ext>
                  </a:extLst>
                </p:cNvPr>
                <p:cNvSpPr txBox="1"/>
                <p:nvPr/>
              </p:nvSpPr>
              <p:spPr>
                <a:xfrm rot="16200000">
                  <a:off x="4713351" y="4093742"/>
                  <a:ext cx="389355" cy="19454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GB" sz="900" i="1" dirty="0" smtClean="0">
                                <a:latin typeface="Cambria Math" panose="02040503050406030204" pitchFamily="18" charset="0"/>
                              </a:rPr>
                            </m:ctrlPr>
                          </m:sSupPr>
                          <m:e>
                            <m:r>
                              <a:rPr lang="pt-PT" sz="900" b="0" i="1" dirty="0" smtClean="0">
                                <a:latin typeface="Cambria Math" panose="02040503050406030204" pitchFamily="18" charset="0"/>
                              </a:rPr>
                              <m:t>102</m:t>
                            </m:r>
                          </m:e>
                          <m:sup>
                            <m:r>
                              <a:rPr lang="pt-PT" sz="900" b="0" i="1" dirty="0" smtClean="0">
                                <a:latin typeface="Cambria Math" panose="02040503050406030204" pitchFamily="18" charset="0"/>
                              </a:rPr>
                              <m:t>2</m:t>
                            </m:r>
                          </m:sup>
                        </m:sSup>
                      </m:oMath>
                    </m:oMathPara>
                  </a14:m>
                  <a:endParaRPr lang="en-GB" sz="900" dirty="0"/>
                </a:p>
              </p:txBody>
            </p:sp>
          </mc:Choice>
          <mc:Fallback xmlns="">
            <p:sp>
              <p:nvSpPr>
                <p:cNvPr id="9" name="TextBox 8">
                  <a:extLst>
                    <a:ext uri="{FF2B5EF4-FFF2-40B4-BE49-F238E27FC236}">
                      <a16:creationId xmlns:a16="http://schemas.microsoft.com/office/drawing/2014/main" id="{32070979-1753-9375-B075-C1FFB2262493}"/>
                    </a:ext>
                  </a:extLst>
                </p:cNvPr>
                <p:cNvSpPr txBox="1">
                  <a:spLocks noRot="1" noChangeAspect="1" noMove="1" noResize="1" noEditPoints="1" noAdjustHandles="1" noChangeArrowheads="1" noChangeShapeType="1" noTextEdit="1"/>
                </p:cNvSpPr>
                <p:nvPr/>
              </p:nvSpPr>
              <p:spPr>
                <a:xfrm rot="16200000">
                  <a:off x="4713351" y="4093742"/>
                  <a:ext cx="389355" cy="194542"/>
                </a:xfrm>
                <a:prstGeom prst="rect">
                  <a:avLst/>
                </a:prstGeom>
                <a:blipFill>
                  <a:blip r:embed="rId6"/>
                  <a:stretch>
                    <a:fillRect r="-625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342CFC3-D96A-A4D0-546C-CD75353F7A99}"/>
                    </a:ext>
                  </a:extLst>
                </p:cNvPr>
                <p:cNvSpPr txBox="1"/>
                <p:nvPr/>
              </p:nvSpPr>
              <p:spPr>
                <a:xfrm rot="16200000">
                  <a:off x="4977474" y="4099044"/>
                  <a:ext cx="389355" cy="19454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GB" sz="900" i="1" dirty="0" smtClean="0">
                                <a:latin typeface="Cambria Math" panose="02040503050406030204" pitchFamily="18" charset="0"/>
                              </a:rPr>
                            </m:ctrlPr>
                          </m:sSupPr>
                          <m:e>
                            <m:r>
                              <a:rPr lang="pt-PT" sz="900" b="0" i="1" dirty="0" smtClean="0">
                                <a:latin typeface="Cambria Math" panose="02040503050406030204" pitchFamily="18" charset="0"/>
                              </a:rPr>
                              <m:t>100</m:t>
                            </m:r>
                          </m:e>
                          <m:sup>
                            <m:r>
                              <a:rPr lang="pt-PT" sz="900" b="0" i="1" dirty="0" smtClean="0">
                                <a:latin typeface="Cambria Math" panose="02040503050406030204" pitchFamily="18" charset="0"/>
                              </a:rPr>
                              <m:t>2</m:t>
                            </m:r>
                          </m:sup>
                        </m:sSup>
                      </m:oMath>
                    </m:oMathPara>
                  </a14:m>
                  <a:endParaRPr lang="en-GB" sz="900" dirty="0"/>
                </a:p>
              </p:txBody>
            </p:sp>
          </mc:Choice>
          <mc:Fallback xmlns="">
            <p:sp>
              <p:nvSpPr>
                <p:cNvPr id="10" name="TextBox 9">
                  <a:extLst>
                    <a:ext uri="{FF2B5EF4-FFF2-40B4-BE49-F238E27FC236}">
                      <a16:creationId xmlns:a16="http://schemas.microsoft.com/office/drawing/2014/main" id="{1342CFC3-D96A-A4D0-546C-CD75353F7A99}"/>
                    </a:ext>
                  </a:extLst>
                </p:cNvPr>
                <p:cNvSpPr txBox="1">
                  <a:spLocks noRot="1" noChangeAspect="1" noMove="1" noResize="1" noEditPoints="1" noAdjustHandles="1" noChangeArrowheads="1" noChangeShapeType="1" noTextEdit="1"/>
                </p:cNvSpPr>
                <p:nvPr/>
              </p:nvSpPr>
              <p:spPr>
                <a:xfrm rot="16200000">
                  <a:off x="4977474" y="4099044"/>
                  <a:ext cx="389355" cy="194542"/>
                </a:xfrm>
                <a:prstGeom prst="rect">
                  <a:avLst/>
                </a:prstGeom>
                <a:blipFill>
                  <a:blip r:embed="rId7"/>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88199969-F990-3A83-1297-EC97C177D1BD}"/>
                    </a:ext>
                  </a:extLst>
                </p:cNvPr>
                <p:cNvSpPr txBox="1"/>
                <p:nvPr/>
              </p:nvSpPr>
              <p:spPr>
                <a:xfrm rot="16200000">
                  <a:off x="2694156" y="4532996"/>
                  <a:ext cx="335315" cy="19454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GB" sz="900" i="1" dirty="0" smtClean="0">
                                <a:latin typeface="Cambria Math" panose="02040503050406030204" pitchFamily="18" charset="0"/>
                              </a:rPr>
                            </m:ctrlPr>
                          </m:sSupPr>
                          <m:e>
                            <m:r>
                              <a:rPr lang="pt-PT" sz="900" b="0" i="1" dirty="0" smtClean="0">
                                <a:latin typeface="Cambria Math" panose="02040503050406030204" pitchFamily="18" charset="0"/>
                              </a:rPr>
                              <m:t>64</m:t>
                            </m:r>
                          </m:e>
                          <m:sup>
                            <m:r>
                              <a:rPr lang="pt-PT" sz="900" b="0" i="1" dirty="0" smtClean="0">
                                <a:latin typeface="Cambria Math" panose="02040503050406030204" pitchFamily="18" charset="0"/>
                              </a:rPr>
                              <m:t>2</m:t>
                            </m:r>
                          </m:sup>
                        </m:sSup>
                      </m:oMath>
                    </m:oMathPara>
                  </a14:m>
                  <a:endParaRPr lang="en-GB" sz="900" dirty="0"/>
                </a:p>
              </p:txBody>
            </p:sp>
          </mc:Choice>
          <mc:Fallback xmlns="">
            <p:sp>
              <p:nvSpPr>
                <p:cNvPr id="11" name="TextBox 10">
                  <a:extLst>
                    <a:ext uri="{FF2B5EF4-FFF2-40B4-BE49-F238E27FC236}">
                      <a16:creationId xmlns:a16="http://schemas.microsoft.com/office/drawing/2014/main" id="{88199969-F990-3A83-1297-EC97C177D1BD}"/>
                    </a:ext>
                  </a:extLst>
                </p:cNvPr>
                <p:cNvSpPr txBox="1">
                  <a:spLocks noRot="1" noChangeAspect="1" noMove="1" noResize="1" noEditPoints="1" noAdjustHandles="1" noChangeArrowheads="1" noChangeShapeType="1" noTextEdit="1"/>
                </p:cNvSpPr>
                <p:nvPr/>
              </p:nvSpPr>
              <p:spPr>
                <a:xfrm rot="16200000">
                  <a:off x="2694156" y="4532996"/>
                  <a:ext cx="335315" cy="194542"/>
                </a:xfrm>
                <a:prstGeom prst="rect">
                  <a:avLst/>
                </a:prstGeom>
                <a:blipFill>
                  <a:blip r:embed="rId8"/>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EB8B9DB8-987A-D2B3-D395-385F3AA200EC}"/>
                    </a:ext>
                  </a:extLst>
                </p:cNvPr>
                <p:cNvSpPr txBox="1"/>
                <p:nvPr/>
              </p:nvSpPr>
              <p:spPr>
                <a:xfrm rot="16200000">
                  <a:off x="2339405" y="4532997"/>
                  <a:ext cx="335315" cy="19454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GB" sz="900" i="1" dirty="0" smtClean="0">
                                <a:latin typeface="Cambria Math" panose="02040503050406030204" pitchFamily="18" charset="0"/>
                              </a:rPr>
                            </m:ctrlPr>
                          </m:sSupPr>
                          <m:e>
                            <m:r>
                              <a:rPr lang="pt-PT" sz="900" b="0" i="1" dirty="0" smtClean="0">
                                <a:latin typeface="Cambria Math" panose="02040503050406030204" pitchFamily="18" charset="0"/>
                              </a:rPr>
                              <m:t>66</m:t>
                            </m:r>
                          </m:e>
                          <m:sup>
                            <m:r>
                              <a:rPr lang="pt-PT" sz="900" b="0" i="1" dirty="0" smtClean="0">
                                <a:latin typeface="Cambria Math" panose="02040503050406030204" pitchFamily="18" charset="0"/>
                              </a:rPr>
                              <m:t>2</m:t>
                            </m:r>
                          </m:sup>
                        </m:sSup>
                      </m:oMath>
                    </m:oMathPara>
                  </a14:m>
                  <a:endParaRPr lang="en-GB" sz="900" dirty="0"/>
                </a:p>
              </p:txBody>
            </p:sp>
          </mc:Choice>
          <mc:Fallback xmlns="">
            <p:sp>
              <p:nvSpPr>
                <p:cNvPr id="12" name="TextBox 11">
                  <a:extLst>
                    <a:ext uri="{FF2B5EF4-FFF2-40B4-BE49-F238E27FC236}">
                      <a16:creationId xmlns:a16="http://schemas.microsoft.com/office/drawing/2014/main" id="{EB8B9DB8-987A-D2B3-D395-385F3AA200EC}"/>
                    </a:ext>
                  </a:extLst>
                </p:cNvPr>
                <p:cNvSpPr txBox="1">
                  <a:spLocks noRot="1" noChangeAspect="1" noMove="1" noResize="1" noEditPoints="1" noAdjustHandles="1" noChangeArrowheads="1" noChangeShapeType="1" noTextEdit="1"/>
                </p:cNvSpPr>
                <p:nvPr/>
              </p:nvSpPr>
              <p:spPr>
                <a:xfrm rot="16200000">
                  <a:off x="2339405" y="4532997"/>
                  <a:ext cx="335315" cy="194542"/>
                </a:xfrm>
                <a:prstGeom prst="rect">
                  <a:avLst/>
                </a:prstGeom>
                <a:blipFill>
                  <a:blip r:embed="rId9"/>
                  <a:stretch>
                    <a:fillRect/>
                  </a:stretch>
                </a:blipFill>
              </p:spPr>
              <p:txBody>
                <a:bodyPr/>
                <a:lstStyle/>
                <a:p>
                  <a:r>
                    <a:rPr lang="en-GB">
                      <a:noFill/>
                    </a:rPr>
                    <a:t> </a:t>
                  </a:r>
                </a:p>
              </p:txBody>
            </p:sp>
          </mc:Fallback>
        </mc:AlternateContent>
        <p:cxnSp>
          <p:nvCxnSpPr>
            <p:cNvPr id="13" name="Straight Connector 12">
              <a:extLst>
                <a:ext uri="{FF2B5EF4-FFF2-40B4-BE49-F238E27FC236}">
                  <a16:creationId xmlns:a16="http://schemas.microsoft.com/office/drawing/2014/main" id="{84144F92-C0C1-2A60-F75B-AE1D95E1BAE8}"/>
                </a:ext>
              </a:extLst>
            </p:cNvPr>
            <p:cNvCxnSpPr/>
            <p:nvPr/>
          </p:nvCxnSpPr>
          <p:spPr>
            <a:xfrm>
              <a:off x="1112709" y="746695"/>
              <a:ext cx="0" cy="1735462"/>
            </a:xfrm>
            <a:prstGeom prst="line">
              <a:avLst/>
            </a:prstGeom>
            <a:ln w="12700">
              <a:solidFill>
                <a:srgbClr val="B75080"/>
              </a:solidFill>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9A571356-52B6-2D18-5548-E7B323400E31}"/>
                </a:ext>
              </a:extLst>
            </p:cNvPr>
            <p:cNvSpPr/>
            <p:nvPr/>
          </p:nvSpPr>
          <p:spPr>
            <a:xfrm>
              <a:off x="1267316" y="745281"/>
              <a:ext cx="24272" cy="1729394"/>
            </a:xfrm>
            <a:prstGeom prst="rect">
              <a:avLst/>
            </a:prstGeom>
            <a:solidFill>
              <a:srgbClr val="B7508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a:extLst>
                <a:ext uri="{FF2B5EF4-FFF2-40B4-BE49-F238E27FC236}">
                  <a16:creationId xmlns:a16="http://schemas.microsoft.com/office/drawing/2014/main" id="{DE8E02EC-122E-4503-1D7F-0C1AFA2C12DD}"/>
                </a:ext>
              </a:extLst>
            </p:cNvPr>
            <p:cNvSpPr/>
            <p:nvPr/>
          </p:nvSpPr>
          <p:spPr>
            <a:xfrm>
              <a:off x="1457535" y="749754"/>
              <a:ext cx="24272" cy="1723326"/>
            </a:xfrm>
            <a:prstGeom prst="rect">
              <a:avLst/>
            </a:prstGeom>
            <a:solidFill>
              <a:srgbClr val="B7508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a:extLst>
                <a:ext uri="{FF2B5EF4-FFF2-40B4-BE49-F238E27FC236}">
                  <a16:creationId xmlns:a16="http://schemas.microsoft.com/office/drawing/2014/main" id="{DAD64CAB-2DB0-6394-5C34-4A8030EB4B7C}"/>
                </a:ext>
              </a:extLst>
            </p:cNvPr>
            <p:cNvSpPr/>
            <p:nvPr/>
          </p:nvSpPr>
          <p:spPr>
            <a:xfrm>
              <a:off x="1445399" y="2709468"/>
              <a:ext cx="24272" cy="861663"/>
            </a:xfrm>
            <a:prstGeom prst="rect">
              <a:avLst/>
            </a:prstGeom>
            <a:solidFill>
              <a:srgbClr val="B7508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a:extLst>
                <a:ext uri="{FF2B5EF4-FFF2-40B4-BE49-F238E27FC236}">
                  <a16:creationId xmlns:a16="http://schemas.microsoft.com/office/drawing/2014/main" id="{061CDD31-F855-F8EF-3DF7-DBBD7294A80A}"/>
                </a:ext>
              </a:extLst>
            </p:cNvPr>
            <p:cNvSpPr/>
            <p:nvPr/>
          </p:nvSpPr>
          <p:spPr>
            <a:xfrm>
              <a:off x="1624875" y="2713160"/>
              <a:ext cx="48544" cy="855595"/>
            </a:xfrm>
            <a:prstGeom prst="rect">
              <a:avLst/>
            </a:prstGeom>
            <a:solidFill>
              <a:srgbClr val="B7508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17">
              <a:extLst>
                <a:ext uri="{FF2B5EF4-FFF2-40B4-BE49-F238E27FC236}">
                  <a16:creationId xmlns:a16="http://schemas.microsoft.com/office/drawing/2014/main" id="{38FD8694-950E-CE5C-4DDF-B3E7CDA99872}"/>
                </a:ext>
              </a:extLst>
            </p:cNvPr>
            <p:cNvSpPr/>
            <p:nvPr/>
          </p:nvSpPr>
          <p:spPr>
            <a:xfrm>
              <a:off x="1824363" y="2714124"/>
              <a:ext cx="48544" cy="849527"/>
            </a:xfrm>
            <a:prstGeom prst="rect">
              <a:avLst/>
            </a:prstGeom>
            <a:solidFill>
              <a:srgbClr val="B7508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18">
              <a:extLst>
                <a:ext uri="{FF2B5EF4-FFF2-40B4-BE49-F238E27FC236}">
                  <a16:creationId xmlns:a16="http://schemas.microsoft.com/office/drawing/2014/main" id="{5FAAFA3D-4A43-FEB1-F054-8FA8C6AE68EE}"/>
                </a:ext>
              </a:extLst>
            </p:cNvPr>
            <p:cNvSpPr/>
            <p:nvPr/>
          </p:nvSpPr>
          <p:spPr>
            <a:xfrm>
              <a:off x="1828808" y="3793314"/>
              <a:ext cx="48544" cy="424763"/>
            </a:xfrm>
            <a:prstGeom prst="rect">
              <a:avLst/>
            </a:prstGeom>
            <a:solidFill>
              <a:srgbClr val="B7508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ectangle 19">
              <a:extLst>
                <a:ext uri="{FF2B5EF4-FFF2-40B4-BE49-F238E27FC236}">
                  <a16:creationId xmlns:a16="http://schemas.microsoft.com/office/drawing/2014/main" id="{57515475-FA83-C40C-B345-9479B0998EDB}"/>
                </a:ext>
              </a:extLst>
            </p:cNvPr>
            <p:cNvSpPr/>
            <p:nvPr/>
          </p:nvSpPr>
          <p:spPr>
            <a:xfrm>
              <a:off x="2031651" y="3793314"/>
              <a:ext cx="97089" cy="418695"/>
            </a:xfrm>
            <a:prstGeom prst="rect">
              <a:avLst/>
            </a:prstGeom>
            <a:solidFill>
              <a:srgbClr val="B7508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20">
              <a:extLst>
                <a:ext uri="{FF2B5EF4-FFF2-40B4-BE49-F238E27FC236}">
                  <a16:creationId xmlns:a16="http://schemas.microsoft.com/office/drawing/2014/main" id="{E8E85BAB-6133-3624-AE82-08594687AC30}"/>
                </a:ext>
              </a:extLst>
            </p:cNvPr>
            <p:cNvSpPr/>
            <p:nvPr/>
          </p:nvSpPr>
          <p:spPr>
            <a:xfrm>
              <a:off x="2303689" y="3793314"/>
              <a:ext cx="97089" cy="412627"/>
            </a:xfrm>
            <a:prstGeom prst="rect">
              <a:avLst/>
            </a:prstGeom>
            <a:solidFill>
              <a:srgbClr val="B7508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tangle 21">
              <a:extLst>
                <a:ext uri="{FF2B5EF4-FFF2-40B4-BE49-F238E27FC236}">
                  <a16:creationId xmlns:a16="http://schemas.microsoft.com/office/drawing/2014/main" id="{922AC020-97E6-CCF1-5542-AB2125D2BB43}"/>
                </a:ext>
              </a:extLst>
            </p:cNvPr>
            <p:cNvSpPr/>
            <p:nvPr/>
          </p:nvSpPr>
          <p:spPr>
            <a:xfrm>
              <a:off x="2303689" y="4391284"/>
              <a:ext cx="97089" cy="206314"/>
            </a:xfrm>
            <a:prstGeom prst="rect">
              <a:avLst/>
            </a:prstGeom>
            <a:solidFill>
              <a:srgbClr val="B7508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22">
              <a:extLst>
                <a:ext uri="{FF2B5EF4-FFF2-40B4-BE49-F238E27FC236}">
                  <a16:creationId xmlns:a16="http://schemas.microsoft.com/office/drawing/2014/main" id="{E7A4361B-9FE5-DDA8-B8A2-51674CF215AA}"/>
                </a:ext>
              </a:extLst>
            </p:cNvPr>
            <p:cNvSpPr/>
            <p:nvPr/>
          </p:nvSpPr>
          <p:spPr>
            <a:xfrm>
              <a:off x="2563040" y="4396388"/>
              <a:ext cx="194178" cy="200246"/>
            </a:xfrm>
            <a:prstGeom prst="rect">
              <a:avLst/>
            </a:prstGeom>
            <a:solidFill>
              <a:srgbClr val="B7508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Rectangle 23">
              <a:extLst>
                <a:ext uri="{FF2B5EF4-FFF2-40B4-BE49-F238E27FC236}">
                  <a16:creationId xmlns:a16="http://schemas.microsoft.com/office/drawing/2014/main" id="{3E5EA57A-1779-379F-CB8B-CD968A2F0F69}"/>
                </a:ext>
              </a:extLst>
            </p:cNvPr>
            <p:cNvSpPr/>
            <p:nvPr/>
          </p:nvSpPr>
          <p:spPr>
            <a:xfrm>
              <a:off x="2914471" y="4408340"/>
              <a:ext cx="194178" cy="194178"/>
            </a:xfrm>
            <a:prstGeom prst="rect">
              <a:avLst/>
            </a:prstGeom>
            <a:solidFill>
              <a:srgbClr val="B7508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Rectangle 24">
              <a:extLst>
                <a:ext uri="{FF2B5EF4-FFF2-40B4-BE49-F238E27FC236}">
                  <a16:creationId xmlns:a16="http://schemas.microsoft.com/office/drawing/2014/main" id="{9D3D66EA-B953-83FC-FDC5-63ACF2D2DC45}"/>
                </a:ext>
              </a:extLst>
            </p:cNvPr>
            <p:cNvSpPr/>
            <p:nvPr/>
          </p:nvSpPr>
          <p:spPr>
            <a:xfrm>
              <a:off x="2914471" y="4789016"/>
              <a:ext cx="194178" cy="97089"/>
            </a:xfrm>
            <a:prstGeom prst="rect">
              <a:avLst/>
            </a:prstGeom>
            <a:solidFill>
              <a:srgbClr val="B7508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ectangle 25">
              <a:extLst>
                <a:ext uri="{FF2B5EF4-FFF2-40B4-BE49-F238E27FC236}">
                  <a16:creationId xmlns:a16="http://schemas.microsoft.com/office/drawing/2014/main" id="{C70F51F6-6C0C-B2D5-89FE-B9D5E1AAAE70}"/>
                </a:ext>
              </a:extLst>
            </p:cNvPr>
            <p:cNvSpPr/>
            <p:nvPr/>
          </p:nvSpPr>
          <p:spPr>
            <a:xfrm>
              <a:off x="3292440" y="4789016"/>
              <a:ext cx="388355" cy="97089"/>
            </a:xfrm>
            <a:prstGeom prst="rect">
              <a:avLst/>
            </a:prstGeom>
            <a:solidFill>
              <a:srgbClr val="B7508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Rectangle 26">
              <a:extLst>
                <a:ext uri="{FF2B5EF4-FFF2-40B4-BE49-F238E27FC236}">
                  <a16:creationId xmlns:a16="http://schemas.microsoft.com/office/drawing/2014/main" id="{199CDEDB-373A-18D5-81A5-2D22B71FD23F}"/>
                </a:ext>
              </a:extLst>
            </p:cNvPr>
            <p:cNvSpPr/>
            <p:nvPr/>
          </p:nvSpPr>
          <p:spPr>
            <a:xfrm>
              <a:off x="3874794" y="4793867"/>
              <a:ext cx="388355" cy="84953"/>
            </a:xfrm>
            <a:prstGeom prst="rect">
              <a:avLst/>
            </a:prstGeom>
            <a:solidFill>
              <a:srgbClr val="B7508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Rectangle 27">
              <a:extLst>
                <a:ext uri="{FF2B5EF4-FFF2-40B4-BE49-F238E27FC236}">
                  <a16:creationId xmlns:a16="http://schemas.microsoft.com/office/drawing/2014/main" id="{FBB92524-8B9F-1278-94CA-7B78D9CC5966}"/>
                </a:ext>
              </a:extLst>
            </p:cNvPr>
            <p:cNvSpPr/>
            <p:nvPr/>
          </p:nvSpPr>
          <p:spPr>
            <a:xfrm>
              <a:off x="3969537" y="4413161"/>
              <a:ext cx="194178" cy="169905"/>
            </a:xfrm>
            <a:prstGeom prst="rect">
              <a:avLst/>
            </a:prstGeom>
            <a:solidFill>
              <a:srgbClr val="B7508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Rectangle 28">
              <a:extLst>
                <a:ext uri="{FF2B5EF4-FFF2-40B4-BE49-F238E27FC236}">
                  <a16:creationId xmlns:a16="http://schemas.microsoft.com/office/drawing/2014/main" id="{5817AE4A-FE8A-3B97-8836-FDD0736189D6}"/>
                </a:ext>
              </a:extLst>
            </p:cNvPr>
            <p:cNvSpPr/>
            <p:nvPr/>
          </p:nvSpPr>
          <p:spPr>
            <a:xfrm>
              <a:off x="4315864" y="4415372"/>
              <a:ext cx="194178" cy="163837"/>
            </a:xfrm>
            <a:prstGeom prst="rect">
              <a:avLst/>
            </a:prstGeom>
            <a:solidFill>
              <a:srgbClr val="B7508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Rectangle 29">
              <a:extLst>
                <a:ext uri="{FF2B5EF4-FFF2-40B4-BE49-F238E27FC236}">
                  <a16:creationId xmlns:a16="http://schemas.microsoft.com/office/drawing/2014/main" id="{49560312-2563-6C91-CDE7-699FE157F983}"/>
                </a:ext>
              </a:extLst>
            </p:cNvPr>
            <p:cNvSpPr/>
            <p:nvPr/>
          </p:nvSpPr>
          <p:spPr>
            <a:xfrm>
              <a:off x="4661543" y="4415372"/>
              <a:ext cx="194178" cy="157769"/>
            </a:xfrm>
            <a:prstGeom prst="rect">
              <a:avLst/>
            </a:prstGeom>
            <a:solidFill>
              <a:srgbClr val="B7508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Rectangle 30">
              <a:extLst>
                <a:ext uri="{FF2B5EF4-FFF2-40B4-BE49-F238E27FC236}">
                  <a16:creationId xmlns:a16="http://schemas.microsoft.com/office/drawing/2014/main" id="{26A8EBE2-65B8-E102-D7C3-BE60A510B87D}"/>
                </a:ext>
              </a:extLst>
            </p:cNvPr>
            <p:cNvSpPr/>
            <p:nvPr/>
          </p:nvSpPr>
          <p:spPr>
            <a:xfrm>
              <a:off x="4710087" y="3841608"/>
              <a:ext cx="97089" cy="315539"/>
            </a:xfrm>
            <a:prstGeom prst="rect">
              <a:avLst/>
            </a:prstGeom>
            <a:solidFill>
              <a:srgbClr val="B7508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Rectangle 31">
              <a:extLst>
                <a:ext uri="{FF2B5EF4-FFF2-40B4-BE49-F238E27FC236}">
                  <a16:creationId xmlns:a16="http://schemas.microsoft.com/office/drawing/2014/main" id="{1E563270-05EC-8741-2BF4-1863423180CA}"/>
                </a:ext>
              </a:extLst>
            </p:cNvPr>
            <p:cNvSpPr/>
            <p:nvPr/>
          </p:nvSpPr>
          <p:spPr>
            <a:xfrm>
              <a:off x="4967942" y="3841608"/>
              <a:ext cx="97089" cy="309470"/>
            </a:xfrm>
            <a:prstGeom prst="rect">
              <a:avLst/>
            </a:prstGeom>
            <a:solidFill>
              <a:srgbClr val="B7508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Rectangle 32">
              <a:extLst>
                <a:ext uri="{FF2B5EF4-FFF2-40B4-BE49-F238E27FC236}">
                  <a16:creationId xmlns:a16="http://schemas.microsoft.com/office/drawing/2014/main" id="{E4A26447-D005-53C7-75D4-362515600A2B}"/>
                </a:ext>
              </a:extLst>
            </p:cNvPr>
            <p:cNvSpPr/>
            <p:nvPr/>
          </p:nvSpPr>
          <p:spPr>
            <a:xfrm>
              <a:off x="5230901" y="3841608"/>
              <a:ext cx="97089" cy="303402"/>
            </a:xfrm>
            <a:prstGeom prst="rect">
              <a:avLst/>
            </a:prstGeom>
            <a:solidFill>
              <a:srgbClr val="B7508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Rectangle 33">
              <a:extLst>
                <a:ext uri="{FF2B5EF4-FFF2-40B4-BE49-F238E27FC236}">
                  <a16:creationId xmlns:a16="http://schemas.microsoft.com/office/drawing/2014/main" id="{3615A132-1BC5-78B0-722D-7385E1F04CBC}"/>
                </a:ext>
              </a:extLst>
            </p:cNvPr>
            <p:cNvSpPr/>
            <p:nvPr/>
          </p:nvSpPr>
          <p:spPr>
            <a:xfrm>
              <a:off x="5255174" y="2847753"/>
              <a:ext cx="48544" cy="606805"/>
            </a:xfrm>
            <a:prstGeom prst="rect">
              <a:avLst/>
            </a:prstGeom>
            <a:solidFill>
              <a:srgbClr val="B7508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Rectangle 34">
              <a:extLst>
                <a:ext uri="{FF2B5EF4-FFF2-40B4-BE49-F238E27FC236}">
                  <a16:creationId xmlns:a16="http://schemas.microsoft.com/office/drawing/2014/main" id="{5CB380EC-B31E-6F2B-63F0-2172C9F82BB4}"/>
                </a:ext>
              </a:extLst>
            </p:cNvPr>
            <p:cNvSpPr/>
            <p:nvPr/>
          </p:nvSpPr>
          <p:spPr>
            <a:xfrm>
              <a:off x="5459873" y="2840881"/>
              <a:ext cx="48544" cy="600737"/>
            </a:xfrm>
            <a:prstGeom prst="rect">
              <a:avLst/>
            </a:prstGeom>
            <a:solidFill>
              <a:srgbClr val="B7508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Rectangle 35">
              <a:extLst>
                <a:ext uri="{FF2B5EF4-FFF2-40B4-BE49-F238E27FC236}">
                  <a16:creationId xmlns:a16="http://schemas.microsoft.com/office/drawing/2014/main" id="{6C4879D2-B167-0711-E18C-564D597F320A}"/>
                </a:ext>
              </a:extLst>
            </p:cNvPr>
            <p:cNvSpPr/>
            <p:nvPr/>
          </p:nvSpPr>
          <p:spPr>
            <a:xfrm>
              <a:off x="5639608" y="2840881"/>
              <a:ext cx="48544" cy="594669"/>
            </a:xfrm>
            <a:prstGeom prst="rect">
              <a:avLst/>
            </a:prstGeom>
            <a:solidFill>
              <a:srgbClr val="B7508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Rectangle 36">
              <a:extLst>
                <a:ext uri="{FF2B5EF4-FFF2-40B4-BE49-F238E27FC236}">
                  <a16:creationId xmlns:a16="http://schemas.microsoft.com/office/drawing/2014/main" id="{A3C4ECFC-16BC-1458-BE86-0228FC591022}"/>
                </a:ext>
              </a:extLst>
            </p:cNvPr>
            <p:cNvSpPr/>
            <p:nvPr/>
          </p:nvSpPr>
          <p:spPr>
            <a:xfrm>
              <a:off x="5646640" y="1010495"/>
              <a:ext cx="24272" cy="1189337"/>
            </a:xfrm>
            <a:prstGeom prst="rect">
              <a:avLst/>
            </a:prstGeom>
            <a:solidFill>
              <a:srgbClr val="B7508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Rectangle 37">
              <a:extLst>
                <a:ext uri="{FF2B5EF4-FFF2-40B4-BE49-F238E27FC236}">
                  <a16:creationId xmlns:a16="http://schemas.microsoft.com/office/drawing/2014/main" id="{3B0E1646-FE71-1F8A-751A-901589F12913}"/>
                </a:ext>
              </a:extLst>
            </p:cNvPr>
            <p:cNvSpPr/>
            <p:nvPr/>
          </p:nvSpPr>
          <p:spPr>
            <a:xfrm>
              <a:off x="5836324" y="1022111"/>
              <a:ext cx="24272" cy="1183269"/>
            </a:xfrm>
            <a:prstGeom prst="rect">
              <a:avLst/>
            </a:prstGeom>
            <a:solidFill>
              <a:srgbClr val="B7508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Rectangle 38">
              <a:extLst>
                <a:ext uri="{FF2B5EF4-FFF2-40B4-BE49-F238E27FC236}">
                  <a16:creationId xmlns:a16="http://schemas.microsoft.com/office/drawing/2014/main" id="{5834926D-6810-F02F-1515-4301D0043592}"/>
                </a:ext>
              </a:extLst>
            </p:cNvPr>
            <p:cNvSpPr/>
            <p:nvPr/>
          </p:nvSpPr>
          <p:spPr>
            <a:xfrm>
              <a:off x="6041170" y="1010495"/>
              <a:ext cx="24272" cy="1177201"/>
            </a:xfrm>
            <a:prstGeom prst="rect">
              <a:avLst/>
            </a:prstGeom>
            <a:solidFill>
              <a:srgbClr val="B7508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40" name="Straight Connector 39">
              <a:extLst>
                <a:ext uri="{FF2B5EF4-FFF2-40B4-BE49-F238E27FC236}">
                  <a16:creationId xmlns:a16="http://schemas.microsoft.com/office/drawing/2014/main" id="{2B69B579-ECDE-192A-3F10-0D04377460D3}"/>
                </a:ext>
              </a:extLst>
            </p:cNvPr>
            <p:cNvCxnSpPr/>
            <p:nvPr/>
          </p:nvCxnSpPr>
          <p:spPr>
            <a:xfrm>
              <a:off x="6233634" y="1022111"/>
              <a:ext cx="0" cy="1177201"/>
            </a:xfrm>
            <a:prstGeom prst="line">
              <a:avLst/>
            </a:prstGeom>
            <a:ln w="19050">
              <a:solidFill>
                <a:srgbClr val="B75080"/>
              </a:solidFill>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91585697-62C6-AECA-64F4-EF0FB2293E66}"/>
                </a:ext>
              </a:extLst>
            </p:cNvPr>
            <p:cNvCxnSpPr/>
            <p:nvPr/>
          </p:nvCxnSpPr>
          <p:spPr>
            <a:xfrm>
              <a:off x="1141601" y="1611580"/>
              <a:ext cx="121361" cy="0"/>
            </a:xfrm>
            <a:prstGeom prst="straightConnector1">
              <a:avLst/>
            </a:prstGeom>
            <a:ln w="28575">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1844D0BA-8F3E-0CC2-11B0-910AC2204532}"/>
                </a:ext>
              </a:extLst>
            </p:cNvPr>
            <p:cNvCxnSpPr/>
            <p:nvPr/>
          </p:nvCxnSpPr>
          <p:spPr>
            <a:xfrm>
              <a:off x="1324038" y="1611580"/>
              <a:ext cx="121361" cy="0"/>
            </a:xfrm>
            <a:prstGeom prst="straightConnector1">
              <a:avLst/>
            </a:prstGeom>
            <a:ln w="28575">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A4BB9143-31AC-E412-E8EF-8A8C576DAB99}"/>
                </a:ext>
              </a:extLst>
            </p:cNvPr>
            <p:cNvCxnSpPr/>
            <p:nvPr/>
          </p:nvCxnSpPr>
          <p:spPr>
            <a:xfrm>
              <a:off x="1481807" y="3146333"/>
              <a:ext cx="121361" cy="0"/>
            </a:xfrm>
            <a:prstGeom prst="straightConnector1">
              <a:avLst/>
            </a:prstGeom>
            <a:ln w="28575">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D5BD8111-65A3-EBDD-80A3-271158FEA5C3}"/>
                </a:ext>
              </a:extLst>
            </p:cNvPr>
            <p:cNvCxnSpPr>
              <a:cxnSpLocks/>
            </p:cNvCxnSpPr>
            <p:nvPr/>
          </p:nvCxnSpPr>
          <p:spPr>
            <a:xfrm>
              <a:off x="1673419" y="3146333"/>
              <a:ext cx="121361" cy="0"/>
            </a:xfrm>
            <a:prstGeom prst="straightConnector1">
              <a:avLst/>
            </a:prstGeom>
            <a:ln w="28575">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AB567B87-EC2C-F635-D44F-48A27A0D4D25}"/>
                </a:ext>
              </a:extLst>
            </p:cNvPr>
            <p:cNvCxnSpPr>
              <a:cxnSpLocks/>
            </p:cNvCxnSpPr>
            <p:nvPr/>
          </p:nvCxnSpPr>
          <p:spPr>
            <a:xfrm>
              <a:off x="1890323" y="3996528"/>
              <a:ext cx="121361" cy="0"/>
            </a:xfrm>
            <a:prstGeom prst="straightConnector1">
              <a:avLst/>
            </a:prstGeom>
            <a:ln w="28575">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DC552A27-6F9D-5DE8-1F36-2218FD992AA3}"/>
                </a:ext>
              </a:extLst>
            </p:cNvPr>
            <p:cNvCxnSpPr>
              <a:cxnSpLocks/>
            </p:cNvCxnSpPr>
            <p:nvPr/>
          </p:nvCxnSpPr>
          <p:spPr>
            <a:xfrm>
              <a:off x="2158085" y="3998707"/>
              <a:ext cx="121361" cy="0"/>
            </a:xfrm>
            <a:prstGeom prst="straightConnector1">
              <a:avLst/>
            </a:prstGeom>
            <a:ln w="28575">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8C7EBDD4-FE9E-2D5C-EBA0-9462A1D57B98}"/>
                </a:ext>
              </a:extLst>
            </p:cNvPr>
            <p:cNvCxnSpPr>
              <a:cxnSpLocks/>
            </p:cNvCxnSpPr>
            <p:nvPr/>
          </p:nvCxnSpPr>
          <p:spPr>
            <a:xfrm>
              <a:off x="2424264" y="4501075"/>
              <a:ext cx="121361" cy="0"/>
            </a:xfrm>
            <a:prstGeom prst="straightConnector1">
              <a:avLst/>
            </a:prstGeom>
            <a:ln w="28575">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B5D093DC-7610-D93A-F2E5-931EC037C630}"/>
                </a:ext>
              </a:extLst>
            </p:cNvPr>
            <p:cNvCxnSpPr>
              <a:cxnSpLocks/>
            </p:cNvCxnSpPr>
            <p:nvPr/>
          </p:nvCxnSpPr>
          <p:spPr>
            <a:xfrm>
              <a:off x="2780049" y="4501075"/>
              <a:ext cx="121361" cy="0"/>
            </a:xfrm>
            <a:prstGeom prst="straightConnector1">
              <a:avLst/>
            </a:prstGeom>
            <a:ln w="28575">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40CE9873-CB40-355F-60B4-09B567850A4B}"/>
                </a:ext>
              </a:extLst>
            </p:cNvPr>
            <p:cNvCxnSpPr>
              <a:cxnSpLocks/>
            </p:cNvCxnSpPr>
            <p:nvPr/>
          </p:nvCxnSpPr>
          <p:spPr>
            <a:xfrm>
              <a:off x="3139247" y="4836343"/>
              <a:ext cx="121361" cy="0"/>
            </a:xfrm>
            <a:prstGeom prst="straightConnector1">
              <a:avLst/>
            </a:prstGeom>
            <a:ln w="28575">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B0D5BF3C-78D2-9E6A-559A-DAD60777B7B7}"/>
                </a:ext>
              </a:extLst>
            </p:cNvPr>
            <p:cNvCxnSpPr>
              <a:cxnSpLocks/>
            </p:cNvCxnSpPr>
            <p:nvPr/>
          </p:nvCxnSpPr>
          <p:spPr>
            <a:xfrm>
              <a:off x="3726285" y="4836343"/>
              <a:ext cx="121361" cy="0"/>
            </a:xfrm>
            <a:prstGeom prst="straightConnector1">
              <a:avLst/>
            </a:prstGeom>
            <a:ln w="28575">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8A85761C-040B-B30D-B729-1D1FA44C0966}"/>
                </a:ext>
              </a:extLst>
            </p:cNvPr>
            <p:cNvCxnSpPr>
              <a:cxnSpLocks/>
            </p:cNvCxnSpPr>
            <p:nvPr/>
          </p:nvCxnSpPr>
          <p:spPr>
            <a:xfrm>
              <a:off x="4194503" y="4501075"/>
              <a:ext cx="121361" cy="0"/>
            </a:xfrm>
            <a:prstGeom prst="straightConnector1">
              <a:avLst/>
            </a:prstGeom>
            <a:ln w="28575">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F6AAC004-4F67-BDBC-C81A-17D3207B82A6}"/>
                </a:ext>
              </a:extLst>
            </p:cNvPr>
            <p:cNvCxnSpPr>
              <a:cxnSpLocks/>
            </p:cNvCxnSpPr>
            <p:nvPr/>
          </p:nvCxnSpPr>
          <p:spPr>
            <a:xfrm>
              <a:off x="4540182" y="4501075"/>
              <a:ext cx="121361" cy="0"/>
            </a:xfrm>
            <a:prstGeom prst="straightConnector1">
              <a:avLst/>
            </a:prstGeom>
            <a:ln w="28575">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1C1506A3-0CE4-4502-EF1E-89F1DA616D95}"/>
                </a:ext>
              </a:extLst>
            </p:cNvPr>
            <p:cNvCxnSpPr>
              <a:cxnSpLocks/>
            </p:cNvCxnSpPr>
            <p:nvPr/>
          </p:nvCxnSpPr>
          <p:spPr>
            <a:xfrm>
              <a:off x="4846581" y="4000881"/>
              <a:ext cx="121361" cy="0"/>
            </a:xfrm>
            <a:prstGeom prst="straightConnector1">
              <a:avLst/>
            </a:prstGeom>
            <a:ln w="28575">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9E7E88E7-E68D-01BE-F8E0-7B29D7D855CB}"/>
                </a:ext>
              </a:extLst>
            </p:cNvPr>
            <p:cNvCxnSpPr>
              <a:cxnSpLocks/>
            </p:cNvCxnSpPr>
            <p:nvPr/>
          </p:nvCxnSpPr>
          <p:spPr>
            <a:xfrm>
              <a:off x="5096479" y="3997709"/>
              <a:ext cx="121361" cy="0"/>
            </a:xfrm>
            <a:prstGeom prst="straightConnector1">
              <a:avLst/>
            </a:prstGeom>
            <a:ln w="28575">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FD62FDE1-3911-55D0-2F94-EE4F6AF5A945}"/>
                </a:ext>
              </a:extLst>
            </p:cNvPr>
            <p:cNvCxnSpPr>
              <a:cxnSpLocks/>
            </p:cNvCxnSpPr>
            <p:nvPr/>
          </p:nvCxnSpPr>
          <p:spPr>
            <a:xfrm>
              <a:off x="5327990" y="3146333"/>
              <a:ext cx="121361" cy="0"/>
            </a:xfrm>
            <a:prstGeom prst="straightConnector1">
              <a:avLst/>
            </a:prstGeom>
            <a:ln w="28575">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8D832DC6-B009-5E41-12DE-51DCCB0EC502}"/>
                </a:ext>
              </a:extLst>
            </p:cNvPr>
            <p:cNvCxnSpPr>
              <a:cxnSpLocks/>
            </p:cNvCxnSpPr>
            <p:nvPr/>
          </p:nvCxnSpPr>
          <p:spPr>
            <a:xfrm>
              <a:off x="5518247" y="3141434"/>
              <a:ext cx="121361" cy="0"/>
            </a:xfrm>
            <a:prstGeom prst="straightConnector1">
              <a:avLst/>
            </a:prstGeom>
            <a:ln w="28575">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6646A899-88EB-DBE4-AE0B-AF0768AA8D88}"/>
                </a:ext>
              </a:extLst>
            </p:cNvPr>
            <p:cNvCxnSpPr>
              <a:cxnSpLocks/>
            </p:cNvCxnSpPr>
            <p:nvPr/>
          </p:nvCxnSpPr>
          <p:spPr>
            <a:xfrm>
              <a:off x="5688153" y="1610712"/>
              <a:ext cx="121361" cy="0"/>
            </a:xfrm>
            <a:prstGeom prst="straightConnector1">
              <a:avLst/>
            </a:prstGeom>
            <a:ln w="28575">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F28511CA-BE49-097B-7928-8E40E872CD11}"/>
                </a:ext>
              </a:extLst>
            </p:cNvPr>
            <p:cNvCxnSpPr>
              <a:cxnSpLocks/>
            </p:cNvCxnSpPr>
            <p:nvPr/>
          </p:nvCxnSpPr>
          <p:spPr>
            <a:xfrm>
              <a:off x="5893686" y="1610712"/>
              <a:ext cx="121361" cy="0"/>
            </a:xfrm>
            <a:prstGeom prst="straightConnector1">
              <a:avLst/>
            </a:prstGeom>
            <a:ln w="28575">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835D1BBC-7C3A-AE6E-6894-6DBC4B1F8BAF}"/>
                </a:ext>
              </a:extLst>
            </p:cNvPr>
            <p:cNvCxnSpPr>
              <a:cxnSpLocks/>
            </p:cNvCxnSpPr>
            <p:nvPr/>
          </p:nvCxnSpPr>
          <p:spPr>
            <a:xfrm>
              <a:off x="6099212" y="1610712"/>
              <a:ext cx="121361" cy="0"/>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60" name="Rectangle 59">
              <a:extLst>
                <a:ext uri="{FF2B5EF4-FFF2-40B4-BE49-F238E27FC236}">
                  <a16:creationId xmlns:a16="http://schemas.microsoft.com/office/drawing/2014/main" id="{5CC88458-23E4-B05F-77B5-505B53F33CB3}"/>
                </a:ext>
              </a:extLst>
            </p:cNvPr>
            <p:cNvSpPr/>
            <p:nvPr/>
          </p:nvSpPr>
          <p:spPr>
            <a:xfrm>
              <a:off x="5201369" y="2847753"/>
              <a:ext cx="48544" cy="606805"/>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 name="Rectangle 60">
              <a:extLst>
                <a:ext uri="{FF2B5EF4-FFF2-40B4-BE49-F238E27FC236}">
                  <a16:creationId xmlns:a16="http://schemas.microsoft.com/office/drawing/2014/main" id="{21DA65F0-8D6C-C899-9D9C-18F95DF05865}"/>
                </a:ext>
              </a:extLst>
            </p:cNvPr>
            <p:cNvSpPr/>
            <p:nvPr/>
          </p:nvSpPr>
          <p:spPr>
            <a:xfrm>
              <a:off x="5618877" y="1010495"/>
              <a:ext cx="24272" cy="1189337"/>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Rectangle 61">
              <a:extLst>
                <a:ext uri="{FF2B5EF4-FFF2-40B4-BE49-F238E27FC236}">
                  <a16:creationId xmlns:a16="http://schemas.microsoft.com/office/drawing/2014/main" id="{B4BEB6B5-FD3E-A233-5496-AAA780763FF2}"/>
                </a:ext>
              </a:extLst>
            </p:cNvPr>
            <p:cNvSpPr/>
            <p:nvPr/>
          </p:nvSpPr>
          <p:spPr>
            <a:xfrm>
              <a:off x="4621491" y="3840938"/>
              <a:ext cx="97089" cy="315539"/>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Rectangle 62">
              <a:extLst>
                <a:ext uri="{FF2B5EF4-FFF2-40B4-BE49-F238E27FC236}">
                  <a16:creationId xmlns:a16="http://schemas.microsoft.com/office/drawing/2014/main" id="{0C78FC6B-F4DB-7D6D-3B41-4392A9218C22}"/>
                </a:ext>
              </a:extLst>
            </p:cNvPr>
            <p:cNvSpPr/>
            <p:nvPr/>
          </p:nvSpPr>
          <p:spPr>
            <a:xfrm>
              <a:off x="3767722" y="4416075"/>
              <a:ext cx="194178" cy="169905"/>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636FB856-1049-3888-4908-67531848EBD9}"/>
                    </a:ext>
                  </a:extLst>
                </p:cNvPr>
                <p:cNvSpPr txBox="1"/>
                <p:nvPr/>
              </p:nvSpPr>
              <p:spPr>
                <a:xfrm rot="16200000">
                  <a:off x="844932" y="2250440"/>
                  <a:ext cx="389355" cy="19454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GB" sz="900" i="1" dirty="0" smtClean="0">
                                <a:latin typeface="Cambria Math" panose="02040503050406030204" pitchFamily="18" charset="0"/>
                              </a:rPr>
                            </m:ctrlPr>
                          </m:sSupPr>
                          <m:e>
                            <m:r>
                              <a:rPr lang="en-GB" sz="900" i="1" dirty="0" smtClean="0">
                                <a:latin typeface="Cambria Math" panose="02040503050406030204" pitchFamily="18" charset="0"/>
                              </a:rPr>
                              <m:t>572</m:t>
                            </m:r>
                          </m:e>
                          <m:sup>
                            <m:r>
                              <a:rPr lang="pt-PT" sz="900" b="0" i="1" dirty="0" smtClean="0">
                                <a:latin typeface="Cambria Math" panose="02040503050406030204" pitchFamily="18" charset="0"/>
                              </a:rPr>
                              <m:t>2</m:t>
                            </m:r>
                          </m:sup>
                        </m:sSup>
                      </m:oMath>
                    </m:oMathPara>
                  </a14:m>
                  <a:endParaRPr lang="en-GB" sz="900" dirty="0"/>
                </a:p>
              </p:txBody>
            </p:sp>
          </mc:Choice>
          <mc:Fallback xmlns="">
            <p:sp>
              <p:nvSpPr>
                <p:cNvPr id="64" name="TextBox 63">
                  <a:extLst>
                    <a:ext uri="{FF2B5EF4-FFF2-40B4-BE49-F238E27FC236}">
                      <a16:creationId xmlns:a16="http://schemas.microsoft.com/office/drawing/2014/main" id="{636FB856-1049-3888-4908-67531848EBD9}"/>
                    </a:ext>
                  </a:extLst>
                </p:cNvPr>
                <p:cNvSpPr txBox="1">
                  <a:spLocks noRot="1" noChangeAspect="1" noMove="1" noResize="1" noEditPoints="1" noAdjustHandles="1" noChangeArrowheads="1" noChangeShapeType="1" noTextEdit="1"/>
                </p:cNvSpPr>
                <p:nvPr/>
              </p:nvSpPr>
              <p:spPr>
                <a:xfrm rot="16200000">
                  <a:off x="844932" y="2250440"/>
                  <a:ext cx="389355" cy="194542"/>
                </a:xfrm>
                <a:prstGeom prst="rect">
                  <a:avLst/>
                </a:prstGeom>
                <a:blipFill>
                  <a:blip r:embed="rId10"/>
                  <a:stretch>
                    <a:fillRect r="-625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73982B65-1633-9B33-7887-D3AA95F2033D}"/>
                    </a:ext>
                  </a:extLst>
                </p:cNvPr>
                <p:cNvSpPr txBox="1"/>
                <p:nvPr/>
              </p:nvSpPr>
              <p:spPr>
                <a:xfrm rot="16200000">
                  <a:off x="1016939" y="2251066"/>
                  <a:ext cx="389355" cy="19454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GB" sz="900" i="1" dirty="0" smtClean="0">
                                <a:latin typeface="Cambria Math" panose="02040503050406030204" pitchFamily="18" charset="0"/>
                              </a:rPr>
                            </m:ctrlPr>
                          </m:sSupPr>
                          <m:e>
                            <m:r>
                              <a:rPr lang="en-GB" sz="900" i="1" dirty="0" smtClean="0">
                                <a:latin typeface="Cambria Math" panose="02040503050406030204" pitchFamily="18" charset="0"/>
                              </a:rPr>
                              <m:t>57</m:t>
                            </m:r>
                            <m:r>
                              <a:rPr lang="pt-PT" sz="900" b="0" i="1" dirty="0" smtClean="0">
                                <a:latin typeface="Cambria Math" panose="02040503050406030204" pitchFamily="18" charset="0"/>
                              </a:rPr>
                              <m:t>0</m:t>
                            </m:r>
                          </m:e>
                          <m:sup>
                            <m:r>
                              <a:rPr lang="pt-PT" sz="900" b="0" i="1" dirty="0" smtClean="0">
                                <a:latin typeface="Cambria Math" panose="02040503050406030204" pitchFamily="18" charset="0"/>
                              </a:rPr>
                              <m:t>2</m:t>
                            </m:r>
                          </m:sup>
                        </m:sSup>
                      </m:oMath>
                    </m:oMathPara>
                  </a14:m>
                  <a:endParaRPr lang="en-GB" sz="900" dirty="0"/>
                </a:p>
              </p:txBody>
            </p:sp>
          </mc:Choice>
          <mc:Fallback xmlns="">
            <p:sp>
              <p:nvSpPr>
                <p:cNvPr id="65" name="TextBox 64">
                  <a:extLst>
                    <a:ext uri="{FF2B5EF4-FFF2-40B4-BE49-F238E27FC236}">
                      <a16:creationId xmlns:a16="http://schemas.microsoft.com/office/drawing/2014/main" id="{73982B65-1633-9B33-7887-D3AA95F2033D}"/>
                    </a:ext>
                  </a:extLst>
                </p:cNvPr>
                <p:cNvSpPr txBox="1">
                  <a:spLocks noRot="1" noChangeAspect="1" noMove="1" noResize="1" noEditPoints="1" noAdjustHandles="1" noChangeArrowheads="1" noChangeShapeType="1" noTextEdit="1"/>
                </p:cNvSpPr>
                <p:nvPr/>
              </p:nvSpPr>
              <p:spPr>
                <a:xfrm rot="16200000">
                  <a:off x="1016939" y="2251066"/>
                  <a:ext cx="389355" cy="194542"/>
                </a:xfrm>
                <a:prstGeom prst="rect">
                  <a:avLst/>
                </a:prstGeom>
                <a:blipFill>
                  <a:blip r:embed="rId11"/>
                  <a:stretch>
                    <a:fillRect r="-625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D247CEF8-3493-5E8B-6FF0-A5B245AF6B6B}"/>
                    </a:ext>
                  </a:extLst>
                </p:cNvPr>
                <p:cNvSpPr txBox="1"/>
                <p:nvPr/>
              </p:nvSpPr>
              <p:spPr>
                <a:xfrm rot="16200000">
                  <a:off x="1188945" y="2250440"/>
                  <a:ext cx="389355" cy="19454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GB" sz="900" i="1" dirty="0" smtClean="0">
                                <a:latin typeface="Cambria Math" panose="02040503050406030204" pitchFamily="18" charset="0"/>
                              </a:rPr>
                            </m:ctrlPr>
                          </m:sSupPr>
                          <m:e>
                            <m:r>
                              <a:rPr lang="en-GB" sz="900" i="1" dirty="0" smtClean="0">
                                <a:latin typeface="Cambria Math" panose="02040503050406030204" pitchFamily="18" charset="0"/>
                              </a:rPr>
                              <m:t>5</m:t>
                            </m:r>
                            <m:r>
                              <a:rPr lang="pt-PT" sz="900" b="0" i="1" dirty="0" smtClean="0">
                                <a:latin typeface="Cambria Math" panose="02040503050406030204" pitchFamily="18" charset="0"/>
                              </a:rPr>
                              <m:t>68</m:t>
                            </m:r>
                          </m:e>
                          <m:sup>
                            <m:r>
                              <a:rPr lang="pt-PT" sz="900" b="0" i="1" dirty="0" smtClean="0">
                                <a:latin typeface="Cambria Math" panose="02040503050406030204" pitchFamily="18" charset="0"/>
                              </a:rPr>
                              <m:t>2</m:t>
                            </m:r>
                          </m:sup>
                        </m:sSup>
                      </m:oMath>
                    </m:oMathPara>
                  </a14:m>
                  <a:endParaRPr lang="en-GB" sz="900" dirty="0"/>
                </a:p>
              </p:txBody>
            </p:sp>
          </mc:Choice>
          <mc:Fallback xmlns="">
            <p:sp>
              <p:nvSpPr>
                <p:cNvPr id="66" name="TextBox 65">
                  <a:extLst>
                    <a:ext uri="{FF2B5EF4-FFF2-40B4-BE49-F238E27FC236}">
                      <a16:creationId xmlns:a16="http://schemas.microsoft.com/office/drawing/2014/main" id="{D247CEF8-3493-5E8B-6FF0-A5B245AF6B6B}"/>
                    </a:ext>
                  </a:extLst>
                </p:cNvPr>
                <p:cNvSpPr txBox="1">
                  <a:spLocks noRot="1" noChangeAspect="1" noMove="1" noResize="1" noEditPoints="1" noAdjustHandles="1" noChangeArrowheads="1" noChangeShapeType="1" noTextEdit="1"/>
                </p:cNvSpPr>
                <p:nvPr/>
              </p:nvSpPr>
              <p:spPr>
                <a:xfrm rot="16200000">
                  <a:off x="1188945" y="2250440"/>
                  <a:ext cx="389355" cy="194542"/>
                </a:xfrm>
                <a:prstGeom prst="rect">
                  <a:avLst/>
                </a:prstGeom>
                <a:blipFill>
                  <a:blip r:embed="rId12"/>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9BAA7C6E-A0E9-B198-6198-1FB78693172A}"/>
                    </a:ext>
                  </a:extLst>
                </p:cNvPr>
                <p:cNvSpPr txBox="1"/>
                <p:nvPr/>
              </p:nvSpPr>
              <p:spPr>
                <a:xfrm rot="16200000">
                  <a:off x="1185624" y="3362640"/>
                  <a:ext cx="389355" cy="19454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GB" sz="900" i="1" dirty="0" smtClean="0">
                                <a:latin typeface="Cambria Math" panose="02040503050406030204" pitchFamily="18" charset="0"/>
                              </a:rPr>
                            </m:ctrlPr>
                          </m:sSupPr>
                          <m:e>
                            <m:r>
                              <a:rPr lang="pt-PT" sz="900" b="0" i="1" dirty="0" smtClean="0">
                                <a:latin typeface="Cambria Math" panose="02040503050406030204" pitchFamily="18" charset="0"/>
                              </a:rPr>
                              <m:t>284</m:t>
                            </m:r>
                          </m:e>
                          <m:sup>
                            <m:r>
                              <a:rPr lang="pt-PT" sz="900" b="0" i="1" dirty="0" smtClean="0">
                                <a:latin typeface="Cambria Math" panose="02040503050406030204" pitchFamily="18" charset="0"/>
                              </a:rPr>
                              <m:t>2</m:t>
                            </m:r>
                          </m:sup>
                        </m:sSup>
                      </m:oMath>
                    </m:oMathPara>
                  </a14:m>
                  <a:endParaRPr lang="en-GB" sz="900" dirty="0"/>
                </a:p>
              </p:txBody>
            </p:sp>
          </mc:Choice>
          <mc:Fallback xmlns="">
            <p:sp>
              <p:nvSpPr>
                <p:cNvPr id="67" name="TextBox 66">
                  <a:extLst>
                    <a:ext uri="{FF2B5EF4-FFF2-40B4-BE49-F238E27FC236}">
                      <a16:creationId xmlns:a16="http://schemas.microsoft.com/office/drawing/2014/main" id="{9BAA7C6E-A0E9-B198-6198-1FB78693172A}"/>
                    </a:ext>
                  </a:extLst>
                </p:cNvPr>
                <p:cNvSpPr txBox="1">
                  <a:spLocks noRot="1" noChangeAspect="1" noMove="1" noResize="1" noEditPoints="1" noAdjustHandles="1" noChangeArrowheads="1" noChangeShapeType="1" noTextEdit="1"/>
                </p:cNvSpPr>
                <p:nvPr/>
              </p:nvSpPr>
              <p:spPr>
                <a:xfrm rot="16200000">
                  <a:off x="1185624" y="3362640"/>
                  <a:ext cx="389355" cy="194542"/>
                </a:xfrm>
                <a:prstGeom prst="rect">
                  <a:avLst/>
                </a:prstGeom>
                <a:blipFill>
                  <a:blip r:embed="rId13"/>
                  <a:stretch>
                    <a:fillRect r="-625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410DABE4-9822-EFA7-1683-6CC641C54C80}"/>
                    </a:ext>
                  </a:extLst>
                </p:cNvPr>
                <p:cNvSpPr txBox="1"/>
                <p:nvPr/>
              </p:nvSpPr>
              <p:spPr>
                <a:xfrm rot="16200000">
                  <a:off x="1354726" y="3362014"/>
                  <a:ext cx="389355" cy="19454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GB" sz="900" i="1" dirty="0" smtClean="0">
                                <a:latin typeface="Cambria Math" panose="02040503050406030204" pitchFamily="18" charset="0"/>
                              </a:rPr>
                            </m:ctrlPr>
                          </m:sSupPr>
                          <m:e>
                            <m:r>
                              <a:rPr lang="pt-PT" sz="900" b="0" i="1" dirty="0" smtClean="0">
                                <a:latin typeface="Cambria Math" panose="02040503050406030204" pitchFamily="18" charset="0"/>
                              </a:rPr>
                              <m:t>282</m:t>
                            </m:r>
                          </m:e>
                          <m:sup>
                            <m:r>
                              <a:rPr lang="pt-PT" sz="900" b="0" i="1" dirty="0" smtClean="0">
                                <a:latin typeface="Cambria Math" panose="02040503050406030204" pitchFamily="18" charset="0"/>
                              </a:rPr>
                              <m:t>2</m:t>
                            </m:r>
                          </m:sup>
                        </m:sSup>
                      </m:oMath>
                    </m:oMathPara>
                  </a14:m>
                  <a:endParaRPr lang="en-GB" sz="900" dirty="0"/>
                </a:p>
              </p:txBody>
            </p:sp>
          </mc:Choice>
          <mc:Fallback xmlns="">
            <p:sp>
              <p:nvSpPr>
                <p:cNvPr id="68" name="TextBox 67">
                  <a:extLst>
                    <a:ext uri="{FF2B5EF4-FFF2-40B4-BE49-F238E27FC236}">
                      <a16:creationId xmlns:a16="http://schemas.microsoft.com/office/drawing/2014/main" id="{410DABE4-9822-EFA7-1683-6CC641C54C80}"/>
                    </a:ext>
                  </a:extLst>
                </p:cNvPr>
                <p:cNvSpPr txBox="1">
                  <a:spLocks noRot="1" noChangeAspect="1" noMove="1" noResize="1" noEditPoints="1" noAdjustHandles="1" noChangeArrowheads="1" noChangeShapeType="1" noTextEdit="1"/>
                </p:cNvSpPr>
                <p:nvPr/>
              </p:nvSpPr>
              <p:spPr>
                <a:xfrm rot="16200000">
                  <a:off x="1354726" y="3362014"/>
                  <a:ext cx="389355" cy="194542"/>
                </a:xfrm>
                <a:prstGeom prst="rect">
                  <a:avLst/>
                </a:prstGeom>
                <a:blipFill>
                  <a:blip r:embed="rId14"/>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EA8C61F2-201D-D6A9-3F39-23EEA3A92EB2}"/>
                    </a:ext>
                  </a:extLst>
                </p:cNvPr>
                <p:cNvSpPr txBox="1"/>
                <p:nvPr/>
              </p:nvSpPr>
              <p:spPr>
                <a:xfrm rot="16200000">
                  <a:off x="1569498" y="3362014"/>
                  <a:ext cx="389355" cy="19454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GB" sz="900" i="1" dirty="0" smtClean="0">
                                <a:latin typeface="Cambria Math" panose="02040503050406030204" pitchFamily="18" charset="0"/>
                              </a:rPr>
                            </m:ctrlPr>
                          </m:sSupPr>
                          <m:e>
                            <m:r>
                              <a:rPr lang="pt-PT" sz="900" b="0" i="1" dirty="0" smtClean="0">
                                <a:latin typeface="Cambria Math" panose="02040503050406030204" pitchFamily="18" charset="0"/>
                              </a:rPr>
                              <m:t>280</m:t>
                            </m:r>
                          </m:e>
                          <m:sup>
                            <m:r>
                              <a:rPr lang="pt-PT" sz="900" b="0" i="1" dirty="0" smtClean="0">
                                <a:latin typeface="Cambria Math" panose="02040503050406030204" pitchFamily="18" charset="0"/>
                              </a:rPr>
                              <m:t>2</m:t>
                            </m:r>
                          </m:sup>
                        </m:sSup>
                      </m:oMath>
                    </m:oMathPara>
                  </a14:m>
                  <a:endParaRPr lang="en-GB" sz="900" dirty="0"/>
                </a:p>
              </p:txBody>
            </p:sp>
          </mc:Choice>
          <mc:Fallback xmlns="">
            <p:sp>
              <p:nvSpPr>
                <p:cNvPr id="69" name="TextBox 68">
                  <a:extLst>
                    <a:ext uri="{FF2B5EF4-FFF2-40B4-BE49-F238E27FC236}">
                      <a16:creationId xmlns:a16="http://schemas.microsoft.com/office/drawing/2014/main" id="{EA8C61F2-201D-D6A9-3F39-23EEA3A92EB2}"/>
                    </a:ext>
                  </a:extLst>
                </p:cNvPr>
                <p:cNvSpPr txBox="1">
                  <a:spLocks noRot="1" noChangeAspect="1" noMove="1" noResize="1" noEditPoints="1" noAdjustHandles="1" noChangeArrowheads="1" noChangeShapeType="1" noTextEdit="1"/>
                </p:cNvSpPr>
                <p:nvPr/>
              </p:nvSpPr>
              <p:spPr>
                <a:xfrm rot="16200000">
                  <a:off x="1569498" y="3362014"/>
                  <a:ext cx="389355" cy="194542"/>
                </a:xfrm>
                <a:prstGeom prst="rect">
                  <a:avLst/>
                </a:prstGeom>
                <a:blipFill>
                  <a:blip r:embed="rId15"/>
                  <a:stretch>
                    <a:fillRect r="-625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3AD5D588-A55F-12B2-D172-A6CF6E8A27D1}"/>
                    </a:ext>
                  </a:extLst>
                </p:cNvPr>
                <p:cNvSpPr txBox="1"/>
                <p:nvPr/>
              </p:nvSpPr>
              <p:spPr>
                <a:xfrm rot="16200000">
                  <a:off x="1569498" y="4015970"/>
                  <a:ext cx="389355" cy="19454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GB" sz="900" i="1" dirty="0" smtClean="0">
                                <a:latin typeface="Cambria Math" panose="02040503050406030204" pitchFamily="18" charset="0"/>
                              </a:rPr>
                            </m:ctrlPr>
                          </m:sSupPr>
                          <m:e>
                            <m:r>
                              <a:rPr lang="pt-PT" sz="900" b="0" i="1" dirty="0" smtClean="0">
                                <a:latin typeface="Cambria Math" panose="02040503050406030204" pitchFamily="18" charset="0"/>
                              </a:rPr>
                              <m:t>140</m:t>
                            </m:r>
                          </m:e>
                          <m:sup>
                            <m:r>
                              <a:rPr lang="pt-PT" sz="900" b="0" i="1" dirty="0" smtClean="0">
                                <a:latin typeface="Cambria Math" panose="02040503050406030204" pitchFamily="18" charset="0"/>
                              </a:rPr>
                              <m:t>2</m:t>
                            </m:r>
                          </m:sup>
                        </m:sSup>
                      </m:oMath>
                    </m:oMathPara>
                  </a14:m>
                  <a:endParaRPr lang="en-GB" sz="900" dirty="0"/>
                </a:p>
              </p:txBody>
            </p:sp>
          </mc:Choice>
          <mc:Fallback xmlns="">
            <p:sp>
              <p:nvSpPr>
                <p:cNvPr id="70" name="TextBox 69">
                  <a:extLst>
                    <a:ext uri="{FF2B5EF4-FFF2-40B4-BE49-F238E27FC236}">
                      <a16:creationId xmlns:a16="http://schemas.microsoft.com/office/drawing/2014/main" id="{3AD5D588-A55F-12B2-D172-A6CF6E8A27D1}"/>
                    </a:ext>
                  </a:extLst>
                </p:cNvPr>
                <p:cNvSpPr txBox="1">
                  <a:spLocks noRot="1" noChangeAspect="1" noMove="1" noResize="1" noEditPoints="1" noAdjustHandles="1" noChangeArrowheads="1" noChangeShapeType="1" noTextEdit="1"/>
                </p:cNvSpPr>
                <p:nvPr/>
              </p:nvSpPr>
              <p:spPr>
                <a:xfrm rot="16200000">
                  <a:off x="1569498" y="4015970"/>
                  <a:ext cx="389355" cy="194542"/>
                </a:xfrm>
                <a:prstGeom prst="rect">
                  <a:avLst/>
                </a:prstGeom>
                <a:blipFill>
                  <a:blip r:embed="rId16"/>
                  <a:stretch>
                    <a:fillRect r="-625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87AECBD4-C7C2-F45F-938E-C9F963F4EE36}"/>
                    </a:ext>
                  </a:extLst>
                </p:cNvPr>
                <p:cNvSpPr txBox="1"/>
                <p:nvPr/>
              </p:nvSpPr>
              <p:spPr>
                <a:xfrm rot="16200000">
                  <a:off x="1770203" y="4139626"/>
                  <a:ext cx="389355" cy="19454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GB" sz="900" i="1" dirty="0" smtClean="0">
                                <a:latin typeface="Cambria Math" panose="02040503050406030204" pitchFamily="18" charset="0"/>
                              </a:rPr>
                            </m:ctrlPr>
                          </m:sSupPr>
                          <m:e>
                            <m:r>
                              <a:rPr lang="pt-PT" sz="900" b="0" i="1" dirty="0" smtClean="0">
                                <a:latin typeface="Cambria Math" panose="02040503050406030204" pitchFamily="18" charset="0"/>
                              </a:rPr>
                              <m:t>138</m:t>
                            </m:r>
                          </m:e>
                          <m:sup>
                            <m:r>
                              <a:rPr lang="pt-PT" sz="900" b="0" i="1" dirty="0" smtClean="0">
                                <a:latin typeface="Cambria Math" panose="02040503050406030204" pitchFamily="18" charset="0"/>
                              </a:rPr>
                              <m:t>2</m:t>
                            </m:r>
                          </m:sup>
                        </m:sSup>
                      </m:oMath>
                    </m:oMathPara>
                  </a14:m>
                  <a:endParaRPr lang="en-GB" sz="900" dirty="0"/>
                </a:p>
              </p:txBody>
            </p:sp>
          </mc:Choice>
          <mc:Fallback xmlns="">
            <p:sp>
              <p:nvSpPr>
                <p:cNvPr id="71" name="TextBox 70">
                  <a:extLst>
                    <a:ext uri="{FF2B5EF4-FFF2-40B4-BE49-F238E27FC236}">
                      <a16:creationId xmlns:a16="http://schemas.microsoft.com/office/drawing/2014/main" id="{87AECBD4-C7C2-F45F-938E-C9F963F4EE36}"/>
                    </a:ext>
                  </a:extLst>
                </p:cNvPr>
                <p:cNvSpPr txBox="1">
                  <a:spLocks noRot="1" noChangeAspect="1" noMove="1" noResize="1" noEditPoints="1" noAdjustHandles="1" noChangeArrowheads="1" noChangeShapeType="1" noTextEdit="1"/>
                </p:cNvSpPr>
                <p:nvPr/>
              </p:nvSpPr>
              <p:spPr>
                <a:xfrm rot="16200000">
                  <a:off x="1770203" y="4139626"/>
                  <a:ext cx="389355" cy="194542"/>
                </a:xfrm>
                <a:prstGeom prst="rect">
                  <a:avLst/>
                </a:prstGeom>
                <a:blipFill>
                  <a:blip r:embed="rId17"/>
                  <a:stretch>
                    <a:fillRect r="-625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424C6939-B39F-1055-39B8-95ADEDE74BE8}"/>
                    </a:ext>
                  </a:extLst>
                </p:cNvPr>
                <p:cNvSpPr txBox="1"/>
                <p:nvPr/>
              </p:nvSpPr>
              <p:spPr>
                <a:xfrm rot="16200000">
                  <a:off x="2037340" y="4145199"/>
                  <a:ext cx="389355" cy="19454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GB" sz="900" i="1" dirty="0" smtClean="0">
                                <a:latin typeface="Cambria Math" panose="02040503050406030204" pitchFamily="18" charset="0"/>
                              </a:rPr>
                            </m:ctrlPr>
                          </m:sSupPr>
                          <m:e>
                            <m:r>
                              <a:rPr lang="pt-PT" sz="900" b="0" i="1" dirty="0" smtClean="0">
                                <a:latin typeface="Cambria Math" panose="02040503050406030204" pitchFamily="18" charset="0"/>
                              </a:rPr>
                              <m:t>136</m:t>
                            </m:r>
                          </m:e>
                          <m:sup>
                            <m:r>
                              <a:rPr lang="pt-PT" sz="900" b="0" i="1" dirty="0" smtClean="0">
                                <a:latin typeface="Cambria Math" panose="02040503050406030204" pitchFamily="18" charset="0"/>
                              </a:rPr>
                              <m:t>2</m:t>
                            </m:r>
                          </m:sup>
                        </m:sSup>
                      </m:oMath>
                    </m:oMathPara>
                  </a14:m>
                  <a:endParaRPr lang="en-GB" sz="900" dirty="0"/>
                </a:p>
              </p:txBody>
            </p:sp>
          </mc:Choice>
          <mc:Fallback xmlns="">
            <p:sp>
              <p:nvSpPr>
                <p:cNvPr id="72" name="TextBox 71">
                  <a:extLst>
                    <a:ext uri="{FF2B5EF4-FFF2-40B4-BE49-F238E27FC236}">
                      <a16:creationId xmlns:a16="http://schemas.microsoft.com/office/drawing/2014/main" id="{424C6939-B39F-1055-39B8-95ADEDE74BE8}"/>
                    </a:ext>
                  </a:extLst>
                </p:cNvPr>
                <p:cNvSpPr txBox="1">
                  <a:spLocks noRot="1" noChangeAspect="1" noMove="1" noResize="1" noEditPoints="1" noAdjustHandles="1" noChangeArrowheads="1" noChangeShapeType="1" noTextEdit="1"/>
                </p:cNvSpPr>
                <p:nvPr/>
              </p:nvSpPr>
              <p:spPr>
                <a:xfrm rot="16200000">
                  <a:off x="2037340" y="4145199"/>
                  <a:ext cx="389355" cy="194542"/>
                </a:xfrm>
                <a:prstGeom prst="rect">
                  <a:avLst/>
                </a:prstGeom>
                <a:blipFill>
                  <a:blip r:embed="rId18"/>
                  <a:stretch>
                    <a:fillRect r="-625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54140516-FEAF-2619-DFAF-23F5BF394D1B}"/>
                    </a:ext>
                  </a:extLst>
                </p:cNvPr>
                <p:cNvSpPr txBox="1"/>
                <p:nvPr/>
              </p:nvSpPr>
              <p:spPr>
                <a:xfrm rot="16200000">
                  <a:off x="2075283" y="4544574"/>
                  <a:ext cx="335315" cy="19454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GB" sz="900" i="1" dirty="0" smtClean="0">
                                <a:latin typeface="Cambria Math" panose="02040503050406030204" pitchFamily="18" charset="0"/>
                              </a:rPr>
                            </m:ctrlPr>
                          </m:sSupPr>
                          <m:e>
                            <m:r>
                              <a:rPr lang="pt-PT" sz="900" b="0" i="1" dirty="0" smtClean="0">
                                <a:latin typeface="Cambria Math" panose="02040503050406030204" pitchFamily="18" charset="0"/>
                              </a:rPr>
                              <m:t>68</m:t>
                            </m:r>
                          </m:e>
                          <m:sup>
                            <m:r>
                              <a:rPr lang="pt-PT" sz="900" b="0" i="1" dirty="0" smtClean="0">
                                <a:latin typeface="Cambria Math" panose="02040503050406030204" pitchFamily="18" charset="0"/>
                              </a:rPr>
                              <m:t>2</m:t>
                            </m:r>
                          </m:sup>
                        </m:sSup>
                      </m:oMath>
                    </m:oMathPara>
                  </a14:m>
                  <a:endParaRPr lang="en-GB" sz="900" dirty="0"/>
                </a:p>
              </p:txBody>
            </p:sp>
          </mc:Choice>
          <mc:Fallback xmlns="">
            <p:sp>
              <p:nvSpPr>
                <p:cNvPr id="73" name="TextBox 72">
                  <a:extLst>
                    <a:ext uri="{FF2B5EF4-FFF2-40B4-BE49-F238E27FC236}">
                      <a16:creationId xmlns:a16="http://schemas.microsoft.com/office/drawing/2014/main" id="{54140516-FEAF-2619-DFAF-23F5BF394D1B}"/>
                    </a:ext>
                  </a:extLst>
                </p:cNvPr>
                <p:cNvSpPr txBox="1">
                  <a:spLocks noRot="1" noChangeAspect="1" noMove="1" noResize="1" noEditPoints="1" noAdjustHandles="1" noChangeArrowheads="1" noChangeShapeType="1" noTextEdit="1"/>
                </p:cNvSpPr>
                <p:nvPr/>
              </p:nvSpPr>
              <p:spPr>
                <a:xfrm rot="16200000">
                  <a:off x="2075283" y="4544574"/>
                  <a:ext cx="335315" cy="194542"/>
                </a:xfrm>
                <a:prstGeom prst="rect">
                  <a:avLst/>
                </a:prstGeom>
                <a:blipFill>
                  <a:blip r:embed="rId19"/>
                  <a:stretch>
                    <a:fillRect r="-625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16B9E754-4FF3-CEAB-9E0D-2ADB4BF8B289}"/>
                    </a:ext>
                  </a:extLst>
                </p:cNvPr>
                <p:cNvSpPr txBox="1"/>
                <p:nvPr/>
              </p:nvSpPr>
              <p:spPr>
                <a:xfrm rot="16200000">
                  <a:off x="2680048" y="4754922"/>
                  <a:ext cx="335315" cy="19454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GB" sz="900" i="1" dirty="0" smtClean="0">
                                <a:latin typeface="Cambria Math" panose="02040503050406030204" pitchFamily="18" charset="0"/>
                              </a:rPr>
                            </m:ctrlPr>
                          </m:sSupPr>
                          <m:e>
                            <m:r>
                              <a:rPr lang="pt-PT" sz="900" b="0" i="1" dirty="0" smtClean="0">
                                <a:latin typeface="Cambria Math" panose="02040503050406030204" pitchFamily="18" charset="0"/>
                              </a:rPr>
                              <m:t>32</m:t>
                            </m:r>
                          </m:e>
                          <m:sup>
                            <m:r>
                              <a:rPr lang="pt-PT" sz="900" b="0" i="1" dirty="0" smtClean="0">
                                <a:latin typeface="Cambria Math" panose="02040503050406030204" pitchFamily="18" charset="0"/>
                              </a:rPr>
                              <m:t>2</m:t>
                            </m:r>
                          </m:sup>
                        </m:sSup>
                      </m:oMath>
                    </m:oMathPara>
                  </a14:m>
                  <a:endParaRPr lang="en-GB" sz="900" dirty="0"/>
                </a:p>
              </p:txBody>
            </p:sp>
          </mc:Choice>
          <mc:Fallback xmlns="">
            <p:sp>
              <p:nvSpPr>
                <p:cNvPr id="74" name="TextBox 73">
                  <a:extLst>
                    <a:ext uri="{FF2B5EF4-FFF2-40B4-BE49-F238E27FC236}">
                      <a16:creationId xmlns:a16="http://schemas.microsoft.com/office/drawing/2014/main" id="{16B9E754-4FF3-CEAB-9E0D-2ADB4BF8B289}"/>
                    </a:ext>
                  </a:extLst>
                </p:cNvPr>
                <p:cNvSpPr txBox="1">
                  <a:spLocks noRot="1" noChangeAspect="1" noMove="1" noResize="1" noEditPoints="1" noAdjustHandles="1" noChangeArrowheads="1" noChangeShapeType="1" noTextEdit="1"/>
                </p:cNvSpPr>
                <p:nvPr/>
              </p:nvSpPr>
              <p:spPr>
                <a:xfrm rot="16200000">
                  <a:off x="2680048" y="4754922"/>
                  <a:ext cx="335315" cy="194542"/>
                </a:xfrm>
                <a:prstGeom prst="rect">
                  <a:avLst/>
                </a:prstGeom>
                <a:blipFill>
                  <a:blip r:embed="rId20"/>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C2F30E9F-BBA3-2916-25A4-4B2B86087B7F}"/>
                    </a:ext>
                  </a:extLst>
                </p:cNvPr>
                <p:cNvSpPr txBox="1"/>
                <p:nvPr/>
              </p:nvSpPr>
              <p:spPr>
                <a:xfrm rot="16200000">
                  <a:off x="3513138" y="4410130"/>
                  <a:ext cx="335315" cy="19454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GB" sz="900" i="1" dirty="0" smtClean="0">
                                <a:latin typeface="Cambria Math" panose="02040503050406030204" pitchFamily="18" charset="0"/>
                              </a:rPr>
                            </m:ctrlPr>
                          </m:sSupPr>
                          <m:e>
                            <m:r>
                              <a:rPr lang="pt-PT" sz="900" b="0" i="1" dirty="0" smtClean="0">
                                <a:latin typeface="Cambria Math" panose="02040503050406030204" pitchFamily="18" charset="0"/>
                              </a:rPr>
                              <m:t>56</m:t>
                            </m:r>
                          </m:e>
                          <m:sup>
                            <m:r>
                              <a:rPr lang="pt-PT" sz="900" b="0" i="1" dirty="0" smtClean="0">
                                <a:latin typeface="Cambria Math" panose="02040503050406030204" pitchFamily="18" charset="0"/>
                              </a:rPr>
                              <m:t>2</m:t>
                            </m:r>
                          </m:sup>
                        </m:sSup>
                      </m:oMath>
                    </m:oMathPara>
                  </a14:m>
                  <a:endParaRPr lang="en-GB" sz="900" dirty="0"/>
                </a:p>
              </p:txBody>
            </p:sp>
          </mc:Choice>
          <mc:Fallback xmlns="">
            <p:sp>
              <p:nvSpPr>
                <p:cNvPr id="75" name="TextBox 74">
                  <a:extLst>
                    <a:ext uri="{FF2B5EF4-FFF2-40B4-BE49-F238E27FC236}">
                      <a16:creationId xmlns:a16="http://schemas.microsoft.com/office/drawing/2014/main" id="{C2F30E9F-BBA3-2916-25A4-4B2B86087B7F}"/>
                    </a:ext>
                  </a:extLst>
                </p:cNvPr>
                <p:cNvSpPr txBox="1">
                  <a:spLocks noRot="1" noChangeAspect="1" noMove="1" noResize="1" noEditPoints="1" noAdjustHandles="1" noChangeArrowheads="1" noChangeShapeType="1" noTextEdit="1"/>
                </p:cNvSpPr>
                <p:nvPr/>
              </p:nvSpPr>
              <p:spPr>
                <a:xfrm rot="16200000">
                  <a:off x="3513138" y="4410130"/>
                  <a:ext cx="335315" cy="194542"/>
                </a:xfrm>
                <a:prstGeom prst="rect">
                  <a:avLst/>
                </a:prstGeom>
                <a:blipFill>
                  <a:blip r:embed="rId21"/>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1E624390-9F25-1C8C-D372-C8BA2D483209}"/>
                    </a:ext>
                  </a:extLst>
                </p:cNvPr>
                <p:cNvSpPr txBox="1"/>
                <p:nvPr/>
              </p:nvSpPr>
              <p:spPr>
                <a:xfrm rot="16200000">
                  <a:off x="4347360" y="4006035"/>
                  <a:ext cx="389355" cy="19454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GB" sz="900" i="1" dirty="0" smtClean="0">
                                <a:latin typeface="Cambria Math" panose="02040503050406030204" pitchFamily="18" charset="0"/>
                              </a:rPr>
                            </m:ctrlPr>
                          </m:sSupPr>
                          <m:e>
                            <m:r>
                              <a:rPr lang="pt-PT" sz="900" b="0" i="1" dirty="0" smtClean="0">
                                <a:latin typeface="Cambria Math" panose="02040503050406030204" pitchFamily="18" charset="0"/>
                              </a:rPr>
                              <m:t>104</m:t>
                            </m:r>
                          </m:e>
                          <m:sup>
                            <m:r>
                              <a:rPr lang="pt-PT" sz="900" b="0" i="1" dirty="0" smtClean="0">
                                <a:latin typeface="Cambria Math" panose="02040503050406030204" pitchFamily="18" charset="0"/>
                              </a:rPr>
                              <m:t>2</m:t>
                            </m:r>
                          </m:sup>
                        </m:sSup>
                      </m:oMath>
                    </m:oMathPara>
                  </a14:m>
                  <a:endParaRPr lang="en-GB" sz="900" dirty="0"/>
                </a:p>
              </p:txBody>
            </p:sp>
          </mc:Choice>
          <mc:Fallback xmlns="">
            <p:sp>
              <p:nvSpPr>
                <p:cNvPr id="76" name="TextBox 75">
                  <a:extLst>
                    <a:ext uri="{FF2B5EF4-FFF2-40B4-BE49-F238E27FC236}">
                      <a16:creationId xmlns:a16="http://schemas.microsoft.com/office/drawing/2014/main" id="{1E624390-9F25-1C8C-D372-C8BA2D483209}"/>
                    </a:ext>
                  </a:extLst>
                </p:cNvPr>
                <p:cNvSpPr txBox="1">
                  <a:spLocks noRot="1" noChangeAspect="1" noMove="1" noResize="1" noEditPoints="1" noAdjustHandles="1" noChangeArrowheads="1" noChangeShapeType="1" noTextEdit="1"/>
                </p:cNvSpPr>
                <p:nvPr/>
              </p:nvSpPr>
              <p:spPr>
                <a:xfrm rot="16200000">
                  <a:off x="4347360" y="4006035"/>
                  <a:ext cx="389355" cy="194542"/>
                </a:xfrm>
                <a:prstGeom prst="rect">
                  <a:avLst/>
                </a:prstGeom>
                <a:blipFill>
                  <a:blip r:embed="rId22"/>
                  <a:stretch>
                    <a:fillRect r="-625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940E57D7-4ADA-5A89-FD19-6E16635F49FD}"/>
                    </a:ext>
                  </a:extLst>
                </p:cNvPr>
                <p:cNvSpPr txBox="1"/>
                <p:nvPr/>
              </p:nvSpPr>
              <p:spPr>
                <a:xfrm rot="16200000">
                  <a:off x="4925892" y="3252611"/>
                  <a:ext cx="389355" cy="19454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GB" sz="900" i="1" dirty="0" smtClean="0">
                                <a:latin typeface="Cambria Math" panose="02040503050406030204" pitchFamily="18" charset="0"/>
                              </a:rPr>
                            </m:ctrlPr>
                          </m:sSupPr>
                          <m:e>
                            <m:r>
                              <a:rPr lang="pt-PT" sz="900" b="0" i="1" dirty="0" smtClean="0">
                                <a:latin typeface="Cambria Math" panose="02040503050406030204" pitchFamily="18" charset="0"/>
                              </a:rPr>
                              <m:t>200</m:t>
                            </m:r>
                          </m:e>
                          <m:sup>
                            <m:r>
                              <a:rPr lang="pt-PT" sz="900" b="0" i="1" dirty="0" smtClean="0">
                                <a:latin typeface="Cambria Math" panose="02040503050406030204" pitchFamily="18" charset="0"/>
                              </a:rPr>
                              <m:t>2</m:t>
                            </m:r>
                          </m:sup>
                        </m:sSup>
                      </m:oMath>
                    </m:oMathPara>
                  </a14:m>
                  <a:endParaRPr lang="en-GB" sz="900" dirty="0"/>
                </a:p>
              </p:txBody>
            </p:sp>
          </mc:Choice>
          <mc:Fallback xmlns="">
            <p:sp>
              <p:nvSpPr>
                <p:cNvPr id="77" name="TextBox 76">
                  <a:extLst>
                    <a:ext uri="{FF2B5EF4-FFF2-40B4-BE49-F238E27FC236}">
                      <a16:creationId xmlns:a16="http://schemas.microsoft.com/office/drawing/2014/main" id="{940E57D7-4ADA-5A89-FD19-6E16635F49FD}"/>
                    </a:ext>
                  </a:extLst>
                </p:cNvPr>
                <p:cNvSpPr txBox="1">
                  <a:spLocks noRot="1" noChangeAspect="1" noMove="1" noResize="1" noEditPoints="1" noAdjustHandles="1" noChangeArrowheads="1" noChangeShapeType="1" noTextEdit="1"/>
                </p:cNvSpPr>
                <p:nvPr/>
              </p:nvSpPr>
              <p:spPr>
                <a:xfrm rot="16200000">
                  <a:off x="4925892" y="3252611"/>
                  <a:ext cx="389355" cy="194542"/>
                </a:xfrm>
                <a:prstGeom prst="rect">
                  <a:avLst/>
                </a:prstGeom>
                <a:blipFill>
                  <a:blip r:embed="rId23"/>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FFDB8AA2-FF79-165F-06D4-B2B2A69B7CDB}"/>
                    </a:ext>
                  </a:extLst>
                </p:cNvPr>
                <p:cNvSpPr txBox="1"/>
                <p:nvPr/>
              </p:nvSpPr>
              <p:spPr>
                <a:xfrm rot="16200000">
                  <a:off x="5193993" y="3260726"/>
                  <a:ext cx="389355" cy="19454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GB" sz="900" i="1" dirty="0" smtClean="0">
                                <a:latin typeface="Cambria Math" panose="02040503050406030204" pitchFamily="18" charset="0"/>
                              </a:rPr>
                            </m:ctrlPr>
                          </m:sSupPr>
                          <m:e>
                            <m:r>
                              <a:rPr lang="pt-PT" sz="900" b="0" i="1" dirty="0" smtClean="0">
                                <a:latin typeface="Cambria Math" panose="02040503050406030204" pitchFamily="18" charset="0"/>
                              </a:rPr>
                              <m:t>198</m:t>
                            </m:r>
                          </m:e>
                          <m:sup>
                            <m:r>
                              <a:rPr lang="pt-PT" sz="900" b="0" i="1" dirty="0" smtClean="0">
                                <a:latin typeface="Cambria Math" panose="02040503050406030204" pitchFamily="18" charset="0"/>
                              </a:rPr>
                              <m:t>2</m:t>
                            </m:r>
                          </m:sup>
                        </m:sSup>
                      </m:oMath>
                    </m:oMathPara>
                  </a14:m>
                  <a:endParaRPr lang="en-GB" sz="900" dirty="0"/>
                </a:p>
              </p:txBody>
            </p:sp>
          </mc:Choice>
          <mc:Fallback xmlns="">
            <p:sp>
              <p:nvSpPr>
                <p:cNvPr id="78" name="TextBox 77">
                  <a:extLst>
                    <a:ext uri="{FF2B5EF4-FFF2-40B4-BE49-F238E27FC236}">
                      <a16:creationId xmlns:a16="http://schemas.microsoft.com/office/drawing/2014/main" id="{FFDB8AA2-FF79-165F-06D4-B2B2A69B7CDB}"/>
                    </a:ext>
                  </a:extLst>
                </p:cNvPr>
                <p:cNvSpPr txBox="1">
                  <a:spLocks noRot="1" noChangeAspect="1" noMove="1" noResize="1" noEditPoints="1" noAdjustHandles="1" noChangeArrowheads="1" noChangeShapeType="1" noTextEdit="1"/>
                </p:cNvSpPr>
                <p:nvPr/>
              </p:nvSpPr>
              <p:spPr>
                <a:xfrm rot="16200000">
                  <a:off x="5193993" y="3260726"/>
                  <a:ext cx="389355" cy="194542"/>
                </a:xfrm>
                <a:prstGeom prst="rect">
                  <a:avLst/>
                </a:prstGeom>
                <a:blipFill>
                  <a:blip r:embed="rId24"/>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CDC7AB11-B7BC-2B48-DBF4-A6A239F52DE7}"/>
                    </a:ext>
                  </a:extLst>
                </p:cNvPr>
                <p:cNvSpPr txBox="1"/>
                <p:nvPr/>
              </p:nvSpPr>
              <p:spPr>
                <a:xfrm rot="16200000">
                  <a:off x="5384250" y="3265883"/>
                  <a:ext cx="389355" cy="19454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GB" sz="900" i="1" dirty="0" smtClean="0">
                                <a:latin typeface="Cambria Math" panose="02040503050406030204" pitchFamily="18" charset="0"/>
                              </a:rPr>
                            </m:ctrlPr>
                          </m:sSupPr>
                          <m:e>
                            <m:r>
                              <a:rPr lang="pt-PT" sz="900" b="0" i="1" dirty="0" smtClean="0">
                                <a:latin typeface="Cambria Math" panose="02040503050406030204" pitchFamily="18" charset="0"/>
                              </a:rPr>
                              <m:t>196</m:t>
                            </m:r>
                          </m:e>
                          <m:sup>
                            <m:r>
                              <a:rPr lang="pt-PT" sz="900" b="0" i="1" dirty="0" smtClean="0">
                                <a:latin typeface="Cambria Math" panose="02040503050406030204" pitchFamily="18" charset="0"/>
                              </a:rPr>
                              <m:t>2</m:t>
                            </m:r>
                          </m:sup>
                        </m:sSup>
                      </m:oMath>
                    </m:oMathPara>
                  </a14:m>
                  <a:endParaRPr lang="en-GB" sz="900" dirty="0"/>
                </a:p>
              </p:txBody>
            </p:sp>
          </mc:Choice>
          <mc:Fallback xmlns="">
            <p:sp>
              <p:nvSpPr>
                <p:cNvPr id="79" name="TextBox 78">
                  <a:extLst>
                    <a:ext uri="{FF2B5EF4-FFF2-40B4-BE49-F238E27FC236}">
                      <a16:creationId xmlns:a16="http://schemas.microsoft.com/office/drawing/2014/main" id="{CDC7AB11-B7BC-2B48-DBF4-A6A239F52DE7}"/>
                    </a:ext>
                  </a:extLst>
                </p:cNvPr>
                <p:cNvSpPr txBox="1">
                  <a:spLocks noRot="1" noChangeAspect="1" noMove="1" noResize="1" noEditPoints="1" noAdjustHandles="1" noChangeArrowheads="1" noChangeShapeType="1" noTextEdit="1"/>
                </p:cNvSpPr>
                <p:nvPr/>
              </p:nvSpPr>
              <p:spPr>
                <a:xfrm rot="16200000">
                  <a:off x="5384250" y="3265883"/>
                  <a:ext cx="389355" cy="194542"/>
                </a:xfrm>
                <a:prstGeom prst="rect">
                  <a:avLst/>
                </a:prstGeom>
                <a:blipFill>
                  <a:blip r:embed="rId25"/>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3C72B3D2-BFE4-5DD9-FB13-3E6731CD91E9}"/>
                    </a:ext>
                  </a:extLst>
                </p:cNvPr>
                <p:cNvSpPr txBox="1"/>
                <p:nvPr/>
              </p:nvSpPr>
              <p:spPr>
                <a:xfrm rot="16200000">
                  <a:off x="5361676" y="1992158"/>
                  <a:ext cx="389355" cy="19454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GB" sz="900" i="1" dirty="0" smtClean="0">
                                <a:latin typeface="Cambria Math" panose="02040503050406030204" pitchFamily="18" charset="0"/>
                              </a:rPr>
                            </m:ctrlPr>
                          </m:sSupPr>
                          <m:e>
                            <m:r>
                              <a:rPr lang="pt-PT" sz="900" b="0" i="1" dirty="0" smtClean="0">
                                <a:latin typeface="Cambria Math" panose="02040503050406030204" pitchFamily="18" charset="0"/>
                              </a:rPr>
                              <m:t>392</m:t>
                            </m:r>
                          </m:e>
                          <m:sup>
                            <m:r>
                              <a:rPr lang="pt-PT" sz="900" b="0" i="1" dirty="0" smtClean="0">
                                <a:latin typeface="Cambria Math" panose="02040503050406030204" pitchFamily="18" charset="0"/>
                              </a:rPr>
                              <m:t>2</m:t>
                            </m:r>
                          </m:sup>
                        </m:sSup>
                      </m:oMath>
                    </m:oMathPara>
                  </a14:m>
                  <a:endParaRPr lang="en-GB" sz="900" dirty="0"/>
                </a:p>
              </p:txBody>
            </p:sp>
          </mc:Choice>
          <mc:Fallback xmlns="">
            <p:sp>
              <p:nvSpPr>
                <p:cNvPr id="80" name="TextBox 79">
                  <a:extLst>
                    <a:ext uri="{FF2B5EF4-FFF2-40B4-BE49-F238E27FC236}">
                      <a16:creationId xmlns:a16="http://schemas.microsoft.com/office/drawing/2014/main" id="{3C72B3D2-BFE4-5DD9-FB13-3E6731CD91E9}"/>
                    </a:ext>
                  </a:extLst>
                </p:cNvPr>
                <p:cNvSpPr txBox="1">
                  <a:spLocks noRot="1" noChangeAspect="1" noMove="1" noResize="1" noEditPoints="1" noAdjustHandles="1" noChangeArrowheads="1" noChangeShapeType="1" noTextEdit="1"/>
                </p:cNvSpPr>
                <p:nvPr/>
              </p:nvSpPr>
              <p:spPr>
                <a:xfrm rot="16200000">
                  <a:off x="5361676" y="1992158"/>
                  <a:ext cx="389355" cy="194542"/>
                </a:xfrm>
                <a:prstGeom prst="rect">
                  <a:avLst/>
                </a:prstGeom>
                <a:blipFill>
                  <a:blip r:embed="rId26"/>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BF2B3EB3-6DFA-35B1-0A32-7EB8F2FE091D}"/>
                    </a:ext>
                  </a:extLst>
                </p:cNvPr>
                <p:cNvSpPr txBox="1"/>
                <p:nvPr/>
              </p:nvSpPr>
              <p:spPr>
                <a:xfrm rot="16200000">
                  <a:off x="5595118" y="1992158"/>
                  <a:ext cx="389355" cy="19454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GB" sz="900" i="1" dirty="0" smtClean="0">
                                <a:latin typeface="Cambria Math" panose="02040503050406030204" pitchFamily="18" charset="0"/>
                              </a:rPr>
                            </m:ctrlPr>
                          </m:sSupPr>
                          <m:e>
                            <m:r>
                              <a:rPr lang="pt-PT" sz="900" b="0" i="1" dirty="0" smtClean="0">
                                <a:latin typeface="Cambria Math" panose="02040503050406030204" pitchFamily="18" charset="0"/>
                              </a:rPr>
                              <m:t>390</m:t>
                            </m:r>
                          </m:e>
                          <m:sup>
                            <m:r>
                              <a:rPr lang="pt-PT" sz="900" b="0" i="1" dirty="0" smtClean="0">
                                <a:latin typeface="Cambria Math" panose="02040503050406030204" pitchFamily="18" charset="0"/>
                              </a:rPr>
                              <m:t>2</m:t>
                            </m:r>
                          </m:sup>
                        </m:sSup>
                      </m:oMath>
                    </m:oMathPara>
                  </a14:m>
                  <a:endParaRPr lang="en-GB" sz="900" dirty="0"/>
                </a:p>
              </p:txBody>
            </p:sp>
          </mc:Choice>
          <mc:Fallback xmlns="">
            <p:sp>
              <p:nvSpPr>
                <p:cNvPr id="81" name="TextBox 80">
                  <a:extLst>
                    <a:ext uri="{FF2B5EF4-FFF2-40B4-BE49-F238E27FC236}">
                      <a16:creationId xmlns:a16="http://schemas.microsoft.com/office/drawing/2014/main" id="{BF2B3EB3-6DFA-35B1-0A32-7EB8F2FE091D}"/>
                    </a:ext>
                  </a:extLst>
                </p:cNvPr>
                <p:cNvSpPr txBox="1">
                  <a:spLocks noRot="1" noChangeAspect="1" noMove="1" noResize="1" noEditPoints="1" noAdjustHandles="1" noChangeArrowheads="1" noChangeShapeType="1" noTextEdit="1"/>
                </p:cNvSpPr>
                <p:nvPr/>
              </p:nvSpPr>
              <p:spPr>
                <a:xfrm rot="16200000">
                  <a:off x="5595118" y="1992158"/>
                  <a:ext cx="389355" cy="194542"/>
                </a:xfrm>
                <a:prstGeom prst="rect">
                  <a:avLst/>
                </a:prstGeom>
                <a:blipFill>
                  <a:blip r:embed="rId27"/>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CD2373AE-E856-DC98-318F-FFF5499C944E}"/>
                    </a:ext>
                  </a:extLst>
                </p:cNvPr>
                <p:cNvSpPr txBox="1"/>
                <p:nvPr/>
              </p:nvSpPr>
              <p:spPr>
                <a:xfrm rot="16200000">
                  <a:off x="5808582" y="2000006"/>
                  <a:ext cx="389355" cy="19454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GB" sz="900" i="1" dirty="0" smtClean="0">
                                <a:latin typeface="Cambria Math" panose="02040503050406030204" pitchFamily="18" charset="0"/>
                              </a:rPr>
                            </m:ctrlPr>
                          </m:sSupPr>
                          <m:e>
                            <m:r>
                              <a:rPr lang="pt-PT" sz="900" b="0" i="1" dirty="0" smtClean="0">
                                <a:latin typeface="Cambria Math" panose="02040503050406030204" pitchFamily="18" charset="0"/>
                              </a:rPr>
                              <m:t>388</m:t>
                            </m:r>
                          </m:e>
                          <m:sup>
                            <m:r>
                              <a:rPr lang="pt-PT" sz="900" b="0" i="1" dirty="0" smtClean="0">
                                <a:latin typeface="Cambria Math" panose="02040503050406030204" pitchFamily="18" charset="0"/>
                              </a:rPr>
                              <m:t>2</m:t>
                            </m:r>
                          </m:sup>
                        </m:sSup>
                      </m:oMath>
                    </m:oMathPara>
                  </a14:m>
                  <a:endParaRPr lang="en-GB" sz="900" dirty="0"/>
                </a:p>
              </p:txBody>
            </p:sp>
          </mc:Choice>
          <mc:Fallback xmlns="">
            <p:sp>
              <p:nvSpPr>
                <p:cNvPr id="82" name="TextBox 81">
                  <a:extLst>
                    <a:ext uri="{FF2B5EF4-FFF2-40B4-BE49-F238E27FC236}">
                      <a16:creationId xmlns:a16="http://schemas.microsoft.com/office/drawing/2014/main" id="{CD2373AE-E856-DC98-318F-FFF5499C944E}"/>
                    </a:ext>
                  </a:extLst>
                </p:cNvPr>
                <p:cNvSpPr txBox="1">
                  <a:spLocks noRot="1" noChangeAspect="1" noMove="1" noResize="1" noEditPoints="1" noAdjustHandles="1" noChangeArrowheads="1" noChangeShapeType="1" noTextEdit="1"/>
                </p:cNvSpPr>
                <p:nvPr/>
              </p:nvSpPr>
              <p:spPr>
                <a:xfrm rot="16200000">
                  <a:off x="5808582" y="2000006"/>
                  <a:ext cx="389355" cy="194542"/>
                </a:xfrm>
                <a:prstGeom prst="rect">
                  <a:avLst/>
                </a:prstGeom>
                <a:blipFill>
                  <a:blip r:embed="rId28"/>
                  <a:stretch>
                    <a:fillRect r="-625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C51AED7A-712C-F70A-4AE1-9C5804983CDE}"/>
                    </a:ext>
                  </a:extLst>
                </p:cNvPr>
                <p:cNvSpPr txBox="1"/>
                <p:nvPr/>
              </p:nvSpPr>
              <p:spPr>
                <a:xfrm rot="16200000">
                  <a:off x="5996751" y="2000005"/>
                  <a:ext cx="389355" cy="19454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GB" sz="900" i="1" dirty="0" smtClean="0">
                                <a:latin typeface="Cambria Math" panose="02040503050406030204" pitchFamily="18" charset="0"/>
                              </a:rPr>
                            </m:ctrlPr>
                          </m:sSupPr>
                          <m:e>
                            <m:r>
                              <a:rPr lang="pt-PT" sz="900" b="0" i="1" dirty="0" smtClean="0">
                                <a:latin typeface="Cambria Math" panose="02040503050406030204" pitchFamily="18" charset="0"/>
                              </a:rPr>
                              <m:t>388</m:t>
                            </m:r>
                          </m:e>
                          <m:sup>
                            <m:r>
                              <a:rPr lang="pt-PT" sz="900" b="0" i="1" dirty="0" smtClean="0">
                                <a:latin typeface="Cambria Math" panose="02040503050406030204" pitchFamily="18" charset="0"/>
                              </a:rPr>
                              <m:t>2</m:t>
                            </m:r>
                          </m:sup>
                        </m:sSup>
                      </m:oMath>
                    </m:oMathPara>
                  </a14:m>
                  <a:endParaRPr lang="en-GB" sz="900" dirty="0"/>
                </a:p>
              </p:txBody>
            </p:sp>
          </mc:Choice>
          <mc:Fallback xmlns="">
            <p:sp>
              <p:nvSpPr>
                <p:cNvPr id="83" name="TextBox 82">
                  <a:extLst>
                    <a:ext uri="{FF2B5EF4-FFF2-40B4-BE49-F238E27FC236}">
                      <a16:creationId xmlns:a16="http://schemas.microsoft.com/office/drawing/2014/main" id="{C51AED7A-712C-F70A-4AE1-9C5804983CDE}"/>
                    </a:ext>
                  </a:extLst>
                </p:cNvPr>
                <p:cNvSpPr txBox="1">
                  <a:spLocks noRot="1" noChangeAspect="1" noMove="1" noResize="1" noEditPoints="1" noAdjustHandles="1" noChangeArrowheads="1" noChangeShapeType="1" noTextEdit="1"/>
                </p:cNvSpPr>
                <p:nvPr/>
              </p:nvSpPr>
              <p:spPr>
                <a:xfrm rot="16200000">
                  <a:off x="5996751" y="2000005"/>
                  <a:ext cx="389355" cy="194542"/>
                </a:xfrm>
                <a:prstGeom prst="rect">
                  <a:avLst/>
                </a:prstGeom>
                <a:blipFill>
                  <a:blip r:embed="rId29"/>
                  <a:stretch>
                    <a:fillRect r="-625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84" name="TextBox 83">
                  <a:extLst>
                    <a:ext uri="{FF2B5EF4-FFF2-40B4-BE49-F238E27FC236}">
                      <a16:creationId xmlns:a16="http://schemas.microsoft.com/office/drawing/2014/main" id="{24908E1E-5D69-1078-551D-C98D693D690B}"/>
                    </a:ext>
                  </a:extLst>
                </p:cNvPr>
                <p:cNvSpPr txBox="1"/>
                <p:nvPr/>
              </p:nvSpPr>
              <p:spPr>
                <a:xfrm>
                  <a:off x="994363" y="583571"/>
                  <a:ext cx="236693" cy="19454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pt-PT" sz="900" b="0" i="1" dirty="0" smtClean="0">
                            <a:latin typeface="Cambria Math" panose="02040503050406030204" pitchFamily="18" charset="0"/>
                          </a:rPr>
                          <m:t>1</m:t>
                        </m:r>
                      </m:oMath>
                    </m:oMathPara>
                  </a14:m>
                  <a:endParaRPr lang="en-GB" sz="900" dirty="0"/>
                </a:p>
              </p:txBody>
            </p:sp>
          </mc:Choice>
          <mc:Fallback xmlns="">
            <p:sp>
              <p:nvSpPr>
                <p:cNvPr id="84" name="TextBox 83">
                  <a:extLst>
                    <a:ext uri="{FF2B5EF4-FFF2-40B4-BE49-F238E27FC236}">
                      <a16:creationId xmlns:a16="http://schemas.microsoft.com/office/drawing/2014/main" id="{24908E1E-5D69-1078-551D-C98D693D690B}"/>
                    </a:ext>
                  </a:extLst>
                </p:cNvPr>
                <p:cNvSpPr txBox="1">
                  <a:spLocks noRot="1" noChangeAspect="1" noMove="1" noResize="1" noEditPoints="1" noAdjustHandles="1" noChangeArrowheads="1" noChangeShapeType="1" noTextEdit="1"/>
                </p:cNvSpPr>
                <p:nvPr/>
              </p:nvSpPr>
              <p:spPr>
                <a:xfrm>
                  <a:off x="994363" y="583571"/>
                  <a:ext cx="236693" cy="194542"/>
                </a:xfrm>
                <a:prstGeom prst="rect">
                  <a:avLst/>
                </a:prstGeom>
                <a:blipFill>
                  <a:blip r:embed="rId30"/>
                  <a:stretch>
                    <a:fillRect b="-625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85" name="TextBox 84">
                  <a:extLst>
                    <a:ext uri="{FF2B5EF4-FFF2-40B4-BE49-F238E27FC236}">
                      <a16:creationId xmlns:a16="http://schemas.microsoft.com/office/drawing/2014/main" id="{21130724-61ED-1A34-2B51-88D15D73654F}"/>
                    </a:ext>
                  </a:extLst>
                </p:cNvPr>
                <p:cNvSpPr txBox="1"/>
                <p:nvPr/>
              </p:nvSpPr>
              <p:spPr>
                <a:xfrm>
                  <a:off x="1124846" y="574300"/>
                  <a:ext cx="290732" cy="19454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pt-PT" sz="900" b="0" i="1" smtClean="0">
                            <a:latin typeface="Cambria Math" panose="02040503050406030204" pitchFamily="18" charset="0"/>
                          </a:rPr>
                          <m:t>64</m:t>
                        </m:r>
                      </m:oMath>
                    </m:oMathPara>
                  </a14:m>
                  <a:endParaRPr lang="en-GB" sz="900" dirty="0"/>
                </a:p>
              </p:txBody>
            </p:sp>
          </mc:Choice>
          <mc:Fallback xmlns="">
            <p:sp>
              <p:nvSpPr>
                <p:cNvPr id="85" name="TextBox 84">
                  <a:extLst>
                    <a:ext uri="{FF2B5EF4-FFF2-40B4-BE49-F238E27FC236}">
                      <a16:creationId xmlns:a16="http://schemas.microsoft.com/office/drawing/2014/main" id="{21130724-61ED-1A34-2B51-88D15D73654F}"/>
                    </a:ext>
                  </a:extLst>
                </p:cNvPr>
                <p:cNvSpPr txBox="1">
                  <a:spLocks noRot="1" noChangeAspect="1" noMove="1" noResize="1" noEditPoints="1" noAdjustHandles="1" noChangeArrowheads="1" noChangeShapeType="1" noTextEdit="1"/>
                </p:cNvSpPr>
                <p:nvPr/>
              </p:nvSpPr>
              <p:spPr>
                <a:xfrm>
                  <a:off x="1124846" y="574300"/>
                  <a:ext cx="290732" cy="194542"/>
                </a:xfrm>
                <a:prstGeom prst="rect">
                  <a:avLst/>
                </a:prstGeom>
                <a:blipFill>
                  <a:blip r:embed="rId31"/>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B3CCFCFA-F908-9003-A32B-AA92F95B05E8}"/>
                    </a:ext>
                  </a:extLst>
                </p:cNvPr>
                <p:cNvSpPr txBox="1"/>
                <p:nvPr/>
              </p:nvSpPr>
              <p:spPr>
                <a:xfrm>
                  <a:off x="1334143" y="574300"/>
                  <a:ext cx="290732" cy="19454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pt-PT" sz="900" b="0" i="1" smtClean="0">
                            <a:latin typeface="Cambria Math" panose="02040503050406030204" pitchFamily="18" charset="0"/>
                          </a:rPr>
                          <m:t>64</m:t>
                        </m:r>
                      </m:oMath>
                    </m:oMathPara>
                  </a14:m>
                  <a:endParaRPr lang="en-GB" sz="900" dirty="0"/>
                </a:p>
              </p:txBody>
            </p:sp>
          </mc:Choice>
          <mc:Fallback xmlns="">
            <p:sp>
              <p:nvSpPr>
                <p:cNvPr id="86" name="TextBox 85">
                  <a:extLst>
                    <a:ext uri="{FF2B5EF4-FFF2-40B4-BE49-F238E27FC236}">
                      <a16:creationId xmlns:a16="http://schemas.microsoft.com/office/drawing/2014/main" id="{B3CCFCFA-F908-9003-A32B-AA92F95B05E8}"/>
                    </a:ext>
                  </a:extLst>
                </p:cNvPr>
                <p:cNvSpPr txBox="1">
                  <a:spLocks noRot="1" noChangeAspect="1" noMove="1" noResize="1" noEditPoints="1" noAdjustHandles="1" noChangeArrowheads="1" noChangeShapeType="1" noTextEdit="1"/>
                </p:cNvSpPr>
                <p:nvPr/>
              </p:nvSpPr>
              <p:spPr>
                <a:xfrm>
                  <a:off x="1334143" y="574300"/>
                  <a:ext cx="290732" cy="194542"/>
                </a:xfrm>
                <a:prstGeom prst="rect">
                  <a:avLst/>
                </a:prstGeom>
                <a:blipFill>
                  <a:blip r:embed="rId32"/>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D1262D22-F09A-AE23-67FD-6B233B24FB4E}"/>
                    </a:ext>
                  </a:extLst>
                </p:cNvPr>
                <p:cNvSpPr txBox="1"/>
                <p:nvPr/>
              </p:nvSpPr>
              <p:spPr>
                <a:xfrm>
                  <a:off x="5718734" y="832244"/>
                  <a:ext cx="290732" cy="19454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pt-PT" sz="900" b="0" i="1" smtClean="0">
                            <a:latin typeface="Cambria Math" panose="02040503050406030204" pitchFamily="18" charset="0"/>
                          </a:rPr>
                          <m:t>64</m:t>
                        </m:r>
                      </m:oMath>
                    </m:oMathPara>
                  </a14:m>
                  <a:endParaRPr lang="en-GB" sz="900" dirty="0"/>
                </a:p>
              </p:txBody>
            </p:sp>
          </mc:Choice>
          <mc:Fallback xmlns="">
            <p:sp>
              <p:nvSpPr>
                <p:cNvPr id="87" name="TextBox 86">
                  <a:extLst>
                    <a:ext uri="{FF2B5EF4-FFF2-40B4-BE49-F238E27FC236}">
                      <a16:creationId xmlns:a16="http://schemas.microsoft.com/office/drawing/2014/main" id="{D1262D22-F09A-AE23-67FD-6B233B24FB4E}"/>
                    </a:ext>
                  </a:extLst>
                </p:cNvPr>
                <p:cNvSpPr txBox="1">
                  <a:spLocks noRot="1" noChangeAspect="1" noMove="1" noResize="1" noEditPoints="1" noAdjustHandles="1" noChangeArrowheads="1" noChangeShapeType="1" noTextEdit="1"/>
                </p:cNvSpPr>
                <p:nvPr/>
              </p:nvSpPr>
              <p:spPr>
                <a:xfrm>
                  <a:off x="5718734" y="832244"/>
                  <a:ext cx="290732" cy="194542"/>
                </a:xfrm>
                <a:prstGeom prst="rect">
                  <a:avLst/>
                </a:prstGeom>
                <a:blipFill>
                  <a:blip r:embed="rId33"/>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945C24E6-DB34-78C5-B9F9-E8E1B5B4650E}"/>
                    </a:ext>
                  </a:extLst>
                </p:cNvPr>
                <p:cNvSpPr txBox="1"/>
                <p:nvPr/>
              </p:nvSpPr>
              <p:spPr>
                <a:xfrm>
                  <a:off x="5913491" y="832244"/>
                  <a:ext cx="290732" cy="19454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pt-PT" sz="900" b="0" i="1" smtClean="0">
                            <a:latin typeface="Cambria Math" panose="02040503050406030204" pitchFamily="18" charset="0"/>
                          </a:rPr>
                          <m:t>64</m:t>
                        </m:r>
                      </m:oMath>
                    </m:oMathPara>
                  </a14:m>
                  <a:endParaRPr lang="en-GB" sz="900" dirty="0"/>
                </a:p>
              </p:txBody>
            </p:sp>
          </mc:Choice>
          <mc:Fallback xmlns="">
            <p:sp>
              <p:nvSpPr>
                <p:cNvPr id="88" name="TextBox 87">
                  <a:extLst>
                    <a:ext uri="{FF2B5EF4-FFF2-40B4-BE49-F238E27FC236}">
                      <a16:creationId xmlns:a16="http://schemas.microsoft.com/office/drawing/2014/main" id="{945C24E6-DB34-78C5-B9F9-E8E1B5B4650E}"/>
                    </a:ext>
                  </a:extLst>
                </p:cNvPr>
                <p:cNvSpPr txBox="1">
                  <a:spLocks noRot="1" noChangeAspect="1" noMove="1" noResize="1" noEditPoints="1" noAdjustHandles="1" noChangeArrowheads="1" noChangeShapeType="1" noTextEdit="1"/>
                </p:cNvSpPr>
                <p:nvPr/>
              </p:nvSpPr>
              <p:spPr>
                <a:xfrm>
                  <a:off x="5913491" y="832244"/>
                  <a:ext cx="290732" cy="194542"/>
                </a:xfrm>
                <a:prstGeom prst="rect">
                  <a:avLst/>
                </a:prstGeom>
                <a:blipFill>
                  <a:blip r:embed="rId34"/>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57D0BA3B-F0F7-C96D-EF6C-E432A3C96BEE}"/>
                    </a:ext>
                  </a:extLst>
                </p:cNvPr>
                <p:cNvSpPr txBox="1"/>
                <p:nvPr/>
              </p:nvSpPr>
              <p:spPr>
                <a:xfrm>
                  <a:off x="1456332" y="2534311"/>
                  <a:ext cx="344771" cy="19454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pt-PT" sz="900" b="0" i="1" smtClean="0">
                            <a:latin typeface="Cambria Math" panose="02040503050406030204" pitchFamily="18" charset="0"/>
                          </a:rPr>
                          <m:t>128</m:t>
                        </m:r>
                      </m:oMath>
                    </m:oMathPara>
                  </a14:m>
                  <a:endParaRPr lang="pt-PT" sz="900" b="0" dirty="0"/>
                </a:p>
              </p:txBody>
            </p:sp>
          </mc:Choice>
          <mc:Fallback xmlns="">
            <p:sp>
              <p:nvSpPr>
                <p:cNvPr id="89" name="TextBox 88">
                  <a:extLst>
                    <a:ext uri="{FF2B5EF4-FFF2-40B4-BE49-F238E27FC236}">
                      <a16:creationId xmlns:a16="http://schemas.microsoft.com/office/drawing/2014/main" id="{57D0BA3B-F0F7-C96D-EF6C-E432A3C96BEE}"/>
                    </a:ext>
                  </a:extLst>
                </p:cNvPr>
                <p:cNvSpPr txBox="1">
                  <a:spLocks noRot="1" noChangeAspect="1" noMove="1" noResize="1" noEditPoints="1" noAdjustHandles="1" noChangeArrowheads="1" noChangeShapeType="1" noTextEdit="1"/>
                </p:cNvSpPr>
                <p:nvPr/>
              </p:nvSpPr>
              <p:spPr>
                <a:xfrm>
                  <a:off x="1456332" y="2534311"/>
                  <a:ext cx="344771" cy="194542"/>
                </a:xfrm>
                <a:prstGeom prst="rect">
                  <a:avLst/>
                </a:prstGeom>
                <a:blipFill>
                  <a:blip r:embed="rId35"/>
                  <a:stretch>
                    <a:fillRect b="-625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D9608830-35FC-36A9-4CF7-05F92B324D9D}"/>
                    </a:ext>
                  </a:extLst>
                </p:cNvPr>
                <p:cNvSpPr txBox="1"/>
                <p:nvPr/>
              </p:nvSpPr>
              <p:spPr>
                <a:xfrm>
                  <a:off x="1670669" y="2538738"/>
                  <a:ext cx="344771" cy="19454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pt-PT" sz="900" b="0" i="1" smtClean="0">
                            <a:latin typeface="Cambria Math" panose="02040503050406030204" pitchFamily="18" charset="0"/>
                          </a:rPr>
                          <m:t>128</m:t>
                        </m:r>
                      </m:oMath>
                    </m:oMathPara>
                  </a14:m>
                  <a:endParaRPr lang="pt-PT" sz="900" b="0" dirty="0"/>
                </a:p>
              </p:txBody>
            </p:sp>
          </mc:Choice>
          <mc:Fallback xmlns="">
            <p:sp>
              <p:nvSpPr>
                <p:cNvPr id="90" name="TextBox 89">
                  <a:extLst>
                    <a:ext uri="{FF2B5EF4-FFF2-40B4-BE49-F238E27FC236}">
                      <a16:creationId xmlns:a16="http://schemas.microsoft.com/office/drawing/2014/main" id="{D9608830-35FC-36A9-4CF7-05F92B324D9D}"/>
                    </a:ext>
                  </a:extLst>
                </p:cNvPr>
                <p:cNvSpPr txBox="1">
                  <a:spLocks noRot="1" noChangeAspect="1" noMove="1" noResize="1" noEditPoints="1" noAdjustHandles="1" noChangeArrowheads="1" noChangeShapeType="1" noTextEdit="1"/>
                </p:cNvSpPr>
                <p:nvPr/>
              </p:nvSpPr>
              <p:spPr>
                <a:xfrm>
                  <a:off x="1670669" y="2538738"/>
                  <a:ext cx="344771" cy="194542"/>
                </a:xfrm>
                <a:prstGeom prst="rect">
                  <a:avLst/>
                </a:prstGeom>
                <a:blipFill>
                  <a:blip r:embed="rId36"/>
                  <a:stretch>
                    <a:fillRect b="-625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AC6A1E32-2618-2C82-0B4A-A2A1770E91D3}"/>
                    </a:ext>
                  </a:extLst>
                </p:cNvPr>
                <p:cNvSpPr txBox="1"/>
                <p:nvPr/>
              </p:nvSpPr>
              <p:spPr>
                <a:xfrm>
                  <a:off x="5303718" y="2659898"/>
                  <a:ext cx="344771" cy="19454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pt-PT" sz="900" b="0" i="1" smtClean="0">
                            <a:latin typeface="Cambria Math" panose="02040503050406030204" pitchFamily="18" charset="0"/>
                          </a:rPr>
                          <m:t>128</m:t>
                        </m:r>
                      </m:oMath>
                    </m:oMathPara>
                  </a14:m>
                  <a:endParaRPr lang="pt-PT" sz="900" b="0" dirty="0"/>
                </a:p>
              </p:txBody>
            </p:sp>
          </mc:Choice>
          <mc:Fallback xmlns="">
            <p:sp>
              <p:nvSpPr>
                <p:cNvPr id="91" name="TextBox 90">
                  <a:extLst>
                    <a:ext uri="{FF2B5EF4-FFF2-40B4-BE49-F238E27FC236}">
                      <a16:creationId xmlns:a16="http://schemas.microsoft.com/office/drawing/2014/main" id="{AC6A1E32-2618-2C82-0B4A-A2A1770E91D3}"/>
                    </a:ext>
                  </a:extLst>
                </p:cNvPr>
                <p:cNvSpPr txBox="1">
                  <a:spLocks noRot="1" noChangeAspect="1" noMove="1" noResize="1" noEditPoints="1" noAdjustHandles="1" noChangeArrowheads="1" noChangeShapeType="1" noTextEdit="1"/>
                </p:cNvSpPr>
                <p:nvPr/>
              </p:nvSpPr>
              <p:spPr>
                <a:xfrm>
                  <a:off x="5303718" y="2659898"/>
                  <a:ext cx="344771" cy="194542"/>
                </a:xfrm>
                <a:prstGeom prst="rect">
                  <a:avLst/>
                </a:prstGeom>
                <a:blipFill>
                  <a:blip r:embed="rId37"/>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92" name="TextBox 91">
                  <a:extLst>
                    <a:ext uri="{FF2B5EF4-FFF2-40B4-BE49-F238E27FC236}">
                      <a16:creationId xmlns:a16="http://schemas.microsoft.com/office/drawing/2014/main" id="{4EC88FF8-0B0C-663C-E146-3E6D883A349F}"/>
                    </a:ext>
                  </a:extLst>
                </p:cNvPr>
                <p:cNvSpPr txBox="1"/>
                <p:nvPr/>
              </p:nvSpPr>
              <p:spPr>
                <a:xfrm>
                  <a:off x="5469255" y="832244"/>
                  <a:ext cx="344771" cy="19454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pt-PT" sz="900" b="0" i="1" smtClean="0">
                            <a:latin typeface="Cambria Math" panose="02040503050406030204" pitchFamily="18" charset="0"/>
                          </a:rPr>
                          <m:t>128</m:t>
                        </m:r>
                      </m:oMath>
                    </m:oMathPara>
                  </a14:m>
                  <a:endParaRPr lang="pt-PT" sz="900" b="0" dirty="0"/>
                </a:p>
              </p:txBody>
            </p:sp>
          </mc:Choice>
          <mc:Fallback xmlns="">
            <p:sp>
              <p:nvSpPr>
                <p:cNvPr id="92" name="TextBox 91">
                  <a:extLst>
                    <a:ext uri="{FF2B5EF4-FFF2-40B4-BE49-F238E27FC236}">
                      <a16:creationId xmlns:a16="http://schemas.microsoft.com/office/drawing/2014/main" id="{4EC88FF8-0B0C-663C-E146-3E6D883A349F}"/>
                    </a:ext>
                  </a:extLst>
                </p:cNvPr>
                <p:cNvSpPr txBox="1">
                  <a:spLocks noRot="1" noChangeAspect="1" noMove="1" noResize="1" noEditPoints="1" noAdjustHandles="1" noChangeArrowheads="1" noChangeShapeType="1" noTextEdit="1"/>
                </p:cNvSpPr>
                <p:nvPr/>
              </p:nvSpPr>
              <p:spPr>
                <a:xfrm>
                  <a:off x="5469255" y="832244"/>
                  <a:ext cx="344771" cy="194542"/>
                </a:xfrm>
                <a:prstGeom prst="rect">
                  <a:avLst/>
                </a:prstGeom>
                <a:blipFill>
                  <a:blip r:embed="rId38"/>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93" name="TextBox 92">
                  <a:extLst>
                    <a:ext uri="{FF2B5EF4-FFF2-40B4-BE49-F238E27FC236}">
                      <a16:creationId xmlns:a16="http://schemas.microsoft.com/office/drawing/2014/main" id="{C6AB8643-7F28-AE60-EE3B-459572E56883}"/>
                    </a:ext>
                  </a:extLst>
                </p:cNvPr>
                <p:cNvSpPr txBox="1"/>
                <p:nvPr/>
              </p:nvSpPr>
              <p:spPr>
                <a:xfrm>
                  <a:off x="5074641" y="2662511"/>
                  <a:ext cx="344771" cy="19454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pt-PT" sz="900" b="0" i="1" smtClean="0">
                            <a:latin typeface="Cambria Math" panose="02040503050406030204" pitchFamily="18" charset="0"/>
                          </a:rPr>
                          <m:t>256</m:t>
                        </m:r>
                      </m:oMath>
                    </m:oMathPara>
                  </a14:m>
                  <a:endParaRPr lang="pt-PT" sz="900" b="0" dirty="0"/>
                </a:p>
              </p:txBody>
            </p:sp>
          </mc:Choice>
          <mc:Fallback xmlns="">
            <p:sp>
              <p:nvSpPr>
                <p:cNvPr id="93" name="TextBox 92">
                  <a:extLst>
                    <a:ext uri="{FF2B5EF4-FFF2-40B4-BE49-F238E27FC236}">
                      <a16:creationId xmlns:a16="http://schemas.microsoft.com/office/drawing/2014/main" id="{C6AB8643-7F28-AE60-EE3B-459572E56883}"/>
                    </a:ext>
                  </a:extLst>
                </p:cNvPr>
                <p:cNvSpPr txBox="1">
                  <a:spLocks noRot="1" noChangeAspect="1" noMove="1" noResize="1" noEditPoints="1" noAdjustHandles="1" noChangeArrowheads="1" noChangeShapeType="1" noTextEdit="1"/>
                </p:cNvSpPr>
                <p:nvPr/>
              </p:nvSpPr>
              <p:spPr>
                <a:xfrm>
                  <a:off x="5074641" y="2662511"/>
                  <a:ext cx="344771" cy="194542"/>
                </a:xfrm>
                <a:prstGeom prst="rect">
                  <a:avLst/>
                </a:prstGeom>
                <a:blipFill>
                  <a:blip r:embed="rId39"/>
                  <a:stretch>
                    <a:fillRect b="-625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94" name="TextBox 93">
                  <a:extLst>
                    <a:ext uri="{FF2B5EF4-FFF2-40B4-BE49-F238E27FC236}">
                      <a16:creationId xmlns:a16="http://schemas.microsoft.com/office/drawing/2014/main" id="{107DBA7F-9DF5-F619-8E00-31C09E8B81FD}"/>
                    </a:ext>
                  </a:extLst>
                </p:cNvPr>
                <p:cNvSpPr txBox="1"/>
                <p:nvPr/>
              </p:nvSpPr>
              <p:spPr>
                <a:xfrm>
                  <a:off x="1915079" y="3612380"/>
                  <a:ext cx="344771" cy="19454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pt-PT" sz="900" b="0" i="1" smtClean="0">
                            <a:latin typeface="Cambria Math" panose="02040503050406030204" pitchFamily="18" charset="0"/>
                          </a:rPr>
                          <m:t>256</m:t>
                        </m:r>
                      </m:oMath>
                    </m:oMathPara>
                  </a14:m>
                  <a:endParaRPr lang="pt-PT" sz="900" b="0" dirty="0"/>
                </a:p>
              </p:txBody>
            </p:sp>
          </mc:Choice>
          <mc:Fallback xmlns="">
            <p:sp>
              <p:nvSpPr>
                <p:cNvPr id="94" name="TextBox 93">
                  <a:extLst>
                    <a:ext uri="{FF2B5EF4-FFF2-40B4-BE49-F238E27FC236}">
                      <a16:creationId xmlns:a16="http://schemas.microsoft.com/office/drawing/2014/main" id="{107DBA7F-9DF5-F619-8E00-31C09E8B81FD}"/>
                    </a:ext>
                  </a:extLst>
                </p:cNvPr>
                <p:cNvSpPr txBox="1">
                  <a:spLocks noRot="1" noChangeAspect="1" noMove="1" noResize="1" noEditPoints="1" noAdjustHandles="1" noChangeArrowheads="1" noChangeShapeType="1" noTextEdit="1"/>
                </p:cNvSpPr>
                <p:nvPr/>
              </p:nvSpPr>
              <p:spPr>
                <a:xfrm>
                  <a:off x="1915079" y="3612380"/>
                  <a:ext cx="344771" cy="194542"/>
                </a:xfrm>
                <a:prstGeom prst="rect">
                  <a:avLst/>
                </a:prstGeom>
                <a:blipFill>
                  <a:blip r:embed="rId40"/>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740284F3-CD3F-E530-D915-A608F9A42ECA}"/>
                    </a:ext>
                  </a:extLst>
                </p:cNvPr>
                <p:cNvSpPr txBox="1"/>
                <p:nvPr/>
              </p:nvSpPr>
              <p:spPr>
                <a:xfrm>
                  <a:off x="2188353" y="3611031"/>
                  <a:ext cx="344771" cy="19454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pt-PT" sz="900" b="0" i="1" smtClean="0">
                            <a:latin typeface="Cambria Math" panose="02040503050406030204" pitchFamily="18" charset="0"/>
                          </a:rPr>
                          <m:t>256</m:t>
                        </m:r>
                      </m:oMath>
                    </m:oMathPara>
                  </a14:m>
                  <a:endParaRPr lang="pt-PT" sz="900" b="0" dirty="0"/>
                </a:p>
              </p:txBody>
            </p:sp>
          </mc:Choice>
          <mc:Fallback xmlns="">
            <p:sp>
              <p:nvSpPr>
                <p:cNvPr id="95" name="TextBox 94">
                  <a:extLst>
                    <a:ext uri="{FF2B5EF4-FFF2-40B4-BE49-F238E27FC236}">
                      <a16:creationId xmlns:a16="http://schemas.microsoft.com/office/drawing/2014/main" id="{740284F3-CD3F-E530-D915-A608F9A42ECA}"/>
                    </a:ext>
                  </a:extLst>
                </p:cNvPr>
                <p:cNvSpPr txBox="1">
                  <a:spLocks noRot="1" noChangeAspect="1" noMove="1" noResize="1" noEditPoints="1" noAdjustHandles="1" noChangeArrowheads="1" noChangeShapeType="1" noTextEdit="1"/>
                </p:cNvSpPr>
                <p:nvPr/>
              </p:nvSpPr>
              <p:spPr>
                <a:xfrm>
                  <a:off x="2188353" y="3611031"/>
                  <a:ext cx="344771" cy="194542"/>
                </a:xfrm>
                <a:prstGeom prst="rect">
                  <a:avLst/>
                </a:prstGeom>
                <a:blipFill>
                  <a:blip r:embed="rId41"/>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0485C295-9102-796A-D2DC-D1D778BBA659}"/>
                    </a:ext>
                  </a:extLst>
                </p:cNvPr>
                <p:cNvSpPr txBox="1"/>
                <p:nvPr/>
              </p:nvSpPr>
              <p:spPr>
                <a:xfrm>
                  <a:off x="2475575" y="4227207"/>
                  <a:ext cx="344771" cy="19454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pt-PT" sz="900" b="0" i="1" smtClean="0">
                            <a:latin typeface="Cambria Math" panose="02040503050406030204" pitchFamily="18" charset="0"/>
                          </a:rPr>
                          <m:t>512</m:t>
                        </m:r>
                      </m:oMath>
                    </m:oMathPara>
                  </a14:m>
                  <a:endParaRPr lang="pt-PT" sz="900" b="0" dirty="0"/>
                </a:p>
              </p:txBody>
            </p:sp>
          </mc:Choice>
          <mc:Fallback xmlns="">
            <p:sp>
              <p:nvSpPr>
                <p:cNvPr id="96" name="TextBox 95">
                  <a:extLst>
                    <a:ext uri="{FF2B5EF4-FFF2-40B4-BE49-F238E27FC236}">
                      <a16:creationId xmlns:a16="http://schemas.microsoft.com/office/drawing/2014/main" id="{0485C295-9102-796A-D2DC-D1D778BBA659}"/>
                    </a:ext>
                  </a:extLst>
                </p:cNvPr>
                <p:cNvSpPr txBox="1">
                  <a:spLocks noRot="1" noChangeAspect="1" noMove="1" noResize="1" noEditPoints="1" noAdjustHandles="1" noChangeArrowheads="1" noChangeShapeType="1" noTextEdit="1"/>
                </p:cNvSpPr>
                <p:nvPr/>
              </p:nvSpPr>
              <p:spPr>
                <a:xfrm>
                  <a:off x="2475575" y="4227207"/>
                  <a:ext cx="344771" cy="194542"/>
                </a:xfrm>
                <a:prstGeom prst="rect">
                  <a:avLst/>
                </a:prstGeom>
                <a:blipFill>
                  <a:blip r:embed="rId42"/>
                  <a:stretch>
                    <a:fillRect b="-625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14F23390-9965-E599-2304-2AA42FEA224C}"/>
                    </a:ext>
                  </a:extLst>
                </p:cNvPr>
                <p:cNvSpPr txBox="1"/>
                <p:nvPr/>
              </p:nvSpPr>
              <p:spPr>
                <a:xfrm>
                  <a:off x="2836519" y="4225257"/>
                  <a:ext cx="344771" cy="19454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pt-PT" sz="900" b="0" i="1" smtClean="0">
                            <a:latin typeface="Cambria Math" panose="02040503050406030204" pitchFamily="18" charset="0"/>
                          </a:rPr>
                          <m:t>512</m:t>
                        </m:r>
                      </m:oMath>
                    </m:oMathPara>
                  </a14:m>
                  <a:endParaRPr lang="pt-PT" sz="900" b="0" dirty="0"/>
                </a:p>
              </p:txBody>
            </p:sp>
          </mc:Choice>
          <mc:Fallback xmlns="">
            <p:sp>
              <p:nvSpPr>
                <p:cNvPr id="97" name="TextBox 96">
                  <a:extLst>
                    <a:ext uri="{FF2B5EF4-FFF2-40B4-BE49-F238E27FC236}">
                      <a16:creationId xmlns:a16="http://schemas.microsoft.com/office/drawing/2014/main" id="{14F23390-9965-E599-2304-2AA42FEA224C}"/>
                    </a:ext>
                  </a:extLst>
                </p:cNvPr>
                <p:cNvSpPr txBox="1">
                  <a:spLocks noRot="1" noChangeAspect="1" noMove="1" noResize="1" noEditPoints="1" noAdjustHandles="1" noChangeArrowheads="1" noChangeShapeType="1" noTextEdit="1"/>
                </p:cNvSpPr>
                <p:nvPr/>
              </p:nvSpPr>
              <p:spPr>
                <a:xfrm>
                  <a:off x="2836519" y="4225257"/>
                  <a:ext cx="344771" cy="194542"/>
                </a:xfrm>
                <a:prstGeom prst="rect">
                  <a:avLst/>
                </a:prstGeom>
                <a:blipFill>
                  <a:blip r:embed="rId43"/>
                  <a:stretch>
                    <a:fillRect b="-625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CA8BFBC1-5E23-F035-15B8-AEBC9AE9967A}"/>
                    </a:ext>
                  </a:extLst>
                </p:cNvPr>
                <p:cNvSpPr txBox="1"/>
                <p:nvPr/>
              </p:nvSpPr>
              <p:spPr>
                <a:xfrm>
                  <a:off x="4224412" y="4245297"/>
                  <a:ext cx="344771" cy="19454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pt-PT" sz="900" b="0" i="1" smtClean="0">
                            <a:latin typeface="Cambria Math" panose="02040503050406030204" pitchFamily="18" charset="0"/>
                          </a:rPr>
                          <m:t>512</m:t>
                        </m:r>
                      </m:oMath>
                    </m:oMathPara>
                  </a14:m>
                  <a:endParaRPr lang="pt-PT" sz="900" b="0" dirty="0"/>
                </a:p>
              </p:txBody>
            </p:sp>
          </mc:Choice>
          <mc:Fallback xmlns="">
            <p:sp>
              <p:nvSpPr>
                <p:cNvPr id="98" name="TextBox 97">
                  <a:extLst>
                    <a:ext uri="{FF2B5EF4-FFF2-40B4-BE49-F238E27FC236}">
                      <a16:creationId xmlns:a16="http://schemas.microsoft.com/office/drawing/2014/main" id="{CA8BFBC1-5E23-F035-15B8-AEBC9AE9967A}"/>
                    </a:ext>
                  </a:extLst>
                </p:cNvPr>
                <p:cNvSpPr txBox="1">
                  <a:spLocks noRot="1" noChangeAspect="1" noMove="1" noResize="1" noEditPoints="1" noAdjustHandles="1" noChangeArrowheads="1" noChangeShapeType="1" noTextEdit="1"/>
                </p:cNvSpPr>
                <p:nvPr/>
              </p:nvSpPr>
              <p:spPr>
                <a:xfrm>
                  <a:off x="4224412" y="4245297"/>
                  <a:ext cx="344771" cy="194542"/>
                </a:xfrm>
                <a:prstGeom prst="rect">
                  <a:avLst/>
                </a:prstGeom>
                <a:blipFill>
                  <a:blip r:embed="rId44"/>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99" name="TextBox 98">
                  <a:extLst>
                    <a:ext uri="{FF2B5EF4-FFF2-40B4-BE49-F238E27FC236}">
                      <a16:creationId xmlns:a16="http://schemas.microsoft.com/office/drawing/2014/main" id="{641344D9-A069-E84A-1BF4-1310DBDC6433}"/>
                    </a:ext>
                  </a:extLst>
                </p:cNvPr>
                <p:cNvSpPr txBox="1"/>
                <p:nvPr/>
              </p:nvSpPr>
              <p:spPr>
                <a:xfrm>
                  <a:off x="4540236" y="3660419"/>
                  <a:ext cx="344771" cy="19454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pt-PT" sz="900" b="0" i="1" smtClean="0">
                            <a:latin typeface="Cambria Math" panose="02040503050406030204" pitchFamily="18" charset="0"/>
                          </a:rPr>
                          <m:t>512</m:t>
                        </m:r>
                      </m:oMath>
                    </m:oMathPara>
                  </a14:m>
                  <a:endParaRPr lang="pt-PT" sz="900" b="0" dirty="0"/>
                </a:p>
              </p:txBody>
            </p:sp>
          </mc:Choice>
          <mc:Fallback xmlns="">
            <p:sp>
              <p:nvSpPr>
                <p:cNvPr id="99" name="TextBox 98">
                  <a:extLst>
                    <a:ext uri="{FF2B5EF4-FFF2-40B4-BE49-F238E27FC236}">
                      <a16:creationId xmlns:a16="http://schemas.microsoft.com/office/drawing/2014/main" id="{641344D9-A069-E84A-1BF4-1310DBDC6433}"/>
                    </a:ext>
                  </a:extLst>
                </p:cNvPr>
                <p:cNvSpPr txBox="1">
                  <a:spLocks noRot="1" noChangeAspect="1" noMove="1" noResize="1" noEditPoints="1" noAdjustHandles="1" noChangeArrowheads="1" noChangeShapeType="1" noTextEdit="1"/>
                </p:cNvSpPr>
                <p:nvPr/>
              </p:nvSpPr>
              <p:spPr>
                <a:xfrm>
                  <a:off x="4540236" y="3660419"/>
                  <a:ext cx="344771" cy="194542"/>
                </a:xfrm>
                <a:prstGeom prst="rect">
                  <a:avLst/>
                </a:prstGeom>
                <a:blipFill>
                  <a:blip r:embed="rId45"/>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00" name="TextBox 99">
                  <a:extLst>
                    <a:ext uri="{FF2B5EF4-FFF2-40B4-BE49-F238E27FC236}">
                      <a16:creationId xmlns:a16="http://schemas.microsoft.com/office/drawing/2014/main" id="{10B55EE4-516C-7746-1B0F-9E21692781A8}"/>
                    </a:ext>
                  </a:extLst>
                </p:cNvPr>
                <p:cNvSpPr txBox="1"/>
                <p:nvPr/>
              </p:nvSpPr>
              <p:spPr>
                <a:xfrm>
                  <a:off x="3751871" y="4242472"/>
                  <a:ext cx="398811" cy="19454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pt-PT" sz="900" b="0" i="1" smtClean="0">
                            <a:latin typeface="Cambria Math" panose="02040503050406030204" pitchFamily="18" charset="0"/>
                          </a:rPr>
                          <m:t>1024</m:t>
                        </m:r>
                      </m:oMath>
                    </m:oMathPara>
                  </a14:m>
                  <a:endParaRPr lang="pt-PT" sz="900" b="0" dirty="0"/>
                </a:p>
              </p:txBody>
            </p:sp>
          </mc:Choice>
          <mc:Fallback xmlns="">
            <p:sp>
              <p:nvSpPr>
                <p:cNvPr id="100" name="TextBox 99">
                  <a:extLst>
                    <a:ext uri="{FF2B5EF4-FFF2-40B4-BE49-F238E27FC236}">
                      <a16:creationId xmlns:a16="http://schemas.microsoft.com/office/drawing/2014/main" id="{10B55EE4-516C-7746-1B0F-9E21692781A8}"/>
                    </a:ext>
                  </a:extLst>
                </p:cNvPr>
                <p:cNvSpPr txBox="1">
                  <a:spLocks noRot="1" noChangeAspect="1" noMove="1" noResize="1" noEditPoints="1" noAdjustHandles="1" noChangeArrowheads="1" noChangeShapeType="1" noTextEdit="1"/>
                </p:cNvSpPr>
                <p:nvPr/>
              </p:nvSpPr>
              <p:spPr>
                <a:xfrm>
                  <a:off x="3751871" y="4242472"/>
                  <a:ext cx="398811" cy="194542"/>
                </a:xfrm>
                <a:prstGeom prst="rect">
                  <a:avLst/>
                </a:prstGeom>
                <a:blipFill>
                  <a:blip r:embed="rId46"/>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01" name="TextBox 100">
                  <a:extLst>
                    <a:ext uri="{FF2B5EF4-FFF2-40B4-BE49-F238E27FC236}">
                      <a16:creationId xmlns:a16="http://schemas.microsoft.com/office/drawing/2014/main" id="{FDCB928A-9392-5121-C8B9-D296421E109A}"/>
                    </a:ext>
                  </a:extLst>
                </p:cNvPr>
                <p:cNvSpPr txBox="1"/>
                <p:nvPr/>
              </p:nvSpPr>
              <p:spPr>
                <a:xfrm>
                  <a:off x="3275500" y="4625426"/>
                  <a:ext cx="398811" cy="19454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pt-PT" sz="900" b="0" i="1" smtClean="0">
                            <a:latin typeface="Cambria Math" panose="02040503050406030204" pitchFamily="18" charset="0"/>
                          </a:rPr>
                          <m:t>1024</m:t>
                        </m:r>
                      </m:oMath>
                    </m:oMathPara>
                  </a14:m>
                  <a:endParaRPr lang="pt-PT" sz="900" b="0" dirty="0"/>
                </a:p>
              </p:txBody>
            </p:sp>
          </mc:Choice>
          <mc:Fallback xmlns="">
            <p:sp>
              <p:nvSpPr>
                <p:cNvPr id="101" name="TextBox 100">
                  <a:extLst>
                    <a:ext uri="{FF2B5EF4-FFF2-40B4-BE49-F238E27FC236}">
                      <a16:creationId xmlns:a16="http://schemas.microsoft.com/office/drawing/2014/main" id="{FDCB928A-9392-5121-C8B9-D296421E109A}"/>
                    </a:ext>
                  </a:extLst>
                </p:cNvPr>
                <p:cNvSpPr txBox="1">
                  <a:spLocks noRot="1" noChangeAspect="1" noMove="1" noResize="1" noEditPoints="1" noAdjustHandles="1" noChangeArrowheads="1" noChangeShapeType="1" noTextEdit="1"/>
                </p:cNvSpPr>
                <p:nvPr/>
              </p:nvSpPr>
              <p:spPr>
                <a:xfrm>
                  <a:off x="3275500" y="4625426"/>
                  <a:ext cx="398811" cy="194542"/>
                </a:xfrm>
                <a:prstGeom prst="rect">
                  <a:avLst/>
                </a:prstGeom>
                <a:blipFill>
                  <a:blip r:embed="rId47"/>
                  <a:stretch>
                    <a:fillRect b="-666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02" name="TextBox 101">
                  <a:extLst>
                    <a:ext uri="{FF2B5EF4-FFF2-40B4-BE49-F238E27FC236}">
                      <a16:creationId xmlns:a16="http://schemas.microsoft.com/office/drawing/2014/main" id="{9C0895D9-F1D8-6757-FA73-5ADCC4CFBABF}"/>
                    </a:ext>
                  </a:extLst>
                </p:cNvPr>
                <p:cNvSpPr txBox="1"/>
                <p:nvPr/>
              </p:nvSpPr>
              <p:spPr>
                <a:xfrm>
                  <a:off x="4832474" y="3666616"/>
                  <a:ext cx="344771" cy="19454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pt-PT" sz="900" b="0" i="1" smtClean="0">
                            <a:latin typeface="Cambria Math" panose="02040503050406030204" pitchFamily="18" charset="0"/>
                          </a:rPr>
                          <m:t>256</m:t>
                        </m:r>
                      </m:oMath>
                    </m:oMathPara>
                  </a14:m>
                  <a:endParaRPr lang="pt-PT" sz="900" b="0" dirty="0"/>
                </a:p>
              </p:txBody>
            </p:sp>
          </mc:Choice>
          <mc:Fallback xmlns="">
            <p:sp>
              <p:nvSpPr>
                <p:cNvPr id="102" name="TextBox 101">
                  <a:extLst>
                    <a:ext uri="{FF2B5EF4-FFF2-40B4-BE49-F238E27FC236}">
                      <a16:creationId xmlns:a16="http://schemas.microsoft.com/office/drawing/2014/main" id="{9C0895D9-F1D8-6757-FA73-5ADCC4CFBABF}"/>
                    </a:ext>
                  </a:extLst>
                </p:cNvPr>
                <p:cNvSpPr txBox="1">
                  <a:spLocks noRot="1" noChangeAspect="1" noMove="1" noResize="1" noEditPoints="1" noAdjustHandles="1" noChangeArrowheads="1" noChangeShapeType="1" noTextEdit="1"/>
                </p:cNvSpPr>
                <p:nvPr/>
              </p:nvSpPr>
              <p:spPr>
                <a:xfrm>
                  <a:off x="4832474" y="3666616"/>
                  <a:ext cx="344771" cy="194542"/>
                </a:xfrm>
                <a:prstGeom prst="rect">
                  <a:avLst/>
                </a:prstGeom>
                <a:blipFill>
                  <a:blip r:embed="rId48"/>
                  <a:stretch>
                    <a:fillRect b="-625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03" name="TextBox 102">
                  <a:extLst>
                    <a:ext uri="{FF2B5EF4-FFF2-40B4-BE49-F238E27FC236}">
                      <a16:creationId xmlns:a16="http://schemas.microsoft.com/office/drawing/2014/main" id="{23A42F1B-5970-EA94-D5D3-5C1E179170BA}"/>
                    </a:ext>
                  </a:extLst>
                </p:cNvPr>
                <p:cNvSpPr txBox="1"/>
                <p:nvPr/>
              </p:nvSpPr>
              <p:spPr>
                <a:xfrm>
                  <a:off x="6125470" y="834314"/>
                  <a:ext cx="236693" cy="19454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pt-PT" sz="900" b="0" i="1" smtClean="0">
                            <a:latin typeface="Cambria Math" panose="02040503050406030204" pitchFamily="18" charset="0"/>
                          </a:rPr>
                          <m:t>2</m:t>
                        </m:r>
                      </m:oMath>
                    </m:oMathPara>
                  </a14:m>
                  <a:endParaRPr lang="en-GB" sz="900" dirty="0"/>
                </a:p>
              </p:txBody>
            </p:sp>
          </mc:Choice>
          <mc:Fallback xmlns="">
            <p:sp>
              <p:nvSpPr>
                <p:cNvPr id="103" name="TextBox 102">
                  <a:extLst>
                    <a:ext uri="{FF2B5EF4-FFF2-40B4-BE49-F238E27FC236}">
                      <a16:creationId xmlns:a16="http://schemas.microsoft.com/office/drawing/2014/main" id="{23A42F1B-5970-EA94-D5D3-5C1E179170BA}"/>
                    </a:ext>
                  </a:extLst>
                </p:cNvPr>
                <p:cNvSpPr txBox="1">
                  <a:spLocks noRot="1" noChangeAspect="1" noMove="1" noResize="1" noEditPoints="1" noAdjustHandles="1" noChangeArrowheads="1" noChangeShapeType="1" noTextEdit="1"/>
                </p:cNvSpPr>
                <p:nvPr/>
              </p:nvSpPr>
              <p:spPr>
                <a:xfrm>
                  <a:off x="6125470" y="834314"/>
                  <a:ext cx="236693" cy="194542"/>
                </a:xfrm>
                <a:prstGeom prst="rect">
                  <a:avLst/>
                </a:prstGeom>
                <a:blipFill>
                  <a:blip r:embed="rId49"/>
                  <a:stretch>
                    <a:fillRect b="-6250"/>
                  </a:stretch>
                </a:blipFill>
              </p:spPr>
              <p:txBody>
                <a:bodyPr/>
                <a:lstStyle/>
                <a:p>
                  <a:r>
                    <a:rPr lang="en-GB">
                      <a:noFill/>
                    </a:rPr>
                    <a:t> </a:t>
                  </a:r>
                </a:p>
              </p:txBody>
            </p:sp>
          </mc:Fallback>
        </mc:AlternateContent>
        <p:cxnSp>
          <p:nvCxnSpPr>
            <p:cNvPr id="104" name="Straight Arrow Connector 103">
              <a:extLst>
                <a:ext uri="{FF2B5EF4-FFF2-40B4-BE49-F238E27FC236}">
                  <a16:creationId xmlns:a16="http://schemas.microsoft.com/office/drawing/2014/main" id="{34028210-1D3E-B376-C44E-FBD66861D29D}"/>
                </a:ext>
              </a:extLst>
            </p:cNvPr>
            <p:cNvCxnSpPr>
              <a:cxnSpLocks/>
            </p:cNvCxnSpPr>
            <p:nvPr/>
          </p:nvCxnSpPr>
          <p:spPr>
            <a:xfrm>
              <a:off x="1801104" y="1609978"/>
              <a:ext cx="3526887" cy="0"/>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9BB72954-CE2B-2F59-3E04-39B1EE654201}"/>
                </a:ext>
              </a:extLst>
            </p:cNvPr>
            <p:cNvCxnSpPr>
              <a:cxnSpLocks/>
            </p:cNvCxnSpPr>
            <p:nvPr/>
          </p:nvCxnSpPr>
          <p:spPr>
            <a:xfrm>
              <a:off x="2225684" y="3138216"/>
              <a:ext cx="2696117" cy="0"/>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E90B4E1D-F5FA-3933-4BD7-17C43A60EF35}"/>
                </a:ext>
              </a:extLst>
            </p:cNvPr>
            <p:cNvCxnSpPr>
              <a:cxnSpLocks/>
            </p:cNvCxnSpPr>
            <p:nvPr/>
          </p:nvCxnSpPr>
          <p:spPr>
            <a:xfrm flipV="1">
              <a:off x="2660129" y="3993309"/>
              <a:ext cx="1632906" cy="12386"/>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4D679585-71EB-405B-CD65-C574712D527D}"/>
                </a:ext>
              </a:extLst>
            </p:cNvPr>
            <p:cNvCxnSpPr>
              <a:cxnSpLocks/>
              <a:endCxn id="75" idx="0"/>
            </p:cNvCxnSpPr>
            <p:nvPr/>
          </p:nvCxnSpPr>
          <p:spPr>
            <a:xfrm>
              <a:off x="3280782" y="4497038"/>
              <a:ext cx="302400" cy="0"/>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Straight Arrow Connector 107">
              <a:extLst>
                <a:ext uri="{FF2B5EF4-FFF2-40B4-BE49-F238E27FC236}">
                  <a16:creationId xmlns:a16="http://schemas.microsoft.com/office/drawing/2014/main" id="{D07BB690-0A69-CE44-9987-42F7B71B35B2}"/>
                </a:ext>
              </a:extLst>
            </p:cNvPr>
            <p:cNvCxnSpPr>
              <a:cxnSpLocks/>
            </p:cNvCxnSpPr>
            <p:nvPr/>
          </p:nvCxnSpPr>
          <p:spPr>
            <a:xfrm>
              <a:off x="1843055" y="3585671"/>
              <a:ext cx="0" cy="166871"/>
            </a:xfrm>
            <a:prstGeom prst="straightConnector1">
              <a:avLst/>
            </a:prstGeom>
            <a:ln w="28575">
              <a:solidFill>
                <a:srgbClr val="733350"/>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Straight Arrow Connector 108">
              <a:extLst>
                <a:ext uri="{FF2B5EF4-FFF2-40B4-BE49-F238E27FC236}">
                  <a16:creationId xmlns:a16="http://schemas.microsoft.com/office/drawing/2014/main" id="{2F83896E-CF7A-E1AF-0231-A0DB27D40C8B}"/>
                </a:ext>
              </a:extLst>
            </p:cNvPr>
            <p:cNvCxnSpPr>
              <a:cxnSpLocks/>
            </p:cNvCxnSpPr>
            <p:nvPr/>
          </p:nvCxnSpPr>
          <p:spPr>
            <a:xfrm>
              <a:off x="2348612" y="4214548"/>
              <a:ext cx="0" cy="166871"/>
            </a:xfrm>
            <a:prstGeom prst="straightConnector1">
              <a:avLst/>
            </a:prstGeom>
            <a:ln w="28575">
              <a:solidFill>
                <a:srgbClr val="733350"/>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Straight Arrow Connector 109">
              <a:extLst>
                <a:ext uri="{FF2B5EF4-FFF2-40B4-BE49-F238E27FC236}">
                  <a16:creationId xmlns:a16="http://schemas.microsoft.com/office/drawing/2014/main" id="{F99571DC-BD0C-C183-643C-0B99BE00F539}"/>
                </a:ext>
              </a:extLst>
            </p:cNvPr>
            <p:cNvCxnSpPr>
              <a:cxnSpLocks/>
            </p:cNvCxnSpPr>
            <p:nvPr/>
          </p:nvCxnSpPr>
          <p:spPr>
            <a:xfrm>
              <a:off x="3017886" y="4610943"/>
              <a:ext cx="0" cy="166871"/>
            </a:xfrm>
            <a:prstGeom prst="straightConnector1">
              <a:avLst/>
            </a:prstGeom>
            <a:ln w="28575">
              <a:solidFill>
                <a:srgbClr val="733350"/>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Straight Arrow Connector 110">
              <a:extLst>
                <a:ext uri="{FF2B5EF4-FFF2-40B4-BE49-F238E27FC236}">
                  <a16:creationId xmlns:a16="http://schemas.microsoft.com/office/drawing/2014/main" id="{8B806447-CE0C-54A9-DA36-0E1981B89231}"/>
                </a:ext>
              </a:extLst>
            </p:cNvPr>
            <p:cNvCxnSpPr>
              <a:cxnSpLocks/>
            </p:cNvCxnSpPr>
            <p:nvPr/>
          </p:nvCxnSpPr>
          <p:spPr>
            <a:xfrm flipV="1">
              <a:off x="4066625" y="4601099"/>
              <a:ext cx="0" cy="166871"/>
            </a:xfrm>
            <a:prstGeom prst="straightConnector1">
              <a:avLst/>
            </a:prstGeom>
            <a:ln w="28575">
              <a:solidFill>
                <a:srgbClr val="F86DAD"/>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Straight Arrow Connector 111">
              <a:extLst>
                <a:ext uri="{FF2B5EF4-FFF2-40B4-BE49-F238E27FC236}">
                  <a16:creationId xmlns:a16="http://schemas.microsoft.com/office/drawing/2014/main" id="{D0464032-F849-7B35-FFF4-B64560CB9365}"/>
                </a:ext>
              </a:extLst>
            </p:cNvPr>
            <p:cNvCxnSpPr>
              <a:cxnSpLocks/>
            </p:cNvCxnSpPr>
            <p:nvPr/>
          </p:nvCxnSpPr>
          <p:spPr>
            <a:xfrm flipV="1">
              <a:off x="4758632" y="4172871"/>
              <a:ext cx="0" cy="197144"/>
            </a:xfrm>
            <a:prstGeom prst="straightConnector1">
              <a:avLst/>
            </a:prstGeom>
            <a:ln w="28575">
              <a:solidFill>
                <a:srgbClr val="F86DAD"/>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Straight Arrow Connector 112">
              <a:extLst>
                <a:ext uri="{FF2B5EF4-FFF2-40B4-BE49-F238E27FC236}">
                  <a16:creationId xmlns:a16="http://schemas.microsoft.com/office/drawing/2014/main" id="{79866310-5F31-EEB1-D38D-AA443667B9ED}"/>
                </a:ext>
              </a:extLst>
            </p:cNvPr>
            <p:cNvCxnSpPr>
              <a:cxnSpLocks/>
            </p:cNvCxnSpPr>
            <p:nvPr/>
          </p:nvCxnSpPr>
          <p:spPr>
            <a:xfrm flipH="1" flipV="1">
              <a:off x="5279495" y="3493228"/>
              <a:ext cx="0" cy="287709"/>
            </a:xfrm>
            <a:prstGeom prst="straightConnector1">
              <a:avLst/>
            </a:prstGeom>
            <a:ln w="28575">
              <a:solidFill>
                <a:srgbClr val="F86DAD"/>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FEB72593-B082-5D1E-EBD5-928FC5F3FB07}"/>
                </a:ext>
              </a:extLst>
            </p:cNvPr>
            <p:cNvCxnSpPr>
              <a:cxnSpLocks/>
            </p:cNvCxnSpPr>
            <p:nvPr/>
          </p:nvCxnSpPr>
          <p:spPr>
            <a:xfrm flipH="1" flipV="1">
              <a:off x="5653625" y="2299223"/>
              <a:ext cx="7314" cy="417515"/>
            </a:xfrm>
            <a:prstGeom prst="straightConnector1">
              <a:avLst/>
            </a:prstGeom>
            <a:ln w="28575">
              <a:solidFill>
                <a:srgbClr val="F86DAD"/>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7F3F5CBF-3750-8252-78D7-65D2A5CC6342}"/>
                </a:ext>
              </a:extLst>
            </p:cNvPr>
            <p:cNvCxnSpPr>
              <a:cxnSpLocks/>
            </p:cNvCxnSpPr>
            <p:nvPr/>
          </p:nvCxnSpPr>
          <p:spPr>
            <a:xfrm>
              <a:off x="1469318" y="2516273"/>
              <a:ext cx="0" cy="166871"/>
            </a:xfrm>
            <a:prstGeom prst="straightConnector1">
              <a:avLst/>
            </a:prstGeom>
            <a:ln w="28575">
              <a:solidFill>
                <a:srgbClr val="7333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26159577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21"/>
        <p:cNvGrpSpPr/>
        <p:nvPr/>
      </p:nvGrpSpPr>
      <p:grpSpPr>
        <a:xfrm>
          <a:off x="0" y="0"/>
          <a:ext cx="0" cy="0"/>
          <a:chOff x="0" y="0"/>
          <a:chExt cx="0" cy="0"/>
        </a:xfrm>
      </p:grpSpPr>
      <p:sp>
        <p:nvSpPr>
          <p:cNvPr id="17" name="Rectangle 16">
            <a:extLst>
              <a:ext uri="{FF2B5EF4-FFF2-40B4-BE49-F238E27FC236}">
                <a16:creationId xmlns:a16="http://schemas.microsoft.com/office/drawing/2014/main" id="{6C40F7CF-240E-D122-482B-D317356B7071}"/>
              </a:ext>
            </a:extLst>
          </p:cNvPr>
          <p:cNvSpPr/>
          <p:nvPr/>
        </p:nvSpPr>
        <p:spPr>
          <a:xfrm rot="16200000">
            <a:off x="4408525" y="-2097251"/>
            <a:ext cx="980764" cy="8512629"/>
          </a:xfrm>
          <a:prstGeom prst="rect">
            <a:avLst/>
          </a:prstGeom>
          <a:gradFill>
            <a:gsLst>
              <a:gs pos="0">
                <a:srgbClr val="994269">
                  <a:alpha val="64780"/>
                </a:srgbClr>
              </a:gs>
              <a:gs pos="49000">
                <a:schemeClr val="accent6"/>
              </a:gs>
              <a:gs pos="100000">
                <a:srgbClr val="942A5D">
                  <a:alpha val="65000"/>
                </a:srgbClr>
              </a:gs>
            </a:gsLst>
            <a:lin ang="162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 name="TextBox 2">
            <a:extLst>
              <a:ext uri="{FF2B5EF4-FFF2-40B4-BE49-F238E27FC236}">
                <a16:creationId xmlns:a16="http://schemas.microsoft.com/office/drawing/2014/main" id="{ED1658CC-384A-F421-D42E-CE8F80A46378}"/>
              </a:ext>
            </a:extLst>
          </p:cNvPr>
          <p:cNvSpPr txBox="1"/>
          <p:nvPr/>
        </p:nvSpPr>
        <p:spPr>
          <a:xfrm>
            <a:off x="0" y="4835723"/>
            <a:ext cx="9155222" cy="307777"/>
          </a:xfrm>
          <a:prstGeom prst="rect">
            <a:avLst/>
          </a:prstGeom>
          <a:noFill/>
        </p:spPr>
        <p:txBody>
          <a:bodyPr wrap="square" rtlCol="0">
            <a:spAutoFit/>
          </a:bodyPr>
          <a:lstStyle/>
          <a:p>
            <a:pPr algn="ctr"/>
            <a:r>
              <a:rPr lang="en-GB" b="1" dirty="0">
                <a:latin typeface="Chivo" panose="020B0503030202020804" pitchFamily="34" charset="77"/>
              </a:rPr>
              <a:t>18</a:t>
            </a:r>
          </a:p>
        </p:txBody>
      </p:sp>
      <p:sp>
        <p:nvSpPr>
          <p:cNvPr id="2" name="Rectangle 1">
            <a:extLst>
              <a:ext uri="{FF2B5EF4-FFF2-40B4-BE49-F238E27FC236}">
                <a16:creationId xmlns:a16="http://schemas.microsoft.com/office/drawing/2014/main" id="{4EA6BB87-55C3-0BAE-EE90-30B8BA19890B}"/>
              </a:ext>
            </a:extLst>
          </p:cNvPr>
          <p:cNvSpPr/>
          <p:nvPr/>
        </p:nvSpPr>
        <p:spPr>
          <a:xfrm>
            <a:off x="-8871" y="0"/>
            <a:ext cx="286439" cy="5143500"/>
          </a:xfrm>
          <a:prstGeom prst="rect">
            <a:avLst/>
          </a:prstGeom>
          <a:solidFill>
            <a:srgbClr val="994269">
              <a:alpha val="6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2" name="Google Shape;363;p49">
            <a:extLst>
              <a:ext uri="{FF2B5EF4-FFF2-40B4-BE49-F238E27FC236}">
                <a16:creationId xmlns:a16="http://schemas.microsoft.com/office/drawing/2014/main" id="{2F003833-1E84-B08C-F189-92A572DB3045}"/>
              </a:ext>
            </a:extLst>
          </p:cNvPr>
          <p:cNvCxnSpPr>
            <a:cxnSpLocks/>
          </p:cNvCxnSpPr>
          <p:nvPr/>
        </p:nvCxnSpPr>
        <p:spPr>
          <a:xfrm flipH="1">
            <a:off x="0" y="4862440"/>
            <a:ext cx="8506433" cy="0"/>
          </a:xfrm>
          <a:prstGeom prst="straightConnector1">
            <a:avLst/>
          </a:prstGeom>
          <a:noFill/>
          <a:ln w="9525" cap="flat" cmpd="sng">
            <a:solidFill>
              <a:schemeClr val="dk1"/>
            </a:solidFill>
            <a:prstDash val="solid"/>
            <a:round/>
            <a:headEnd type="none" w="med" len="med"/>
            <a:tailEnd type="none" w="med" len="med"/>
          </a:ln>
        </p:spPr>
      </p:cxnSp>
      <p:sp>
        <p:nvSpPr>
          <p:cNvPr id="41" name="Google Shape;364;p49">
            <a:extLst>
              <a:ext uri="{FF2B5EF4-FFF2-40B4-BE49-F238E27FC236}">
                <a16:creationId xmlns:a16="http://schemas.microsoft.com/office/drawing/2014/main" id="{5868A923-777D-0537-C19D-C2B061661EA8}"/>
              </a:ext>
            </a:extLst>
          </p:cNvPr>
          <p:cNvSpPr txBox="1">
            <a:spLocks noGrp="1"/>
          </p:cNvSpPr>
          <p:nvPr>
            <p:ph type="title"/>
          </p:nvPr>
        </p:nvSpPr>
        <p:spPr>
          <a:xfrm>
            <a:off x="713225" y="470650"/>
            <a:ext cx="7717500" cy="549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Instance Segmentation</a:t>
            </a:r>
            <a:endParaRPr dirty="0"/>
          </a:p>
        </p:txBody>
      </p:sp>
      <p:sp>
        <p:nvSpPr>
          <p:cNvPr id="11" name="Google Shape;411;p51">
            <a:extLst>
              <a:ext uri="{FF2B5EF4-FFF2-40B4-BE49-F238E27FC236}">
                <a16:creationId xmlns:a16="http://schemas.microsoft.com/office/drawing/2014/main" id="{ED261404-587A-AD53-57A4-64D38BC90807}"/>
              </a:ext>
            </a:extLst>
          </p:cNvPr>
          <p:cNvSpPr txBox="1">
            <a:spLocks noGrp="1"/>
          </p:cNvSpPr>
          <p:nvPr>
            <p:ph type="subTitle" idx="1"/>
          </p:nvPr>
        </p:nvSpPr>
        <p:spPr>
          <a:xfrm>
            <a:off x="713263" y="2812319"/>
            <a:ext cx="2400300" cy="1607281"/>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dirty="0">
                <a:latin typeface="Chivo" panose="020B0503030202020804" pitchFamily="34" charset="77"/>
              </a:rPr>
              <a:t>Based on U-Net</a:t>
            </a:r>
          </a:p>
          <a:p>
            <a:pPr marL="0" lvl="0" indent="0" algn="ctr" rtl="0">
              <a:spcBef>
                <a:spcPts val="0"/>
              </a:spcBef>
              <a:spcAft>
                <a:spcPts val="1200"/>
              </a:spcAft>
              <a:buNone/>
            </a:pPr>
            <a:r>
              <a:rPr lang="pt-PT" dirty="0" err="1">
                <a:latin typeface="Chivo" panose="020B0503030202020804" pitchFamily="34" charset="77"/>
              </a:rPr>
              <a:t>Approximates</a:t>
            </a:r>
            <a:r>
              <a:rPr lang="pt-PT" dirty="0">
                <a:latin typeface="Chivo" panose="020B0503030202020804" pitchFamily="34" charset="77"/>
              </a:rPr>
              <a:t> to a star-</a:t>
            </a:r>
            <a:r>
              <a:rPr lang="pt-PT" dirty="0" err="1">
                <a:latin typeface="Chivo" panose="020B0503030202020804" pitchFamily="34" charset="77"/>
              </a:rPr>
              <a:t>convex</a:t>
            </a:r>
            <a:r>
              <a:rPr lang="pt-PT" dirty="0">
                <a:latin typeface="Chivo" panose="020B0503030202020804" pitchFamily="34" charset="77"/>
              </a:rPr>
              <a:t> </a:t>
            </a:r>
            <a:r>
              <a:rPr lang="pt-PT" dirty="0" err="1">
                <a:latin typeface="Chivo" panose="020B0503030202020804" pitchFamily="34" charset="77"/>
              </a:rPr>
              <a:t>polygon</a:t>
            </a:r>
            <a:r>
              <a:rPr lang="pt-PT" dirty="0">
                <a:latin typeface="Chivo" panose="020B0503030202020804" pitchFamily="34" charset="77"/>
              </a:rPr>
              <a:t>.</a:t>
            </a:r>
            <a:endParaRPr lang="en" dirty="0">
              <a:latin typeface="Chivo" panose="020B0503030202020804" pitchFamily="34" charset="77"/>
            </a:endParaRPr>
          </a:p>
        </p:txBody>
      </p:sp>
      <p:sp>
        <p:nvSpPr>
          <p:cNvPr id="12" name="Google Shape;412;p51">
            <a:extLst>
              <a:ext uri="{FF2B5EF4-FFF2-40B4-BE49-F238E27FC236}">
                <a16:creationId xmlns:a16="http://schemas.microsoft.com/office/drawing/2014/main" id="{7BB9C81C-CF8C-4C6C-2118-91E5B129E046}"/>
              </a:ext>
            </a:extLst>
          </p:cNvPr>
          <p:cNvSpPr txBox="1">
            <a:spLocks noGrp="1"/>
          </p:cNvSpPr>
          <p:nvPr>
            <p:ph type="subTitle" idx="2"/>
          </p:nvPr>
        </p:nvSpPr>
        <p:spPr>
          <a:xfrm>
            <a:off x="713263" y="1882013"/>
            <a:ext cx="2400300" cy="554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err="1"/>
              <a:t>StarDist</a:t>
            </a:r>
            <a:endParaRPr dirty="0"/>
          </a:p>
        </p:txBody>
      </p:sp>
      <p:sp>
        <p:nvSpPr>
          <p:cNvPr id="13" name="Google Shape;413;p51">
            <a:extLst>
              <a:ext uri="{FF2B5EF4-FFF2-40B4-BE49-F238E27FC236}">
                <a16:creationId xmlns:a16="http://schemas.microsoft.com/office/drawing/2014/main" id="{6A2A97A5-5448-699E-B43F-486D8CC0D6C9}"/>
              </a:ext>
            </a:extLst>
          </p:cNvPr>
          <p:cNvSpPr txBox="1">
            <a:spLocks noGrp="1"/>
          </p:cNvSpPr>
          <p:nvPr>
            <p:ph type="subTitle" idx="3"/>
          </p:nvPr>
        </p:nvSpPr>
        <p:spPr>
          <a:xfrm>
            <a:off x="6030438" y="2812320"/>
            <a:ext cx="2400300" cy="186053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pt-PT" dirty="0" err="1">
                <a:latin typeface="Chivo" panose="020B0503030202020804" pitchFamily="34" charset="77"/>
              </a:rPr>
              <a:t>Based</a:t>
            </a:r>
            <a:r>
              <a:rPr lang="pt-PT" dirty="0">
                <a:latin typeface="Chivo" panose="020B0503030202020804" pitchFamily="34" charset="77"/>
              </a:rPr>
              <a:t> </a:t>
            </a:r>
            <a:r>
              <a:rPr lang="pt-PT" dirty="0" err="1">
                <a:latin typeface="Chivo" panose="020B0503030202020804" pitchFamily="34" charset="77"/>
              </a:rPr>
              <a:t>on</a:t>
            </a:r>
            <a:r>
              <a:rPr lang="pt-PT" dirty="0">
                <a:latin typeface="Chivo" panose="020B0503030202020804" pitchFamily="34" charset="77"/>
              </a:rPr>
              <a:t> </a:t>
            </a:r>
            <a:r>
              <a:rPr lang="pt-PT" dirty="0" err="1">
                <a:latin typeface="Chivo" panose="020B0503030202020804" pitchFamily="34" charset="77"/>
              </a:rPr>
              <a:t>Faster</a:t>
            </a:r>
            <a:r>
              <a:rPr lang="pt-PT" dirty="0">
                <a:latin typeface="Chivo" panose="020B0503030202020804" pitchFamily="34" charset="77"/>
              </a:rPr>
              <a:t> R-CNN</a:t>
            </a:r>
            <a:endParaRPr lang="en" dirty="0">
              <a:latin typeface="Chivo" panose="020B0503030202020804" pitchFamily="34" charset="77"/>
            </a:endParaRPr>
          </a:p>
          <a:p>
            <a:pPr marL="0" lvl="0" indent="0" algn="ctr" rtl="0">
              <a:spcBef>
                <a:spcPts val="0"/>
              </a:spcBef>
              <a:spcAft>
                <a:spcPts val="1200"/>
              </a:spcAft>
              <a:buNone/>
            </a:pPr>
            <a:r>
              <a:rPr lang="en" dirty="0">
                <a:latin typeface="Chivo" panose="020B0503030202020804" pitchFamily="34" charset="77"/>
              </a:rPr>
              <a:t>Determines objects bounding boxes.</a:t>
            </a:r>
          </a:p>
          <a:p>
            <a:pPr marL="0" lvl="0" indent="0" algn="ctr" rtl="0">
              <a:spcBef>
                <a:spcPts val="0"/>
              </a:spcBef>
              <a:spcAft>
                <a:spcPts val="1200"/>
              </a:spcAft>
              <a:buNone/>
            </a:pPr>
            <a:r>
              <a:rPr lang="en" dirty="0">
                <a:latin typeface="Chivo" panose="020B0503030202020804" pitchFamily="34" charset="77"/>
              </a:rPr>
              <a:t>Predicts segmentations inside each bounding box.</a:t>
            </a:r>
          </a:p>
        </p:txBody>
      </p:sp>
      <p:sp>
        <p:nvSpPr>
          <p:cNvPr id="14" name="Google Shape;414;p51">
            <a:extLst>
              <a:ext uri="{FF2B5EF4-FFF2-40B4-BE49-F238E27FC236}">
                <a16:creationId xmlns:a16="http://schemas.microsoft.com/office/drawing/2014/main" id="{EDE83D6B-F728-A977-3F8B-B774DA851B43}"/>
              </a:ext>
            </a:extLst>
          </p:cNvPr>
          <p:cNvSpPr txBox="1">
            <a:spLocks noGrp="1"/>
          </p:cNvSpPr>
          <p:nvPr>
            <p:ph type="subTitle" idx="4"/>
          </p:nvPr>
        </p:nvSpPr>
        <p:spPr>
          <a:xfrm>
            <a:off x="6030438" y="1882013"/>
            <a:ext cx="2400300" cy="554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Mask R-CNN</a:t>
            </a:r>
            <a:endParaRPr dirty="0"/>
          </a:p>
        </p:txBody>
      </p:sp>
      <p:sp>
        <p:nvSpPr>
          <p:cNvPr id="15" name="Google Shape;415;p51">
            <a:extLst>
              <a:ext uri="{FF2B5EF4-FFF2-40B4-BE49-F238E27FC236}">
                <a16:creationId xmlns:a16="http://schemas.microsoft.com/office/drawing/2014/main" id="{00467000-6F98-26F5-FE07-856209A8ED26}"/>
              </a:ext>
            </a:extLst>
          </p:cNvPr>
          <p:cNvSpPr txBox="1">
            <a:spLocks noGrp="1"/>
          </p:cNvSpPr>
          <p:nvPr>
            <p:ph type="subTitle" idx="5"/>
          </p:nvPr>
        </p:nvSpPr>
        <p:spPr>
          <a:xfrm>
            <a:off x="3371850" y="2812319"/>
            <a:ext cx="2400300" cy="1490008"/>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dirty="0">
                <a:latin typeface="Chivo" panose="020B0503030202020804" pitchFamily="34" charset="77"/>
              </a:rPr>
              <a:t>Based on U-net</a:t>
            </a:r>
          </a:p>
          <a:p>
            <a:pPr marL="0" lvl="0" indent="0" algn="ctr" rtl="0">
              <a:spcBef>
                <a:spcPts val="0"/>
              </a:spcBef>
              <a:spcAft>
                <a:spcPts val="1200"/>
              </a:spcAft>
              <a:buNone/>
            </a:pPr>
            <a:r>
              <a:rPr lang="en" dirty="0">
                <a:latin typeface="Chivo" panose="020B0503030202020804" pitchFamily="34" charset="77"/>
              </a:rPr>
              <a:t>Generates topological maps.</a:t>
            </a:r>
          </a:p>
          <a:p>
            <a:pPr marL="0" lvl="0" indent="0" algn="ctr" rtl="0">
              <a:spcBef>
                <a:spcPts val="0"/>
              </a:spcBef>
              <a:spcAft>
                <a:spcPts val="1200"/>
              </a:spcAft>
              <a:buNone/>
            </a:pPr>
            <a:r>
              <a:rPr lang="en" dirty="0">
                <a:latin typeface="Chivo" panose="020B0503030202020804" pitchFamily="34" charset="77"/>
              </a:rPr>
              <a:t>Uses residual blocks (from </a:t>
            </a:r>
            <a:r>
              <a:rPr lang="en" dirty="0" err="1">
                <a:latin typeface="Chivo" panose="020B0503030202020804" pitchFamily="34" charset="77"/>
              </a:rPr>
              <a:t>ResNets</a:t>
            </a:r>
            <a:r>
              <a:rPr lang="en" dirty="0">
                <a:latin typeface="Chivo" panose="020B0503030202020804" pitchFamily="34" charset="77"/>
              </a:rPr>
              <a:t>)</a:t>
            </a:r>
          </a:p>
        </p:txBody>
      </p:sp>
      <p:sp>
        <p:nvSpPr>
          <p:cNvPr id="16" name="Google Shape;416;p51">
            <a:extLst>
              <a:ext uri="{FF2B5EF4-FFF2-40B4-BE49-F238E27FC236}">
                <a16:creationId xmlns:a16="http://schemas.microsoft.com/office/drawing/2014/main" id="{D22776AB-1215-92EB-2E4E-70177F99531B}"/>
              </a:ext>
            </a:extLst>
          </p:cNvPr>
          <p:cNvSpPr txBox="1">
            <a:spLocks noGrp="1"/>
          </p:cNvSpPr>
          <p:nvPr>
            <p:ph type="subTitle" idx="6"/>
          </p:nvPr>
        </p:nvSpPr>
        <p:spPr>
          <a:xfrm>
            <a:off x="3371850" y="1882013"/>
            <a:ext cx="2400300" cy="554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err="1"/>
              <a:t>Cellpose</a:t>
            </a:r>
            <a:endParaRPr dirty="0"/>
          </a:p>
        </p:txBody>
      </p:sp>
    </p:spTree>
    <p:extLst>
      <p:ext uri="{BB962C8B-B14F-4D97-AF65-F5344CB8AC3E}">
        <p14:creationId xmlns:p14="http://schemas.microsoft.com/office/powerpoint/2010/main" val="109174302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21"/>
        <p:cNvGrpSpPr/>
        <p:nvPr/>
      </p:nvGrpSpPr>
      <p:grpSpPr>
        <a:xfrm>
          <a:off x="0" y="0"/>
          <a:ext cx="0" cy="0"/>
          <a:chOff x="0" y="0"/>
          <a:chExt cx="0" cy="0"/>
        </a:xfrm>
      </p:grpSpPr>
      <p:sp>
        <p:nvSpPr>
          <p:cNvPr id="3" name="TextBox 2">
            <a:extLst>
              <a:ext uri="{FF2B5EF4-FFF2-40B4-BE49-F238E27FC236}">
                <a16:creationId xmlns:a16="http://schemas.microsoft.com/office/drawing/2014/main" id="{4DCEE934-63A0-5C97-3A2C-B33B31C954AD}"/>
              </a:ext>
            </a:extLst>
          </p:cNvPr>
          <p:cNvSpPr txBox="1"/>
          <p:nvPr/>
        </p:nvSpPr>
        <p:spPr>
          <a:xfrm>
            <a:off x="0" y="4835723"/>
            <a:ext cx="9155222" cy="307777"/>
          </a:xfrm>
          <a:prstGeom prst="rect">
            <a:avLst/>
          </a:prstGeom>
          <a:noFill/>
        </p:spPr>
        <p:txBody>
          <a:bodyPr wrap="square" rtlCol="0">
            <a:spAutoFit/>
          </a:bodyPr>
          <a:lstStyle/>
          <a:p>
            <a:pPr algn="ctr"/>
            <a:r>
              <a:rPr lang="en-GB" b="1" dirty="0">
                <a:latin typeface="Chivo" panose="020B0503030202020804" pitchFamily="34" charset="77"/>
              </a:rPr>
              <a:t>13</a:t>
            </a:r>
          </a:p>
        </p:txBody>
      </p:sp>
      <p:sp>
        <p:nvSpPr>
          <p:cNvPr id="2" name="Rectangle 1">
            <a:extLst>
              <a:ext uri="{FF2B5EF4-FFF2-40B4-BE49-F238E27FC236}">
                <a16:creationId xmlns:a16="http://schemas.microsoft.com/office/drawing/2014/main" id="{4EA6BB87-55C3-0BAE-EE90-30B8BA19890B}"/>
              </a:ext>
            </a:extLst>
          </p:cNvPr>
          <p:cNvSpPr/>
          <p:nvPr/>
        </p:nvSpPr>
        <p:spPr>
          <a:xfrm>
            <a:off x="0" y="0"/>
            <a:ext cx="286439" cy="5143500"/>
          </a:xfrm>
          <a:prstGeom prst="rect">
            <a:avLst/>
          </a:prstGeom>
          <a:solidFill>
            <a:srgbClr val="994269">
              <a:alpha val="6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9" name="Picture 28">
            <a:extLst>
              <a:ext uri="{FF2B5EF4-FFF2-40B4-BE49-F238E27FC236}">
                <a16:creationId xmlns:a16="http://schemas.microsoft.com/office/drawing/2014/main" id="{386EC9E6-6ADF-53E6-2C3C-F22E463E31E1}"/>
              </a:ext>
            </a:extLst>
          </p:cNvPr>
          <p:cNvPicPr>
            <a:picLocks noChangeAspect="1"/>
          </p:cNvPicPr>
          <p:nvPr/>
        </p:nvPicPr>
        <p:blipFill rotWithShape="1">
          <a:blip r:embed="rId3"/>
          <a:srcRect t="618" b="805"/>
          <a:stretch/>
        </p:blipFill>
        <p:spPr>
          <a:xfrm>
            <a:off x="1058348" y="276526"/>
            <a:ext cx="7322497" cy="4590448"/>
          </a:xfrm>
          <a:prstGeom prst="rect">
            <a:avLst/>
          </a:prstGeom>
        </p:spPr>
      </p:pic>
      <p:cxnSp>
        <p:nvCxnSpPr>
          <p:cNvPr id="32" name="Google Shape;363;p49">
            <a:extLst>
              <a:ext uri="{FF2B5EF4-FFF2-40B4-BE49-F238E27FC236}">
                <a16:creationId xmlns:a16="http://schemas.microsoft.com/office/drawing/2014/main" id="{2F003833-1E84-B08C-F189-92A572DB3045}"/>
              </a:ext>
            </a:extLst>
          </p:cNvPr>
          <p:cNvCxnSpPr>
            <a:cxnSpLocks/>
          </p:cNvCxnSpPr>
          <p:nvPr/>
        </p:nvCxnSpPr>
        <p:spPr>
          <a:xfrm flipH="1">
            <a:off x="0" y="4850968"/>
            <a:ext cx="8380845" cy="0"/>
          </a:xfrm>
          <a:prstGeom prst="straightConnector1">
            <a:avLst/>
          </a:prstGeom>
          <a:noFill/>
          <a:ln w="9525" cap="flat" cmpd="sng">
            <a:solidFill>
              <a:schemeClr val="dk1"/>
            </a:solidFill>
            <a:prstDash val="solid"/>
            <a:round/>
            <a:headEnd type="none" w="med" len="med"/>
            <a:tailEnd type="none" w="med" len="med"/>
          </a:ln>
        </p:spPr>
      </p:cxnSp>
      <p:cxnSp>
        <p:nvCxnSpPr>
          <p:cNvPr id="33" name="Google Shape;363;p49">
            <a:extLst>
              <a:ext uri="{FF2B5EF4-FFF2-40B4-BE49-F238E27FC236}">
                <a16:creationId xmlns:a16="http://schemas.microsoft.com/office/drawing/2014/main" id="{46FE2A76-5715-8557-D8AC-870249F14091}"/>
              </a:ext>
            </a:extLst>
          </p:cNvPr>
          <p:cNvCxnSpPr>
            <a:cxnSpLocks/>
          </p:cNvCxnSpPr>
          <p:nvPr/>
        </p:nvCxnSpPr>
        <p:spPr>
          <a:xfrm flipH="1">
            <a:off x="1058348" y="263337"/>
            <a:ext cx="8098439" cy="13189"/>
          </a:xfrm>
          <a:prstGeom prst="straightConnector1">
            <a:avLst/>
          </a:prstGeom>
          <a:noFill/>
          <a:ln w="12700" cap="flat" cmpd="sng">
            <a:solidFill>
              <a:schemeClr val="dk1"/>
            </a:solidFill>
            <a:prstDash val="solid"/>
            <a:round/>
            <a:headEnd type="none" w="med" len="med"/>
            <a:tailEnd type="none" w="med" len="med"/>
          </a:ln>
        </p:spPr>
      </p:cxnSp>
      <p:sp>
        <p:nvSpPr>
          <p:cNvPr id="4" name="Rectangle 3">
            <a:extLst>
              <a:ext uri="{FF2B5EF4-FFF2-40B4-BE49-F238E27FC236}">
                <a16:creationId xmlns:a16="http://schemas.microsoft.com/office/drawing/2014/main" id="{E1A1CD9E-48E9-7229-5E9A-C6068537848F}"/>
              </a:ext>
            </a:extLst>
          </p:cNvPr>
          <p:cNvSpPr/>
          <p:nvPr/>
        </p:nvSpPr>
        <p:spPr>
          <a:xfrm>
            <a:off x="1058347" y="4062673"/>
            <a:ext cx="7322498" cy="772289"/>
          </a:xfrm>
          <a:prstGeom prst="rect">
            <a:avLst/>
          </a:prstGeom>
          <a:solidFill>
            <a:srgbClr val="942A5D">
              <a:alpha val="2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Google Shape;366;p49">
            <a:extLst>
              <a:ext uri="{FF2B5EF4-FFF2-40B4-BE49-F238E27FC236}">
                <a16:creationId xmlns:a16="http://schemas.microsoft.com/office/drawing/2014/main" id="{29BBC640-6CB0-C80C-6B9A-6534BA5D562A}"/>
              </a:ext>
            </a:extLst>
          </p:cNvPr>
          <p:cNvSpPr txBox="1">
            <a:spLocks/>
          </p:cNvSpPr>
          <p:nvPr/>
        </p:nvSpPr>
        <p:spPr>
          <a:xfrm rot="16200000">
            <a:off x="-1359353" y="2425646"/>
            <a:ext cx="4312200" cy="5232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2400"/>
              <a:buFont typeface="Golos Text SemiBold"/>
              <a:buNone/>
              <a:defRPr sz="2200" b="0" i="0" u="none" strike="noStrike" cap="none">
                <a:solidFill>
                  <a:schemeClr val="dk1"/>
                </a:solidFill>
                <a:latin typeface="Golos Text"/>
                <a:ea typeface="Golos Text"/>
                <a:cs typeface="Golos Text"/>
                <a:sym typeface="Golos Text"/>
              </a:defRPr>
            </a:lvl1pPr>
            <a:lvl2pPr marL="914400" marR="0" lvl="1" indent="-317500" algn="ctr" rtl="0">
              <a:lnSpc>
                <a:spcPct val="115000"/>
              </a:lnSpc>
              <a:spcBef>
                <a:spcPts val="0"/>
              </a:spcBef>
              <a:spcAft>
                <a:spcPts val="0"/>
              </a:spcAft>
              <a:buClr>
                <a:schemeClr val="dk1"/>
              </a:buClr>
              <a:buSzPts val="2400"/>
              <a:buFont typeface="Golos Text SemiBold"/>
              <a:buNone/>
              <a:defRPr sz="2400" b="0" i="0" u="none" strike="noStrike" cap="none">
                <a:solidFill>
                  <a:schemeClr val="dk1"/>
                </a:solidFill>
                <a:latin typeface="Golos Text SemiBold"/>
                <a:ea typeface="Golos Text SemiBold"/>
                <a:cs typeface="Golos Text SemiBold"/>
                <a:sym typeface="Golos Text SemiBold"/>
              </a:defRPr>
            </a:lvl2pPr>
            <a:lvl3pPr marL="1371600" marR="0" lvl="2" indent="-317500" algn="ctr" rtl="0">
              <a:lnSpc>
                <a:spcPct val="115000"/>
              </a:lnSpc>
              <a:spcBef>
                <a:spcPts val="0"/>
              </a:spcBef>
              <a:spcAft>
                <a:spcPts val="0"/>
              </a:spcAft>
              <a:buClr>
                <a:schemeClr val="dk1"/>
              </a:buClr>
              <a:buSzPts val="2400"/>
              <a:buFont typeface="Golos Text SemiBold"/>
              <a:buNone/>
              <a:defRPr sz="2400" b="0" i="0" u="none" strike="noStrike" cap="none">
                <a:solidFill>
                  <a:schemeClr val="dk1"/>
                </a:solidFill>
                <a:latin typeface="Golos Text SemiBold"/>
                <a:ea typeface="Golos Text SemiBold"/>
                <a:cs typeface="Golos Text SemiBold"/>
                <a:sym typeface="Golos Text SemiBold"/>
              </a:defRPr>
            </a:lvl3pPr>
            <a:lvl4pPr marL="1828800" marR="0" lvl="3" indent="-317500" algn="ctr" rtl="0">
              <a:lnSpc>
                <a:spcPct val="115000"/>
              </a:lnSpc>
              <a:spcBef>
                <a:spcPts val="0"/>
              </a:spcBef>
              <a:spcAft>
                <a:spcPts val="0"/>
              </a:spcAft>
              <a:buClr>
                <a:schemeClr val="dk1"/>
              </a:buClr>
              <a:buSzPts val="2400"/>
              <a:buFont typeface="Golos Text SemiBold"/>
              <a:buNone/>
              <a:defRPr sz="2400" b="0" i="0" u="none" strike="noStrike" cap="none">
                <a:solidFill>
                  <a:schemeClr val="dk1"/>
                </a:solidFill>
                <a:latin typeface="Golos Text SemiBold"/>
                <a:ea typeface="Golos Text SemiBold"/>
                <a:cs typeface="Golos Text SemiBold"/>
                <a:sym typeface="Golos Text SemiBold"/>
              </a:defRPr>
            </a:lvl4pPr>
            <a:lvl5pPr marL="2286000" marR="0" lvl="4" indent="-317500" algn="ctr" rtl="0">
              <a:lnSpc>
                <a:spcPct val="115000"/>
              </a:lnSpc>
              <a:spcBef>
                <a:spcPts val="0"/>
              </a:spcBef>
              <a:spcAft>
                <a:spcPts val="0"/>
              </a:spcAft>
              <a:buClr>
                <a:schemeClr val="dk1"/>
              </a:buClr>
              <a:buSzPts val="2400"/>
              <a:buFont typeface="Golos Text SemiBold"/>
              <a:buNone/>
              <a:defRPr sz="2400" b="0" i="0" u="none" strike="noStrike" cap="none">
                <a:solidFill>
                  <a:schemeClr val="dk1"/>
                </a:solidFill>
                <a:latin typeface="Golos Text SemiBold"/>
                <a:ea typeface="Golos Text SemiBold"/>
                <a:cs typeface="Golos Text SemiBold"/>
                <a:sym typeface="Golos Text SemiBold"/>
              </a:defRPr>
            </a:lvl5pPr>
            <a:lvl6pPr marL="2743200" marR="0" lvl="5" indent="-317500" algn="ctr" rtl="0">
              <a:lnSpc>
                <a:spcPct val="115000"/>
              </a:lnSpc>
              <a:spcBef>
                <a:spcPts val="0"/>
              </a:spcBef>
              <a:spcAft>
                <a:spcPts val="0"/>
              </a:spcAft>
              <a:buClr>
                <a:schemeClr val="dk1"/>
              </a:buClr>
              <a:buSzPts val="2400"/>
              <a:buFont typeface="Golos Text SemiBold"/>
              <a:buNone/>
              <a:defRPr sz="2400" b="0" i="0" u="none" strike="noStrike" cap="none">
                <a:solidFill>
                  <a:schemeClr val="dk1"/>
                </a:solidFill>
                <a:latin typeface="Golos Text SemiBold"/>
                <a:ea typeface="Golos Text SemiBold"/>
                <a:cs typeface="Golos Text SemiBold"/>
                <a:sym typeface="Golos Text SemiBold"/>
              </a:defRPr>
            </a:lvl6pPr>
            <a:lvl7pPr marL="3200400" marR="0" lvl="6" indent="-317500" algn="ctr" rtl="0">
              <a:lnSpc>
                <a:spcPct val="115000"/>
              </a:lnSpc>
              <a:spcBef>
                <a:spcPts val="0"/>
              </a:spcBef>
              <a:spcAft>
                <a:spcPts val="0"/>
              </a:spcAft>
              <a:buClr>
                <a:schemeClr val="dk1"/>
              </a:buClr>
              <a:buSzPts val="2400"/>
              <a:buFont typeface="Golos Text SemiBold"/>
              <a:buNone/>
              <a:defRPr sz="2400" b="0" i="0" u="none" strike="noStrike" cap="none">
                <a:solidFill>
                  <a:schemeClr val="dk1"/>
                </a:solidFill>
                <a:latin typeface="Golos Text SemiBold"/>
                <a:ea typeface="Golos Text SemiBold"/>
                <a:cs typeface="Golos Text SemiBold"/>
                <a:sym typeface="Golos Text SemiBold"/>
              </a:defRPr>
            </a:lvl7pPr>
            <a:lvl8pPr marL="3657600" marR="0" lvl="7" indent="-317500" algn="ctr" rtl="0">
              <a:lnSpc>
                <a:spcPct val="115000"/>
              </a:lnSpc>
              <a:spcBef>
                <a:spcPts val="0"/>
              </a:spcBef>
              <a:spcAft>
                <a:spcPts val="0"/>
              </a:spcAft>
              <a:buClr>
                <a:schemeClr val="dk1"/>
              </a:buClr>
              <a:buSzPts val="2400"/>
              <a:buFont typeface="Golos Text SemiBold"/>
              <a:buNone/>
              <a:defRPr sz="2400" b="0" i="0" u="none" strike="noStrike" cap="none">
                <a:solidFill>
                  <a:schemeClr val="dk1"/>
                </a:solidFill>
                <a:latin typeface="Golos Text SemiBold"/>
                <a:ea typeface="Golos Text SemiBold"/>
                <a:cs typeface="Golos Text SemiBold"/>
                <a:sym typeface="Golos Text SemiBold"/>
              </a:defRPr>
            </a:lvl8pPr>
            <a:lvl9pPr marL="4114800" marR="0" lvl="8" indent="-317500" algn="ctr" rtl="0">
              <a:lnSpc>
                <a:spcPct val="115000"/>
              </a:lnSpc>
              <a:spcBef>
                <a:spcPts val="0"/>
              </a:spcBef>
              <a:spcAft>
                <a:spcPts val="0"/>
              </a:spcAft>
              <a:buClr>
                <a:schemeClr val="dk1"/>
              </a:buClr>
              <a:buSzPts val="2400"/>
              <a:buFont typeface="Golos Text SemiBold"/>
              <a:buNone/>
              <a:defRPr sz="2400" b="0" i="0" u="none" strike="noStrike" cap="none">
                <a:solidFill>
                  <a:schemeClr val="dk1"/>
                </a:solidFill>
                <a:latin typeface="Golos Text SemiBold"/>
                <a:ea typeface="Golos Text SemiBold"/>
                <a:cs typeface="Golos Text SemiBold"/>
                <a:sym typeface="Golos Text SemiBold"/>
              </a:defRPr>
            </a:lvl9pPr>
          </a:lstStyle>
          <a:p>
            <a:pPr marL="0" indent="0" algn="l"/>
            <a:r>
              <a:rPr lang="en-GB" sz="2800" dirty="0">
                <a:latin typeface="Chivo" panose="020B0503030202020804" pitchFamily="34" charset="77"/>
              </a:rPr>
              <a:t>Neural Networks</a:t>
            </a:r>
          </a:p>
        </p:txBody>
      </p:sp>
      <p:sp>
        <p:nvSpPr>
          <p:cNvPr id="6" name="TextBox 5">
            <a:extLst>
              <a:ext uri="{FF2B5EF4-FFF2-40B4-BE49-F238E27FC236}">
                <a16:creationId xmlns:a16="http://schemas.microsoft.com/office/drawing/2014/main" id="{9F84B06B-EFE5-4E2E-0917-809B7E15B855}"/>
              </a:ext>
            </a:extLst>
          </p:cNvPr>
          <p:cNvSpPr txBox="1"/>
          <p:nvPr/>
        </p:nvSpPr>
        <p:spPr>
          <a:xfrm>
            <a:off x="1058348" y="61082"/>
            <a:ext cx="6539485" cy="215444"/>
          </a:xfrm>
          <a:prstGeom prst="rect">
            <a:avLst/>
          </a:prstGeom>
          <a:noFill/>
        </p:spPr>
        <p:txBody>
          <a:bodyPr wrap="square" rtlCol="0">
            <a:spAutoFit/>
          </a:bodyPr>
          <a:lstStyle/>
          <a:p>
            <a:pPr marL="7938" indent="-7938" algn="just"/>
            <a:r>
              <a:rPr lang="en-GB" sz="800" b="1" dirty="0">
                <a:latin typeface="Candara" panose="020E0502030303020204" pitchFamily="34" charset="0"/>
              </a:rPr>
              <a:t>Table 1. </a:t>
            </a:r>
            <a:r>
              <a:rPr lang="en-GB" sz="800" dirty="0">
                <a:latin typeface="Candara" panose="020E0502030303020204" pitchFamily="34" charset="0"/>
              </a:rPr>
              <a:t>Summary of the most common deep neural networks used for computer vision tasks in biological image analysis.</a:t>
            </a:r>
          </a:p>
        </p:txBody>
      </p:sp>
    </p:spTree>
    <p:extLst>
      <p:ext uri="{BB962C8B-B14F-4D97-AF65-F5344CB8AC3E}">
        <p14:creationId xmlns:p14="http://schemas.microsoft.com/office/powerpoint/2010/main" val="2491103717"/>
      </p:ext>
    </p:extLst>
  </p:cSld>
  <p:clrMapOvr>
    <a:masterClrMapping/>
  </p:clrMapOvr>
  <p:transition spd="slow">
    <p:cover dir="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sp>
        <p:nvSpPr>
          <p:cNvPr id="3" name="Google Shape;307;p43">
            <a:extLst>
              <a:ext uri="{FF2B5EF4-FFF2-40B4-BE49-F238E27FC236}">
                <a16:creationId xmlns:a16="http://schemas.microsoft.com/office/drawing/2014/main" id="{693FA695-6F55-BB4D-80A4-F24A21D8DE77}"/>
              </a:ext>
            </a:extLst>
          </p:cNvPr>
          <p:cNvSpPr/>
          <p:nvPr/>
        </p:nvSpPr>
        <p:spPr>
          <a:xfrm rot="16200000">
            <a:off x="7472100" y="210600"/>
            <a:ext cx="870000" cy="2473800"/>
          </a:xfrm>
          <a:prstGeom prst="rect">
            <a:avLst/>
          </a:prstGeom>
          <a:gradFill flip="none" rotWithShape="1">
            <a:gsLst>
              <a:gs pos="0">
                <a:srgbClr val="994269"/>
              </a:gs>
              <a:gs pos="53000">
                <a:srgbClr val="994269">
                  <a:tint val="44500"/>
                  <a:satMod val="160000"/>
                </a:srgbClr>
              </a:gs>
              <a:gs pos="100000">
                <a:srgbClr val="994269">
                  <a:tint val="23500"/>
                  <a:satMod val="160000"/>
                </a:srgbClr>
              </a:gs>
            </a:gsLst>
            <a:lin ang="16200000" scaled="1"/>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4269"/>
              </a:solidFill>
            </a:endParaRPr>
          </a:p>
        </p:txBody>
      </p:sp>
      <p:cxnSp>
        <p:nvCxnSpPr>
          <p:cNvPr id="397" name="Google Shape;397;p50"/>
          <p:cNvCxnSpPr/>
          <p:nvPr/>
        </p:nvCxnSpPr>
        <p:spPr>
          <a:xfrm rot="10800000">
            <a:off x="8432750" y="0"/>
            <a:ext cx="0" cy="4131000"/>
          </a:xfrm>
          <a:prstGeom prst="straightConnector1">
            <a:avLst/>
          </a:prstGeom>
          <a:noFill/>
          <a:ln w="9525" cap="flat" cmpd="sng">
            <a:solidFill>
              <a:schemeClr val="dk1"/>
            </a:solidFill>
            <a:prstDash val="solid"/>
            <a:round/>
            <a:headEnd type="none" w="med" len="med"/>
            <a:tailEnd type="none" w="med" len="med"/>
          </a:ln>
        </p:spPr>
      </p:cxnSp>
      <p:sp>
        <p:nvSpPr>
          <p:cNvPr id="398" name="Google Shape;398;p50"/>
          <p:cNvSpPr txBox="1">
            <a:spLocks noGrp="1"/>
          </p:cNvSpPr>
          <p:nvPr>
            <p:ph type="title"/>
          </p:nvPr>
        </p:nvSpPr>
        <p:spPr>
          <a:xfrm flipH="1">
            <a:off x="1419725" y="2036300"/>
            <a:ext cx="6212199" cy="1477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latin typeface="Chivo" panose="020B0503030202020804" pitchFamily="34" charset="77"/>
              </a:rPr>
              <a:t>Solution Proposal and</a:t>
            </a:r>
            <a:br>
              <a:rPr lang="en" dirty="0">
                <a:latin typeface="Chivo" panose="020B0503030202020804" pitchFamily="34" charset="77"/>
              </a:rPr>
            </a:br>
            <a:r>
              <a:rPr lang="en" dirty="0">
                <a:latin typeface="Chivo" panose="020B0503030202020804" pitchFamily="34" charset="77"/>
              </a:rPr>
              <a:t>Preliminary Results</a:t>
            </a:r>
            <a:endParaRPr dirty="0">
              <a:latin typeface="Chivo" panose="020B0503030202020804" pitchFamily="34" charset="77"/>
            </a:endParaRPr>
          </a:p>
        </p:txBody>
      </p:sp>
      <p:sp>
        <p:nvSpPr>
          <p:cNvPr id="399" name="Google Shape;399;p50"/>
          <p:cNvSpPr txBox="1">
            <a:spLocks noGrp="1"/>
          </p:cNvSpPr>
          <p:nvPr>
            <p:ph type="title" idx="2"/>
          </p:nvPr>
        </p:nvSpPr>
        <p:spPr>
          <a:xfrm flipH="1">
            <a:off x="6555825" y="1012500"/>
            <a:ext cx="1076100" cy="8700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latin typeface="Chivo" panose="020B0503030202020804" pitchFamily="34" charset="77"/>
              </a:rPr>
              <a:t>04</a:t>
            </a:r>
            <a:endParaRPr dirty="0">
              <a:latin typeface="Chivo" panose="020B0503030202020804" pitchFamily="34" charset="77"/>
            </a:endParaRPr>
          </a:p>
        </p:txBody>
      </p:sp>
      <p:sp>
        <p:nvSpPr>
          <p:cNvPr id="400" name="Google Shape;400;p50"/>
          <p:cNvSpPr txBox="1">
            <a:spLocks noGrp="1"/>
          </p:cNvSpPr>
          <p:nvPr>
            <p:ph type="subTitle" idx="1"/>
          </p:nvPr>
        </p:nvSpPr>
        <p:spPr>
          <a:xfrm flipH="1">
            <a:off x="4867673" y="3573275"/>
            <a:ext cx="2764250" cy="697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latin typeface="Candara" panose="020E0502030303020204" pitchFamily="34" charset="0"/>
              </a:rPr>
              <a:t>Nuclei Segmentation, Astrocyte Classification Tasks</a:t>
            </a:r>
            <a:endParaRPr dirty="0">
              <a:latin typeface="Candara" panose="020E0502030303020204" pitchFamily="34" charset="0"/>
            </a:endParaRPr>
          </a:p>
        </p:txBody>
      </p:sp>
      <p:sp>
        <p:nvSpPr>
          <p:cNvPr id="2" name="Rectangle 1">
            <a:extLst>
              <a:ext uri="{FF2B5EF4-FFF2-40B4-BE49-F238E27FC236}">
                <a16:creationId xmlns:a16="http://schemas.microsoft.com/office/drawing/2014/main" id="{DB844622-512B-2E47-8EA3-F2CFE5D7E9FC}"/>
              </a:ext>
            </a:extLst>
          </p:cNvPr>
          <p:cNvSpPr/>
          <p:nvPr/>
        </p:nvSpPr>
        <p:spPr>
          <a:xfrm>
            <a:off x="0" y="0"/>
            <a:ext cx="865160" cy="5143500"/>
          </a:xfrm>
          <a:prstGeom prst="rect">
            <a:avLst/>
          </a:prstGeom>
          <a:solidFill>
            <a:srgbClr val="994269">
              <a:alpha val="6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5" name="Straight Connector 4">
            <a:extLst>
              <a:ext uri="{FF2B5EF4-FFF2-40B4-BE49-F238E27FC236}">
                <a16:creationId xmlns:a16="http://schemas.microsoft.com/office/drawing/2014/main" id="{AABBB26D-2355-0EBE-2DCB-7BE1FC61A30E}"/>
              </a:ext>
            </a:extLst>
          </p:cNvPr>
          <p:cNvCxnSpPr>
            <a:cxnSpLocks/>
          </p:cNvCxnSpPr>
          <p:nvPr/>
        </p:nvCxnSpPr>
        <p:spPr>
          <a:xfrm flipH="1">
            <a:off x="0" y="4877421"/>
            <a:ext cx="4867674" cy="0"/>
          </a:xfrm>
          <a:prstGeom prst="line">
            <a:avLst/>
          </a:prstGeom>
          <a:ln/>
        </p:spPr>
        <p:style>
          <a:lnRef idx="1">
            <a:schemeClr val="dk1"/>
          </a:lnRef>
          <a:fillRef idx="0">
            <a:schemeClr val="dk1"/>
          </a:fillRef>
          <a:effectRef idx="0">
            <a:schemeClr val="dk1"/>
          </a:effectRef>
          <a:fontRef idx="minor">
            <a:schemeClr val="tx1"/>
          </a:fontRef>
        </p:style>
      </p:cxnSp>
      <p:sp>
        <p:nvSpPr>
          <p:cNvPr id="4" name="TextBox 3">
            <a:extLst>
              <a:ext uri="{FF2B5EF4-FFF2-40B4-BE49-F238E27FC236}">
                <a16:creationId xmlns:a16="http://schemas.microsoft.com/office/drawing/2014/main" id="{9B38DDF1-B65A-D185-B339-2AF13A17504D}"/>
              </a:ext>
            </a:extLst>
          </p:cNvPr>
          <p:cNvSpPr txBox="1"/>
          <p:nvPr/>
        </p:nvSpPr>
        <p:spPr>
          <a:xfrm>
            <a:off x="0" y="4835723"/>
            <a:ext cx="9155222" cy="307777"/>
          </a:xfrm>
          <a:prstGeom prst="rect">
            <a:avLst/>
          </a:prstGeom>
          <a:noFill/>
        </p:spPr>
        <p:txBody>
          <a:bodyPr wrap="square" rtlCol="0">
            <a:spAutoFit/>
          </a:bodyPr>
          <a:lstStyle/>
          <a:p>
            <a:pPr algn="ctr"/>
            <a:r>
              <a:rPr lang="en-GB" b="1" dirty="0">
                <a:latin typeface="Chivo" panose="020B0503030202020804" pitchFamily="34" charset="77"/>
              </a:rPr>
              <a:t>19</a:t>
            </a:r>
          </a:p>
        </p:txBody>
      </p:sp>
    </p:spTree>
    <p:extLst>
      <p:ext uri="{BB962C8B-B14F-4D97-AF65-F5344CB8AC3E}">
        <p14:creationId xmlns:p14="http://schemas.microsoft.com/office/powerpoint/2010/main" val="137695306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06"/>
        <p:cNvGrpSpPr/>
        <p:nvPr/>
      </p:nvGrpSpPr>
      <p:grpSpPr>
        <a:xfrm>
          <a:off x="0" y="0"/>
          <a:ext cx="0" cy="0"/>
          <a:chOff x="0" y="0"/>
          <a:chExt cx="0" cy="0"/>
        </a:xfrm>
      </p:grpSpPr>
      <p:sp>
        <p:nvSpPr>
          <p:cNvPr id="507" name="Google Shape;507;p54"/>
          <p:cNvSpPr txBox="1">
            <a:spLocks noGrp="1"/>
          </p:cNvSpPr>
          <p:nvPr>
            <p:ph type="title"/>
          </p:nvPr>
        </p:nvSpPr>
        <p:spPr>
          <a:xfrm>
            <a:off x="713225" y="470650"/>
            <a:ext cx="7717500" cy="549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latin typeface="Chivo" panose="020B0503030202020804" pitchFamily="34" charset="77"/>
              </a:rPr>
              <a:t>Objectives and Deliverables</a:t>
            </a:r>
            <a:endParaRPr dirty="0">
              <a:latin typeface="Chivo" panose="020B0503030202020804" pitchFamily="34" charset="77"/>
            </a:endParaRPr>
          </a:p>
        </p:txBody>
      </p:sp>
      <p:sp>
        <p:nvSpPr>
          <p:cNvPr id="2" name="Rectangle 1">
            <a:extLst>
              <a:ext uri="{FF2B5EF4-FFF2-40B4-BE49-F238E27FC236}">
                <a16:creationId xmlns:a16="http://schemas.microsoft.com/office/drawing/2014/main" id="{7131950F-FCE0-535F-EDB4-B092E6205871}"/>
              </a:ext>
            </a:extLst>
          </p:cNvPr>
          <p:cNvSpPr/>
          <p:nvPr/>
        </p:nvSpPr>
        <p:spPr>
          <a:xfrm rot="16200000">
            <a:off x="4079286" y="792060"/>
            <a:ext cx="272153" cy="8430728"/>
          </a:xfrm>
          <a:prstGeom prst="rect">
            <a:avLst/>
          </a:prstGeom>
          <a:solidFill>
            <a:srgbClr val="994269">
              <a:alpha val="6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 name="Straight Connector 2">
            <a:extLst>
              <a:ext uri="{FF2B5EF4-FFF2-40B4-BE49-F238E27FC236}">
                <a16:creationId xmlns:a16="http://schemas.microsoft.com/office/drawing/2014/main" id="{2011C110-3324-AF8B-B08A-A36CD08E71CF}"/>
              </a:ext>
            </a:extLst>
          </p:cNvPr>
          <p:cNvCxnSpPr>
            <a:cxnSpLocks/>
          </p:cNvCxnSpPr>
          <p:nvPr/>
        </p:nvCxnSpPr>
        <p:spPr>
          <a:xfrm>
            <a:off x="285750" y="2571750"/>
            <a:ext cx="0" cy="2571750"/>
          </a:xfrm>
          <a:prstGeom prst="line">
            <a:avLst/>
          </a:prstGeom>
          <a:ln/>
        </p:spPr>
        <p:style>
          <a:lnRef idx="1">
            <a:schemeClr val="dk1"/>
          </a:lnRef>
          <a:fillRef idx="0">
            <a:schemeClr val="dk1"/>
          </a:fillRef>
          <a:effectRef idx="0">
            <a:schemeClr val="dk1"/>
          </a:effectRef>
          <a:fontRef idx="minor">
            <a:schemeClr val="tx1"/>
          </a:fontRef>
        </p:style>
      </p:cxnSp>
      <p:pic>
        <p:nvPicPr>
          <p:cNvPr id="26" name="Picture 25">
            <a:extLst>
              <a:ext uri="{FF2B5EF4-FFF2-40B4-BE49-F238E27FC236}">
                <a16:creationId xmlns:a16="http://schemas.microsoft.com/office/drawing/2014/main" id="{35892D3D-8327-9526-523B-6AE3591116FF}"/>
              </a:ext>
            </a:extLst>
          </p:cNvPr>
          <p:cNvPicPr>
            <a:picLocks noChangeAspect="1"/>
          </p:cNvPicPr>
          <p:nvPr/>
        </p:nvPicPr>
        <p:blipFill rotWithShape="1">
          <a:blip r:embed="rId3"/>
          <a:srcRect l="5876" t="7652" r="5876" b="8613"/>
          <a:stretch/>
        </p:blipFill>
        <p:spPr>
          <a:xfrm>
            <a:off x="571503" y="1410427"/>
            <a:ext cx="3071043" cy="3071043"/>
          </a:xfrm>
          <a:prstGeom prst="rect">
            <a:avLst/>
          </a:prstGeom>
        </p:spPr>
      </p:pic>
      <p:sp>
        <p:nvSpPr>
          <p:cNvPr id="27" name="TextBox 26">
            <a:extLst>
              <a:ext uri="{FF2B5EF4-FFF2-40B4-BE49-F238E27FC236}">
                <a16:creationId xmlns:a16="http://schemas.microsoft.com/office/drawing/2014/main" id="{A58CB855-5665-73EB-49BB-E48774A3EC46}"/>
              </a:ext>
            </a:extLst>
          </p:cNvPr>
          <p:cNvSpPr txBox="1"/>
          <p:nvPr/>
        </p:nvSpPr>
        <p:spPr>
          <a:xfrm>
            <a:off x="3928297" y="1449254"/>
            <a:ext cx="4502427" cy="400110"/>
          </a:xfrm>
          <a:prstGeom prst="rect">
            <a:avLst/>
          </a:prstGeom>
          <a:noFill/>
        </p:spPr>
        <p:txBody>
          <a:bodyPr wrap="square" rtlCol="0" anchor="ctr">
            <a:spAutoFit/>
          </a:bodyPr>
          <a:lstStyle/>
          <a:p>
            <a:pPr>
              <a:spcBef>
                <a:spcPts val="600"/>
              </a:spcBef>
              <a:spcAft>
                <a:spcPts val="600"/>
              </a:spcAft>
            </a:pPr>
            <a:r>
              <a:rPr lang="en-GB" sz="2000" b="1" i="1" dirty="0">
                <a:solidFill>
                  <a:srgbClr val="994269"/>
                </a:solidFill>
                <a:latin typeface="Chivo" panose="020B0503030202020804" pitchFamily="34" charset="77"/>
              </a:rPr>
              <a:t>In Silico </a:t>
            </a:r>
            <a:r>
              <a:rPr lang="en-GB" sz="2000" b="1" dirty="0">
                <a:solidFill>
                  <a:srgbClr val="994269"/>
                </a:solidFill>
                <a:latin typeface="Chivo" panose="020B0503030202020804" pitchFamily="34" charset="77"/>
              </a:rPr>
              <a:t>Characterization Pipeline</a:t>
            </a:r>
            <a:endParaRPr lang="en-GB" sz="2000" b="1" i="1" dirty="0">
              <a:solidFill>
                <a:srgbClr val="994269"/>
              </a:solidFill>
              <a:latin typeface="Chivo" panose="020B0503030202020804" pitchFamily="34" charset="77"/>
            </a:endParaRPr>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702B2A39-B29F-EBE4-2DF7-3A882701D718}"/>
                  </a:ext>
                </a:extLst>
              </p:cNvPr>
              <p:cNvSpPr txBox="1"/>
              <p:nvPr/>
            </p:nvSpPr>
            <p:spPr>
              <a:xfrm>
                <a:off x="3928296" y="1849364"/>
                <a:ext cx="4644197" cy="2385268"/>
              </a:xfrm>
              <a:prstGeom prst="rect">
                <a:avLst/>
              </a:prstGeom>
              <a:noFill/>
            </p:spPr>
            <p:txBody>
              <a:bodyPr wrap="square" rtlCol="0">
                <a:spAutoFit/>
              </a:bodyPr>
              <a:lstStyle/>
              <a:p>
                <a:pPr marL="552450" indent="-342900">
                  <a:spcAft>
                    <a:spcPts val="900"/>
                  </a:spcAft>
                  <a:buClr>
                    <a:srgbClr val="994269"/>
                  </a:buClr>
                  <a:buSzPct val="100000"/>
                  <a:buFont typeface="+mj-lt"/>
                  <a:buAutoNum type="arabicPeriod"/>
                </a:pPr>
                <a:r>
                  <a:rPr lang="en-GB" sz="1600" dirty="0">
                    <a:solidFill>
                      <a:schemeClr val="tx1"/>
                    </a:solidFill>
                    <a:latin typeface="Candara" panose="020E0502030303020204" pitchFamily="34" charset="0"/>
                  </a:rPr>
                  <a:t>Nuclei quantification</a:t>
                </a:r>
              </a:p>
              <a:p>
                <a:pPr marL="552450" indent="-342900">
                  <a:spcAft>
                    <a:spcPts val="900"/>
                  </a:spcAft>
                  <a:buClr>
                    <a:srgbClr val="994269"/>
                  </a:buClr>
                  <a:buSzPct val="100000"/>
                  <a:buFont typeface="+mj-lt"/>
                  <a:buAutoNum type="arabicPeriod"/>
                </a:pPr>
                <a:r>
                  <a:rPr lang="en-GB" sz="1600" dirty="0">
                    <a:solidFill>
                      <a:schemeClr val="tx1"/>
                    </a:solidFill>
                    <a:latin typeface="Candara" panose="020E0502030303020204" pitchFamily="34" charset="0"/>
                  </a:rPr>
                  <a:t>Astrocyte detection</a:t>
                </a:r>
              </a:p>
              <a:p>
                <a:pPr marL="552450" indent="-342900">
                  <a:spcAft>
                    <a:spcPts val="900"/>
                  </a:spcAft>
                  <a:buClr>
                    <a:srgbClr val="994269"/>
                  </a:buClr>
                  <a:buSzPct val="100000"/>
                  <a:buFont typeface="+mj-lt"/>
                  <a:buAutoNum type="arabicPeriod"/>
                </a:pPr>
                <a:r>
                  <a:rPr lang="en-GB" sz="1600" dirty="0">
                    <a:solidFill>
                      <a:schemeClr val="tx1"/>
                    </a:solidFill>
                    <a:latin typeface="Candara" panose="020E0502030303020204" pitchFamily="34" charset="0"/>
                  </a:rPr>
                  <a:t>Astrocyte classification</a:t>
                </a:r>
              </a:p>
              <a:p>
                <a:pPr marL="942975" lvl="3" indent="-217488">
                  <a:spcAft>
                    <a:spcPts val="900"/>
                  </a:spcAft>
                  <a:buClr>
                    <a:srgbClr val="994269"/>
                  </a:buClr>
                  <a:buSzPct val="70000"/>
                  <a:buFont typeface="Arial" panose="020B0604020202020204" pitchFamily="34" charset="0"/>
                  <a:buChar char="•"/>
                </a:pPr>
                <a:r>
                  <a:rPr lang="en-GB" sz="1200" dirty="0">
                    <a:solidFill>
                      <a:schemeClr val="tx1"/>
                    </a:solidFill>
                    <a:latin typeface="Candara" panose="020E0502030303020204" pitchFamily="34" charset="0"/>
                  </a:rPr>
                  <a:t>Protoplasmic-like or fibrous-like?</a:t>
                </a:r>
              </a:p>
              <a:p>
                <a:pPr marL="942975" lvl="3" indent="-217488">
                  <a:spcAft>
                    <a:spcPts val="900"/>
                  </a:spcAft>
                  <a:buClr>
                    <a:srgbClr val="994269"/>
                  </a:buClr>
                  <a:buSzPct val="70000"/>
                  <a:buFont typeface="Arial" panose="020B0604020202020204" pitchFamily="34" charset="0"/>
                  <a:buChar char="•"/>
                </a:pPr>
                <a:r>
                  <a:rPr lang="en-GB" sz="1200" dirty="0">
                    <a:solidFill>
                      <a:schemeClr val="tx1"/>
                    </a:solidFill>
                    <a:latin typeface="Candara" panose="020E0502030303020204" pitchFamily="34" charset="0"/>
                  </a:rPr>
                  <a:t>Mononucleated or multinucleated?</a:t>
                </a:r>
              </a:p>
              <a:p>
                <a:pPr marL="552450" indent="-342900">
                  <a:spcAft>
                    <a:spcPts val="900"/>
                  </a:spcAft>
                  <a:buClr>
                    <a:schemeClr val="bg1">
                      <a:lumMod val="25000"/>
                    </a:schemeClr>
                  </a:buClr>
                  <a:buSzPct val="100000"/>
                  <a:buFont typeface="+mj-lt"/>
                  <a:buAutoNum type="arabicPeriod"/>
                </a:pPr>
                <a:r>
                  <a:rPr lang="en-GB" sz="1600" dirty="0">
                    <a:solidFill>
                      <a:schemeClr val="accent1"/>
                    </a:solidFill>
                    <a:latin typeface="Candara" panose="020E0502030303020204" pitchFamily="34" charset="0"/>
                  </a:rPr>
                  <a:t>Cell-cell interactions </a:t>
                </a:r>
                <a14:m>
                  <m:oMath xmlns:m="http://schemas.openxmlformats.org/officeDocument/2006/math">
                    <m:r>
                      <a:rPr lang="pt-PT" sz="1600" b="0" i="1" smtClean="0">
                        <a:solidFill>
                          <a:schemeClr val="accent1"/>
                        </a:solidFill>
                        <a:latin typeface="Cambria Math" panose="02040503050406030204" pitchFamily="18" charset="0"/>
                      </a:rPr>
                      <m:t>→</m:t>
                    </m:r>
                  </m:oMath>
                </a14:m>
                <a:r>
                  <a:rPr lang="en-GB" sz="1600" dirty="0">
                    <a:solidFill>
                      <a:schemeClr val="accent1"/>
                    </a:solidFill>
                    <a:latin typeface="Candara" panose="020E0502030303020204" pitchFamily="34" charset="0"/>
                  </a:rPr>
                  <a:t> SynEM</a:t>
                </a:r>
              </a:p>
              <a:p>
                <a:pPr marL="552450" indent="-342900">
                  <a:spcAft>
                    <a:spcPts val="900"/>
                  </a:spcAft>
                  <a:buClr>
                    <a:schemeClr val="bg1">
                      <a:lumMod val="25000"/>
                    </a:schemeClr>
                  </a:buClr>
                  <a:buSzPct val="100000"/>
                  <a:buFont typeface="+mj-lt"/>
                  <a:buAutoNum type="arabicPeriod"/>
                </a:pPr>
                <a:r>
                  <a:rPr lang="en-GB" sz="1600" dirty="0">
                    <a:solidFill>
                      <a:schemeClr val="accent1"/>
                    </a:solidFill>
                    <a:latin typeface="Candara" panose="020E0502030303020204" pitchFamily="34" charset="0"/>
                  </a:rPr>
                  <a:t>I</a:t>
                </a:r>
                <a:r>
                  <a:rPr lang="en-GB" sz="1600" i="1" dirty="0">
                    <a:solidFill>
                      <a:schemeClr val="accent1"/>
                    </a:solidFill>
                    <a:latin typeface="Candara" panose="020E0502030303020204" pitchFamily="34" charset="0"/>
                  </a:rPr>
                  <a:t>n silico </a:t>
                </a:r>
                <a:r>
                  <a:rPr lang="en-GB" sz="1600" dirty="0">
                    <a:solidFill>
                      <a:schemeClr val="accent1"/>
                    </a:solidFill>
                    <a:latin typeface="Candara" panose="020E0502030303020204" pitchFamily="34" charset="0"/>
                  </a:rPr>
                  <a:t>staining </a:t>
                </a:r>
                <a14:m>
                  <m:oMath xmlns:m="http://schemas.openxmlformats.org/officeDocument/2006/math">
                    <m:r>
                      <a:rPr lang="pt-PT" sz="1600" b="0" i="1" smtClean="0">
                        <a:solidFill>
                          <a:schemeClr val="accent1"/>
                        </a:solidFill>
                        <a:latin typeface="Cambria Math" panose="02040503050406030204" pitchFamily="18" charset="0"/>
                      </a:rPr>
                      <m:t>→</m:t>
                    </m:r>
                  </m:oMath>
                </a14:m>
                <a:r>
                  <a:rPr lang="en-GB" sz="1600" i="1" dirty="0">
                    <a:solidFill>
                      <a:schemeClr val="accent1"/>
                    </a:solidFill>
                    <a:latin typeface="Candara" panose="020E0502030303020204" pitchFamily="34" charset="0"/>
                  </a:rPr>
                  <a:t> </a:t>
                </a:r>
                <a:r>
                  <a:rPr lang="en-GB" sz="1600" dirty="0">
                    <a:solidFill>
                      <a:schemeClr val="accent1"/>
                    </a:solidFill>
                    <a:latin typeface="Candara" panose="020E0502030303020204" pitchFamily="34" charset="0"/>
                  </a:rPr>
                  <a:t>Bright2Nuc</a:t>
                </a:r>
                <a:endParaRPr lang="en-GB" sz="1600" i="1" dirty="0">
                  <a:solidFill>
                    <a:schemeClr val="accent1"/>
                  </a:solidFill>
                  <a:latin typeface="Candara" panose="020E0502030303020204" pitchFamily="34" charset="0"/>
                </a:endParaRPr>
              </a:p>
            </p:txBody>
          </p:sp>
        </mc:Choice>
        <mc:Fallback xmlns="">
          <p:sp>
            <p:nvSpPr>
              <p:cNvPr id="28" name="TextBox 27">
                <a:extLst>
                  <a:ext uri="{FF2B5EF4-FFF2-40B4-BE49-F238E27FC236}">
                    <a16:creationId xmlns:a16="http://schemas.microsoft.com/office/drawing/2014/main" id="{702B2A39-B29F-EBE4-2DF7-3A882701D718}"/>
                  </a:ext>
                </a:extLst>
              </p:cNvPr>
              <p:cNvSpPr txBox="1">
                <a:spLocks noRot="1" noChangeAspect="1" noMove="1" noResize="1" noEditPoints="1" noAdjustHandles="1" noChangeArrowheads="1" noChangeShapeType="1" noTextEdit="1"/>
              </p:cNvSpPr>
              <p:nvPr/>
            </p:nvSpPr>
            <p:spPr>
              <a:xfrm>
                <a:off x="3928296" y="1849364"/>
                <a:ext cx="4644197" cy="2385268"/>
              </a:xfrm>
              <a:prstGeom prst="rect">
                <a:avLst/>
              </a:prstGeom>
              <a:blipFill>
                <a:blip r:embed="rId4"/>
                <a:stretch>
                  <a:fillRect t="-529" b="-2646"/>
                </a:stretch>
              </a:blipFill>
            </p:spPr>
            <p:txBody>
              <a:bodyPr/>
              <a:lstStyle/>
              <a:p>
                <a:r>
                  <a:rPr lang="en-GB">
                    <a:noFill/>
                  </a:rPr>
                  <a:t> </a:t>
                </a:r>
              </a:p>
            </p:txBody>
          </p:sp>
        </mc:Fallback>
      </mc:AlternateContent>
      <p:sp>
        <p:nvSpPr>
          <p:cNvPr id="4" name="TextBox 3">
            <a:extLst>
              <a:ext uri="{FF2B5EF4-FFF2-40B4-BE49-F238E27FC236}">
                <a16:creationId xmlns:a16="http://schemas.microsoft.com/office/drawing/2014/main" id="{DBED4940-589F-40B9-0DCD-2582D0A4E390}"/>
              </a:ext>
            </a:extLst>
          </p:cNvPr>
          <p:cNvSpPr txBox="1"/>
          <p:nvPr/>
        </p:nvSpPr>
        <p:spPr>
          <a:xfrm>
            <a:off x="0" y="4835723"/>
            <a:ext cx="9155222" cy="307777"/>
          </a:xfrm>
          <a:prstGeom prst="rect">
            <a:avLst/>
          </a:prstGeom>
          <a:noFill/>
        </p:spPr>
        <p:txBody>
          <a:bodyPr wrap="square" rtlCol="0">
            <a:spAutoFit/>
          </a:bodyPr>
          <a:lstStyle/>
          <a:p>
            <a:pPr algn="ctr"/>
            <a:r>
              <a:rPr lang="en-GB" b="1" dirty="0">
                <a:latin typeface="Chivo" panose="020B0503030202020804" pitchFamily="34" charset="77"/>
              </a:rPr>
              <a:t>20</a:t>
            </a:r>
          </a:p>
        </p:txBody>
      </p:sp>
      <p:sp>
        <p:nvSpPr>
          <p:cNvPr id="5" name="TextBox 4">
            <a:extLst>
              <a:ext uri="{FF2B5EF4-FFF2-40B4-BE49-F238E27FC236}">
                <a16:creationId xmlns:a16="http://schemas.microsoft.com/office/drawing/2014/main" id="{DCB91B9C-2E47-B529-09D9-42BC3DBDAAE0}"/>
              </a:ext>
            </a:extLst>
          </p:cNvPr>
          <p:cNvSpPr txBox="1"/>
          <p:nvPr/>
        </p:nvSpPr>
        <p:spPr>
          <a:xfrm>
            <a:off x="571500" y="4477603"/>
            <a:ext cx="3071041" cy="338554"/>
          </a:xfrm>
          <a:prstGeom prst="rect">
            <a:avLst/>
          </a:prstGeom>
          <a:noFill/>
        </p:spPr>
        <p:txBody>
          <a:bodyPr wrap="square" rtlCol="0">
            <a:spAutoFit/>
          </a:bodyPr>
          <a:lstStyle/>
          <a:p>
            <a:pPr marL="7938" indent="-7938" algn="just"/>
            <a:r>
              <a:rPr lang="en-GB" sz="800" b="1" dirty="0">
                <a:latin typeface="Candara" panose="020E0502030303020204" pitchFamily="34" charset="0"/>
              </a:rPr>
              <a:t>Figure 1. </a:t>
            </a:r>
            <a:r>
              <a:rPr lang="en-GB" sz="800" dirty="0">
                <a:latin typeface="Candara" panose="020E0502030303020204" pitchFamily="34" charset="0"/>
              </a:rPr>
              <a:t>Illustrative maximum projection astrocyte culture image from the dataset provided (image 16).</a:t>
            </a:r>
          </a:p>
        </p:txBody>
      </p:sp>
    </p:spTree>
    <p:extLst>
      <p:ext uri="{BB962C8B-B14F-4D97-AF65-F5344CB8AC3E}">
        <p14:creationId xmlns:p14="http://schemas.microsoft.com/office/powerpoint/2010/main" val="319099806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63"/>
        <p:cNvGrpSpPr/>
        <p:nvPr/>
      </p:nvGrpSpPr>
      <p:grpSpPr>
        <a:xfrm>
          <a:off x="0" y="0"/>
          <a:ext cx="0" cy="0"/>
          <a:chOff x="0" y="0"/>
          <a:chExt cx="0" cy="0"/>
        </a:xfrm>
      </p:grpSpPr>
      <p:sp>
        <p:nvSpPr>
          <p:cNvPr id="11" name="Rectangle 10">
            <a:extLst>
              <a:ext uri="{FF2B5EF4-FFF2-40B4-BE49-F238E27FC236}">
                <a16:creationId xmlns:a16="http://schemas.microsoft.com/office/drawing/2014/main" id="{2A71DB10-C132-FCC0-D6FB-EFBF4B622298}"/>
              </a:ext>
            </a:extLst>
          </p:cNvPr>
          <p:cNvSpPr/>
          <p:nvPr/>
        </p:nvSpPr>
        <p:spPr>
          <a:xfrm>
            <a:off x="0" y="0"/>
            <a:ext cx="286439" cy="5143500"/>
          </a:xfrm>
          <a:prstGeom prst="rect">
            <a:avLst/>
          </a:prstGeom>
          <a:solidFill>
            <a:srgbClr val="994269">
              <a:alpha val="6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64" name="Google Shape;564;p59"/>
          <p:cNvSpPr txBox="1">
            <a:spLocks noGrp="1"/>
          </p:cNvSpPr>
          <p:nvPr>
            <p:ph type="title"/>
          </p:nvPr>
        </p:nvSpPr>
        <p:spPr>
          <a:xfrm>
            <a:off x="713225" y="1139000"/>
            <a:ext cx="2789700" cy="68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Chivo" panose="020B0503030202020804" pitchFamily="34" charset="77"/>
              </a:rPr>
              <a:t>Dataset</a:t>
            </a:r>
            <a:endParaRPr dirty="0">
              <a:latin typeface="Chivo" panose="020B0503030202020804" pitchFamily="34" charset="77"/>
            </a:endParaRPr>
          </a:p>
        </p:txBody>
      </p:sp>
      <p:sp>
        <p:nvSpPr>
          <p:cNvPr id="565" name="Google Shape;565;p59"/>
          <p:cNvSpPr txBox="1">
            <a:spLocks noGrp="1"/>
          </p:cNvSpPr>
          <p:nvPr>
            <p:ph type="subTitle" idx="1"/>
          </p:nvPr>
        </p:nvSpPr>
        <p:spPr>
          <a:xfrm>
            <a:off x="713224" y="1828800"/>
            <a:ext cx="3858775" cy="2125500"/>
          </a:xfrm>
          <a:prstGeom prst="rect">
            <a:avLst/>
          </a:prstGeom>
        </p:spPr>
        <p:txBody>
          <a:bodyPr spcFirstLastPara="1" wrap="square" lIns="91425" tIns="91425" rIns="91425" bIns="91425" anchor="t" anchorCtr="0">
            <a:noAutofit/>
          </a:bodyPr>
          <a:lstStyle/>
          <a:p>
            <a:pPr marL="493713" lvl="0" indent="-279400" algn="l" rtl="0">
              <a:lnSpc>
                <a:spcPct val="150000"/>
              </a:lnSpc>
              <a:spcBef>
                <a:spcPts val="0"/>
              </a:spcBef>
              <a:spcAft>
                <a:spcPts val="1200"/>
              </a:spcAft>
              <a:buClr>
                <a:srgbClr val="B75080"/>
              </a:buClr>
              <a:buSzPct val="70000"/>
              <a:buFont typeface="Wingdings" pitchFamily="2" charset="2"/>
              <a:buChar char="v"/>
            </a:pPr>
            <a:r>
              <a:rPr lang="en" dirty="0">
                <a:latin typeface="Candara" panose="020E0502030303020204" pitchFamily="34" charset="0"/>
              </a:rPr>
              <a:t>21 3D z-stacks</a:t>
            </a:r>
          </a:p>
          <a:p>
            <a:pPr marL="493713" lvl="0" indent="-279400" algn="l" rtl="0">
              <a:lnSpc>
                <a:spcPct val="150000"/>
              </a:lnSpc>
              <a:spcBef>
                <a:spcPts val="0"/>
              </a:spcBef>
              <a:spcAft>
                <a:spcPts val="1200"/>
              </a:spcAft>
              <a:buClr>
                <a:srgbClr val="B75080"/>
              </a:buClr>
              <a:buSzPct val="70000"/>
              <a:buFont typeface="Wingdings" pitchFamily="2" charset="2"/>
              <a:buChar char="v"/>
            </a:pPr>
            <a:r>
              <a:rPr lang="en-GB" dirty="0">
                <a:latin typeface="Candara" panose="020E0502030303020204" pitchFamily="34" charset="0"/>
              </a:rPr>
              <a:t>C</a:t>
            </a:r>
            <a:r>
              <a:rPr lang="en" dirty="0" err="1">
                <a:latin typeface="Candara" panose="020E0502030303020204" pitchFamily="34" charset="0"/>
              </a:rPr>
              <a:t>onfocal</a:t>
            </a:r>
            <a:r>
              <a:rPr lang="en" dirty="0">
                <a:latin typeface="Candara" panose="020E0502030303020204" pitchFamily="34" charset="0"/>
              </a:rPr>
              <a:t> microscopy</a:t>
            </a:r>
          </a:p>
          <a:p>
            <a:pPr marL="493713" lvl="0" indent="-279400" algn="l" rtl="0">
              <a:lnSpc>
                <a:spcPct val="150000"/>
              </a:lnSpc>
              <a:spcBef>
                <a:spcPts val="0"/>
              </a:spcBef>
              <a:spcAft>
                <a:spcPts val="1200"/>
              </a:spcAft>
              <a:buClr>
                <a:srgbClr val="B75080"/>
              </a:buClr>
              <a:buSzPct val="70000"/>
              <a:buFont typeface="Wingdings" pitchFamily="2" charset="2"/>
              <a:buChar char="v"/>
            </a:pPr>
            <a:r>
              <a:rPr lang="en" dirty="0">
                <a:latin typeface="Candara" panose="020E0502030303020204" pitchFamily="34" charset="0"/>
              </a:rPr>
              <a:t>Murine-derived astrocyte cultures embedded in 3D hydrogels</a:t>
            </a:r>
          </a:p>
          <a:p>
            <a:pPr marL="493713" lvl="0" indent="-279400" algn="l" rtl="0">
              <a:lnSpc>
                <a:spcPct val="150000"/>
              </a:lnSpc>
              <a:spcBef>
                <a:spcPts val="0"/>
              </a:spcBef>
              <a:spcAft>
                <a:spcPts val="1200"/>
              </a:spcAft>
              <a:buClr>
                <a:srgbClr val="B75080"/>
              </a:buClr>
              <a:buSzPct val="70000"/>
              <a:buFont typeface="Wingdings" pitchFamily="2" charset="2"/>
              <a:buChar char="v"/>
            </a:pPr>
            <a:r>
              <a:rPr lang="en" dirty="0">
                <a:latin typeface="Candara" panose="020E0502030303020204" pitchFamily="34" charset="0"/>
              </a:rPr>
              <a:t>Fluorescent labeling for </a:t>
            </a:r>
            <a:r>
              <a:rPr lang="en" b="1" dirty="0">
                <a:solidFill>
                  <a:srgbClr val="09FE02"/>
                </a:solidFill>
                <a:latin typeface="Candara" panose="020E0502030303020204" pitchFamily="34" charset="0"/>
              </a:rPr>
              <a:t>GFAP</a:t>
            </a:r>
            <a:r>
              <a:rPr lang="en" dirty="0">
                <a:latin typeface="Candara" panose="020E0502030303020204" pitchFamily="34" charset="0"/>
              </a:rPr>
              <a:t> and </a:t>
            </a:r>
            <a:r>
              <a:rPr lang="en" b="1" dirty="0">
                <a:solidFill>
                  <a:srgbClr val="FF00FF"/>
                </a:solidFill>
                <a:latin typeface="Candara" panose="020E0502030303020204" pitchFamily="34" charset="0"/>
              </a:rPr>
              <a:t>DAPI</a:t>
            </a:r>
            <a:endParaRPr b="1" dirty="0">
              <a:solidFill>
                <a:srgbClr val="FF00FF"/>
              </a:solidFill>
              <a:latin typeface="Candara" panose="020E0502030303020204" pitchFamily="34" charset="0"/>
            </a:endParaRPr>
          </a:p>
        </p:txBody>
      </p:sp>
      <p:cxnSp>
        <p:nvCxnSpPr>
          <p:cNvPr id="3" name="Google Shape;363;p49">
            <a:extLst>
              <a:ext uri="{FF2B5EF4-FFF2-40B4-BE49-F238E27FC236}">
                <a16:creationId xmlns:a16="http://schemas.microsoft.com/office/drawing/2014/main" id="{7A07A258-92EC-1200-B757-959F756D4D29}"/>
              </a:ext>
            </a:extLst>
          </p:cNvPr>
          <p:cNvCxnSpPr>
            <a:cxnSpLocks/>
          </p:cNvCxnSpPr>
          <p:nvPr/>
        </p:nvCxnSpPr>
        <p:spPr>
          <a:xfrm flipH="1">
            <a:off x="0" y="4611483"/>
            <a:ext cx="3396343" cy="0"/>
          </a:xfrm>
          <a:prstGeom prst="straightConnector1">
            <a:avLst/>
          </a:prstGeom>
          <a:noFill/>
          <a:ln w="9525" cap="flat" cmpd="sng">
            <a:solidFill>
              <a:schemeClr val="dk1"/>
            </a:solidFill>
            <a:prstDash val="solid"/>
            <a:round/>
            <a:headEnd type="none" w="med" len="med"/>
            <a:tailEnd type="none" w="med" len="med"/>
          </a:ln>
        </p:spPr>
      </p:cxnSp>
      <p:grpSp>
        <p:nvGrpSpPr>
          <p:cNvPr id="28" name="Group 27">
            <a:extLst>
              <a:ext uri="{FF2B5EF4-FFF2-40B4-BE49-F238E27FC236}">
                <a16:creationId xmlns:a16="http://schemas.microsoft.com/office/drawing/2014/main" id="{F4C0B1C5-7F99-E7EA-816E-EDC0A4C81C13}"/>
              </a:ext>
            </a:extLst>
          </p:cNvPr>
          <p:cNvGrpSpPr>
            <a:grpSpLocks noChangeAspect="1"/>
          </p:cNvGrpSpPr>
          <p:nvPr/>
        </p:nvGrpSpPr>
        <p:grpSpPr>
          <a:xfrm>
            <a:off x="6991290" y="1242551"/>
            <a:ext cx="2036021" cy="1980000"/>
            <a:chOff x="783032" y="4361571"/>
            <a:chExt cx="1184594" cy="1152000"/>
          </a:xfrm>
        </p:grpSpPr>
        <p:pic>
          <p:nvPicPr>
            <p:cNvPr id="21" name="Picture 20">
              <a:extLst>
                <a:ext uri="{FF2B5EF4-FFF2-40B4-BE49-F238E27FC236}">
                  <a16:creationId xmlns:a16="http://schemas.microsoft.com/office/drawing/2014/main" id="{D2933378-2E82-358E-1E29-506C378C1A1D}"/>
                </a:ext>
              </a:extLst>
            </p:cNvPr>
            <p:cNvPicPr>
              <a:picLocks noChangeAspect="1"/>
            </p:cNvPicPr>
            <p:nvPr/>
          </p:nvPicPr>
          <p:blipFill rotWithShape="1">
            <a:blip r:embed="rId3"/>
            <a:srcRect l="4474" t="7632" r="4474" b="5333"/>
            <a:stretch/>
          </p:blipFill>
          <p:spPr>
            <a:xfrm>
              <a:off x="783032" y="4361571"/>
              <a:ext cx="1152000" cy="1152000"/>
            </a:xfrm>
            <a:prstGeom prst="rect">
              <a:avLst/>
            </a:prstGeom>
          </p:spPr>
        </p:pic>
        <p:sp>
          <p:nvSpPr>
            <p:cNvPr id="24" name="Rounded Rectangle 23">
              <a:extLst>
                <a:ext uri="{FF2B5EF4-FFF2-40B4-BE49-F238E27FC236}">
                  <a16:creationId xmlns:a16="http://schemas.microsoft.com/office/drawing/2014/main" id="{353CCF0F-25A3-1E2B-6B7B-444827AE0F93}"/>
                </a:ext>
              </a:extLst>
            </p:cNvPr>
            <p:cNvSpPr/>
            <p:nvPr/>
          </p:nvSpPr>
          <p:spPr>
            <a:xfrm>
              <a:off x="1530372" y="4363792"/>
              <a:ext cx="437254" cy="216000"/>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PT" sz="1000" dirty="0">
                  <a:solidFill>
                    <a:srgbClr val="FF00FF"/>
                  </a:solidFill>
                  <a:latin typeface="Arial" panose="020B0604020202020204" pitchFamily="34" charset="0"/>
                  <a:cs typeface="Arial" panose="020B0604020202020204" pitchFamily="34" charset="0"/>
                </a:rPr>
                <a:t>DAPI</a:t>
              </a:r>
            </a:p>
          </p:txBody>
        </p:sp>
      </p:grpSp>
      <p:grpSp>
        <p:nvGrpSpPr>
          <p:cNvPr id="29" name="Group 28">
            <a:extLst>
              <a:ext uri="{FF2B5EF4-FFF2-40B4-BE49-F238E27FC236}">
                <a16:creationId xmlns:a16="http://schemas.microsoft.com/office/drawing/2014/main" id="{C43BF883-3E91-3941-EDFB-A666D21547EC}"/>
              </a:ext>
            </a:extLst>
          </p:cNvPr>
          <p:cNvGrpSpPr>
            <a:grpSpLocks noChangeAspect="1"/>
          </p:cNvGrpSpPr>
          <p:nvPr/>
        </p:nvGrpSpPr>
        <p:grpSpPr>
          <a:xfrm>
            <a:off x="4765007" y="2964300"/>
            <a:ext cx="2033274" cy="1980000"/>
            <a:chOff x="1986643" y="4358775"/>
            <a:chExt cx="1185867" cy="1154796"/>
          </a:xfrm>
        </p:grpSpPr>
        <p:pic>
          <p:nvPicPr>
            <p:cNvPr id="22" name="Picture 21">
              <a:extLst>
                <a:ext uri="{FF2B5EF4-FFF2-40B4-BE49-F238E27FC236}">
                  <a16:creationId xmlns:a16="http://schemas.microsoft.com/office/drawing/2014/main" id="{B88A4FAA-C542-248C-4E06-104CDBE17A04}"/>
                </a:ext>
              </a:extLst>
            </p:cNvPr>
            <p:cNvPicPr>
              <a:picLocks noChangeAspect="1"/>
            </p:cNvPicPr>
            <p:nvPr/>
          </p:nvPicPr>
          <p:blipFill rotWithShape="1">
            <a:blip r:embed="rId4"/>
            <a:srcRect l="4471" t="7627" r="4471" b="5332"/>
            <a:stretch/>
          </p:blipFill>
          <p:spPr>
            <a:xfrm>
              <a:off x="1986643" y="4361571"/>
              <a:ext cx="1152000" cy="1152000"/>
            </a:xfrm>
            <a:prstGeom prst="rect">
              <a:avLst/>
            </a:prstGeom>
          </p:spPr>
        </p:pic>
        <p:sp>
          <p:nvSpPr>
            <p:cNvPr id="25" name="Rounded Rectangle 24">
              <a:extLst>
                <a:ext uri="{FF2B5EF4-FFF2-40B4-BE49-F238E27FC236}">
                  <a16:creationId xmlns:a16="http://schemas.microsoft.com/office/drawing/2014/main" id="{A2C42519-23BD-5A06-335C-587DADD61E43}"/>
                </a:ext>
              </a:extLst>
            </p:cNvPr>
            <p:cNvSpPr/>
            <p:nvPr/>
          </p:nvSpPr>
          <p:spPr>
            <a:xfrm>
              <a:off x="2639699" y="4358775"/>
              <a:ext cx="532811" cy="216000"/>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PT" sz="1000" dirty="0">
                  <a:solidFill>
                    <a:srgbClr val="07FE02"/>
                  </a:solidFill>
                  <a:latin typeface="Arial" panose="020B0604020202020204" pitchFamily="34" charset="0"/>
                  <a:cs typeface="Arial" panose="020B0604020202020204" pitchFamily="34" charset="0"/>
                </a:rPr>
                <a:t>GFAP</a:t>
              </a:r>
            </a:p>
          </p:txBody>
        </p:sp>
      </p:grpSp>
      <p:grpSp>
        <p:nvGrpSpPr>
          <p:cNvPr id="30" name="Group 29">
            <a:extLst>
              <a:ext uri="{FF2B5EF4-FFF2-40B4-BE49-F238E27FC236}">
                <a16:creationId xmlns:a16="http://schemas.microsoft.com/office/drawing/2014/main" id="{7B366A50-2044-349D-03AF-D41C3CF0EFF6}"/>
              </a:ext>
            </a:extLst>
          </p:cNvPr>
          <p:cNvGrpSpPr>
            <a:grpSpLocks noChangeAspect="1"/>
          </p:cNvGrpSpPr>
          <p:nvPr/>
        </p:nvGrpSpPr>
        <p:grpSpPr>
          <a:xfrm>
            <a:off x="4453464" y="365248"/>
            <a:ext cx="2024036" cy="1980000"/>
            <a:chOff x="3189885" y="4361571"/>
            <a:chExt cx="1177621" cy="1152000"/>
          </a:xfrm>
        </p:grpSpPr>
        <p:pic>
          <p:nvPicPr>
            <p:cNvPr id="23" name="Picture 22">
              <a:extLst>
                <a:ext uri="{FF2B5EF4-FFF2-40B4-BE49-F238E27FC236}">
                  <a16:creationId xmlns:a16="http://schemas.microsoft.com/office/drawing/2014/main" id="{CD7B7405-4B0F-6B6D-D891-6F1912D09D0C}"/>
                </a:ext>
              </a:extLst>
            </p:cNvPr>
            <p:cNvPicPr>
              <a:picLocks noChangeAspect="1"/>
            </p:cNvPicPr>
            <p:nvPr/>
          </p:nvPicPr>
          <p:blipFill rotWithShape="1">
            <a:blip r:embed="rId5"/>
            <a:srcRect l="4656" t="7756" r="4542" b="7275"/>
            <a:stretch/>
          </p:blipFill>
          <p:spPr>
            <a:xfrm>
              <a:off x="3189885" y="4361571"/>
              <a:ext cx="1152000" cy="1152000"/>
            </a:xfrm>
            <a:prstGeom prst="rect">
              <a:avLst/>
            </a:prstGeom>
          </p:spPr>
        </p:pic>
        <p:sp>
          <p:nvSpPr>
            <p:cNvPr id="26" name="Rounded Rectangle 25">
              <a:extLst>
                <a:ext uri="{FF2B5EF4-FFF2-40B4-BE49-F238E27FC236}">
                  <a16:creationId xmlns:a16="http://schemas.microsoft.com/office/drawing/2014/main" id="{7618A94A-7797-E5A0-EF01-115E8D72BD3C}"/>
                </a:ext>
              </a:extLst>
            </p:cNvPr>
            <p:cNvSpPr/>
            <p:nvPr/>
          </p:nvSpPr>
          <p:spPr>
            <a:xfrm>
              <a:off x="3930252" y="4361646"/>
              <a:ext cx="437254" cy="216000"/>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PT" sz="1000" dirty="0">
                  <a:solidFill>
                    <a:srgbClr val="FF00FF"/>
                  </a:solidFill>
                  <a:latin typeface="Arial" panose="020B0604020202020204" pitchFamily="34" charset="0"/>
                  <a:cs typeface="Arial" panose="020B0604020202020204" pitchFamily="34" charset="0"/>
                </a:rPr>
                <a:t>DAPI</a:t>
              </a:r>
            </a:p>
          </p:txBody>
        </p:sp>
        <p:sp>
          <p:nvSpPr>
            <p:cNvPr id="27" name="Rounded Rectangle 26">
              <a:extLst>
                <a:ext uri="{FF2B5EF4-FFF2-40B4-BE49-F238E27FC236}">
                  <a16:creationId xmlns:a16="http://schemas.microsoft.com/office/drawing/2014/main" id="{48B84AFA-98DA-956D-994B-D22835E7BADC}"/>
                </a:ext>
              </a:extLst>
            </p:cNvPr>
            <p:cNvSpPr/>
            <p:nvPr/>
          </p:nvSpPr>
          <p:spPr>
            <a:xfrm>
              <a:off x="3834695" y="4466775"/>
              <a:ext cx="532811" cy="216000"/>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PT" sz="1000" dirty="0">
                  <a:solidFill>
                    <a:srgbClr val="07FE02"/>
                  </a:solidFill>
                  <a:latin typeface="Arial" panose="020B0604020202020204" pitchFamily="34" charset="0"/>
                  <a:cs typeface="Arial" panose="020B0604020202020204" pitchFamily="34" charset="0"/>
                </a:rPr>
                <a:t>GFAP</a:t>
              </a:r>
            </a:p>
          </p:txBody>
        </p:sp>
      </p:grpSp>
      <p:sp>
        <p:nvSpPr>
          <p:cNvPr id="31" name="TextBox 30">
            <a:extLst>
              <a:ext uri="{FF2B5EF4-FFF2-40B4-BE49-F238E27FC236}">
                <a16:creationId xmlns:a16="http://schemas.microsoft.com/office/drawing/2014/main" id="{14A8E443-0BE2-A942-3A36-F40C88816C07}"/>
              </a:ext>
            </a:extLst>
          </p:cNvPr>
          <p:cNvSpPr txBox="1"/>
          <p:nvPr/>
        </p:nvSpPr>
        <p:spPr>
          <a:xfrm>
            <a:off x="4765007" y="2710739"/>
            <a:ext cx="1975206" cy="261610"/>
          </a:xfrm>
          <a:prstGeom prst="rect">
            <a:avLst/>
          </a:prstGeom>
          <a:noFill/>
        </p:spPr>
        <p:txBody>
          <a:bodyPr wrap="square" rtlCol="0">
            <a:spAutoFit/>
          </a:bodyPr>
          <a:lstStyle/>
          <a:p>
            <a:pPr algn="ctr"/>
            <a:r>
              <a:rPr lang="en-GB" sz="1100" b="1" dirty="0">
                <a:solidFill>
                  <a:srgbClr val="09FE02"/>
                </a:solidFill>
                <a:latin typeface="Candara" panose="020E0502030303020204" pitchFamily="34" charset="0"/>
              </a:rPr>
              <a:t>ASTROCYTES</a:t>
            </a:r>
          </a:p>
        </p:txBody>
      </p:sp>
      <p:sp>
        <p:nvSpPr>
          <p:cNvPr id="32" name="TextBox 31">
            <a:extLst>
              <a:ext uri="{FF2B5EF4-FFF2-40B4-BE49-F238E27FC236}">
                <a16:creationId xmlns:a16="http://schemas.microsoft.com/office/drawing/2014/main" id="{4883E658-E0EA-8437-4FDD-5516AEC8FA84}"/>
              </a:ext>
            </a:extLst>
          </p:cNvPr>
          <p:cNvSpPr txBox="1"/>
          <p:nvPr/>
        </p:nvSpPr>
        <p:spPr>
          <a:xfrm>
            <a:off x="6991290" y="1008195"/>
            <a:ext cx="1980000" cy="261610"/>
          </a:xfrm>
          <a:prstGeom prst="rect">
            <a:avLst/>
          </a:prstGeom>
          <a:noFill/>
        </p:spPr>
        <p:txBody>
          <a:bodyPr wrap="square" rtlCol="0">
            <a:spAutoFit/>
          </a:bodyPr>
          <a:lstStyle/>
          <a:p>
            <a:pPr algn="ctr"/>
            <a:r>
              <a:rPr lang="en-GB" sz="1100" b="1" dirty="0">
                <a:solidFill>
                  <a:srgbClr val="FF00FF"/>
                </a:solidFill>
                <a:latin typeface="Candara" panose="020E0502030303020204" pitchFamily="34" charset="0"/>
              </a:rPr>
              <a:t>NUCLEI</a:t>
            </a:r>
          </a:p>
        </p:txBody>
      </p:sp>
      <p:sp>
        <p:nvSpPr>
          <p:cNvPr id="33" name="TextBox 32">
            <a:extLst>
              <a:ext uri="{FF2B5EF4-FFF2-40B4-BE49-F238E27FC236}">
                <a16:creationId xmlns:a16="http://schemas.microsoft.com/office/drawing/2014/main" id="{B221D6DF-43EA-0101-5B30-DED8CDC02082}"/>
              </a:ext>
            </a:extLst>
          </p:cNvPr>
          <p:cNvSpPr txBox="1"/>
          <p:nvPr/>
        </p:nvSpPr>
        <p:spPr>
          <a:xfrm>
            <a:off x="0" y="4835723"/>
            <a:ext cx="9155222" cy="307777"/>
          </a:xfrm>
          <a:prstGeom prst="rect">
            <a:avLst/>
          </a:prstGeom>
          <a:noFill/>
        </p:spPr>
        <p:txBody>
          <a:bodyPr wrap="square" rtlCol="0">
            <a:spAutoFit/>
          </a:bodyPr>
          <a:lstStyle/>
          <a:p>
            <a:pPr algn="ctr"/>
            <a:r>
              <a:rPr lang="en-GB" b="1" dirty="0">
                <a:latin typeface="Chivo" panose="020B0503030202020804" pitchFamily="34" charset="77"/>
              </a:rPr>
              <a:t>21</a:t>
            </a:r>
          </a:p>
        </p:txBody>
      </p:sp>
      <p:sp>
        <p:nvSpPr>
          <p:cNvPr id="2" name="TextBox 1">
            <a:extLst>
              <a:ext uri="{FF2B5EF4-FFF2-40B4-BE49-F238E27FC236}">
                <a16:creationId xmlns:a16="http://schemas.microsoft.com/office/drawing/2014/main" id="{9944A3E6-0A06-D417-F4DB-834DB80EFAC7}"/>
              </a:ext>
            </a:extLst>
          </p:cNvPr>
          <p:cNvSpPr txBox="1"/>
          <p:nvPr/>
        </p:nvSpPr>
        <p:spPr>
          <a:xfrm>
            <a:off x="4453464" y="138654"/>
            <a:ext cx="1980000" cy="261610"/>
          </a:xfrm>
          <a:prstGeom prst="rect">
            <a:avLst/>
          </a:prstGeom>
          <a:noFill/>
        </p:spPr>
        <p:txBody>
          <a:bodyPr wrap="square" rtlCol="0">
            <a:spAutoFit/>
          </a:bodyPr>
          <a:lstStyle/>
          <a:p>
            <a:pPr algn="ctr"/>
            <a:r>
              <a:rPr lang="en-GB" sz="1100" b="1" dirty="0">
                <a:solidFill>
                  <a:schemeClr val="tx1"/>
                </a:solidFill>
                <a:latin typeface="Candara" panose="020E0502030303020204" pitchFamily="34" charset="0"/>
              </a:rPr>
              <a:t>COMPOSITE</a:t>
            </a:r>
          </a:p>
        </p:txBody>
      </p:sp>
      <p:sp>
        <p:nvSpPr>
          <p:cNvPr id="4" name="TextBox 3">
            <a:extLst>
              <a:ext uri="{FF2B5EF4-FFF2-40B4-BE49-F238E27FC236}">
                <a16:creationId xmlns:a16="http://schemas.microsoft.com/office/drawing/2014/main" id="{D4B4F19D-5B64-D303-107F-831E6EFA4FBD}"/>
              </a:ext>
            </a:extLst>
          </p:cNvPr>
          <p:cNvSpPr txBox="1"/>
          <p:nvPr/>
        </p:nvSpPr>
        <p:spPr>
          <a:xfrm>
            <a:off x="6791824" y="4369938"/>
            <a:ext cx="2229030" cy="584775"/>
          </a:xfrm>
          <a:prstGeom prst="rect">
            <a:avLst/>
          </a:prstGeom>
          <a:noFill/>
        </p:spPr>
        <p:txBody>
          <a:bodyPr wrap="square" rtlCol="0">
            <a:spAutoFit/>
          </a:bodyPr>
          <a:lstStyle/>
          <a:p>
            <a:pPr marL="7938" indent="-7938" algn="just"/>
            <a:r>
              <a:rPr lang="en-GB" sz="800" b="1" dirty="0">
                <a:latin typeface="Candara" panose="020E0502030303020204" pitchFamily="34" charset="0"/>
              </a:rPr>
              <a:t>Figure 11. </a:t>
            </a:r>
            <a:r>
              <a:rPr lang="en-GB" sz="800" dirty="0">
                <a:latin typeface="Candara" panose="020E0502030303020204" pitchFamily="34" charset="0"/>
              </a:rPr>
              <a:t>Maximum projection of image 2 with adjusted contrast and mean filter. </a:t>
            </a:r>
          </a:p>
          <a:p>
            <a:pPr marL="7938" indent="-7938" algn="just"/>
            <a:r>
              <a:rPr lang="en-GB" sz="800" dirty="0">
                <a:latin typeface="Candara" panose="020E0502030303020204" pitchFamily="34" charset="0"/>
              </a:rPr>
              <a:t>(a) Composite; (b) DAPI </a:t>
            </a:r>
            <a:r>
              <a:rPr lang="en-GB" sz="800" dirty="0" err="1">
                <a:latin typeface="Candara" panose="020E0502030303020204" pitchFamily="34" charset="0"/>
              </a:rPr>
              <a:t>wavelegth</a:t>
            </a:r>
            <a:r>
              <a:rPr lang="en-GB" sz="800" dirty="0">
                <a:latin typeface="Candara" panose="020E0502030303020204" pitchFamily="34" charset="0"/>
              </a:rPr>
              <a:t>; (c) GFAP wavelength</a:t>
            </a:r>
          </a:p>
        </p:txBody>
      </p:sp>
      <p:sp>
        <p:nvSpPr>
          <p:cNvPr id="5" name="TextBox 4">
            <a:extLst>
              <a:ext uri="{FF2B5EF4-FFF2-40B4-BE49-F238E27FC236}">
                <a16:creationId xmlns:a16="http://schemas.microsoft.com/office/drawing/2014/main" id="{0C0B1470-6B4A-1C4E-F7C3-96DFEAADAD88}"/>
              </a:ext>
            </a:extLst>
          </p:cNvPr>
          <p:cNvSpPr txBox="1"/>
          <p:nvPr/>
        </p:nvSpPr>
        <p:spPr>
          <a:xfrm>
            <a:off x="4453464" y="378282"/>
            <a:ext cx="336952" cy="246221"/>
          </a:xfrm>
          <a:prstGeom prst="rect">
            <a:avLst/>
          </a:prstGeom>
          <a:noFill/>
        </p:spPr>
        <p:txBody>
          <a:bodyPr wrap="none" rtlCol="0">
            <a:spAutoFit/>
          </a:bodyPr>
          <a:lstStyle/>
          <a:p>
            <a:r>
              <a:rPr lang="en-GB" sz="1000" dirty="0">
                <a:solidFill>
                  <a:schemeClr val="bg1"/>
                </a:solidFill>
                <a:latin typeface="Candara" panose="020E0502030303020204" pitchFamily="34" charset="0"/>
              </a:rPr>
              <a:t>(a)</a:t>
            </a:r>
          </a:p>
        </p:txBody>
      </p:sp>
      <p:sp>
        <p:nvSpPr>
          <p:cNvPr id="6" name="TextBox 5">
            <a:extLst>
              <a:ext uri="{FF2B5EF4-FFF2-40B4-BE49-F238E27FC236}">
                <a16:creationId xmlns:a16="http://schemas.microsoft.com/office/drawing/2014/main" id="{ED609991-3CA6-EAAF-202C-896830382BFF}"/>
              </a:ext>
            </a:extLst>
          </p:cNvPr>
          <p:cNvSpPr txBox="1"/>
          <p:nvPr/>
        </p:nvSpPr>
        <p:spPr>
          <a:xfrm>
            <a:off x="6991290" y="1257844"/>
            <a:ext cx="344966" cy="246221"/>
          </a:xfrm>
          <a:prstGeom prst="rect">
            <a:avLst/>
          </a:prstGeom>
          <a:noFill/>
        </p:spPr>
        <p:txBody>
          <a:bodyPr wrap="none" rtlCol="0">
            <a:spAutoFit/>
          </a:bodyPr>
          <a:lstStyle/>
          <a:p>
            <a:r>
              <a:rPr lang="en-GB" sz="1000" dirty="0">
                <a:solidFill>
                  <a:schemeClr val="bg1"/>
                </a:solidFill>
                <a:latin typeface="Candara" panose="020E0502030303020204" pitchFamily="34" charset="0"/>
              </a:rPr>
              <a:t>(b)</a:t>
            </a:r>
          </a:p>
        </p:txBody>
      </p:sp>
      <p:sp>
        <p:nvSpPr>
          <p:cNvPr id="7" name="TextBox 6">
            <a:extLst>
              <a:ext uri="{FF2B5EF4-FFF2-40B4-BE49-F238E27FC236}">
                <a16:creationId xmlns:a16="http://schemas.microsoft.com/office/drawing/2014/main" id="{1E0616A0-66A0-AE7C-33E3-C2780BED1BC6}"/>
              </a:ext>
            </a:extLst>
          </p:cNvPr>
          <p:cNvSpPr txBox="1"/>
          <p:nvPr/>
        </p:nvSpPr>
        <p:spPr>
          <a:xfrm>
            <a:off x="4765007" y="3026364"/>
            <a:ext cx="332142" cy="246221"/>
          </a:xfrm>
          <a:prstGeom prst="rect">
            <a:avLst/>
          </a:prstGeom>
          <a:noFill/>
        </p:spPr>
        <p:txBody>
          <a:bodyPr wrap="none" rtlCol="0">
            <a:spAutoFit/>
          </a:bodyPr>
          <a:lstStyle/>
          <a:p>
            <a:r>
              <a:rPr lang="en-GB" sz="1000" dirty="0">
                <a:solidFill>
                  <a:schemeClr val="bg1"/>
                </a:solidFill>
                <a:latin typeface="Candara" panose="020E0502030303020204" pitchFamily="34" charset="0"/>
              </a:rPr>
              <a:t>(c)</a:t>
            </a:r>
          </a:p>
        </p:txBody>
      </p:sp>
    </p:spTree>
    <p:extLst>
      <p:ext uri="{BB962C8B-B14F-4D97-AF65-F5344CB8AC3E}">
        <p14:creationId xmlns:p14="http://schemas.microsoft.com/office/powerpoint/2010/main" val="241546531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4D11A0-B9C4-7C36-20C5-90DC1B48496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B87F06F-E6A7-C6F4-5B6D-48131C24DC25}"/>
              </a:ext>
            </a:extLst>
          </p:cNvPr>
          <p:cNvSpPr>
            <a:spLocks noGrp="1"/>
          </p:cNvSpPr>
          <p:nvPr>
            <p:ph type="title"/>
          </p:nvPr>
        </p:nvSpPr>
        <p:spPr/>
        <p:txBody>
          <a:bodyPr/>
          <a:lstStyle/>
          <a:p>
            <a:r>
              <a:rPr lang="en-GB" dirty="0">
                <a:latin typeface="Chivo" panose="020B0503030202020804" pitchFamily="34" charset="77"/>
              </a:rPr>
              <a:t>Nuclei Segmentation</a:t>
            </a:r>
          </a:p>
        </p:txBody>
      </p:sp>
      <p:sp>
        <p:nvSpPr>
          <p:cNvPr id="7" name="Rectangle 6">
            <a:extLst>
              <a:ext uri="{FF2B5EF4-FFF2-40B4-BE49-F238E27FC236}">
                <a16:creationId xmlns:a16="http://schemas.microsoft.com/office/drawing/2014/main" id="{1105F285-6ACC-FB88-C4E6-CB31D9784B4E}"/>
              </a:ext>
            </a:extLst>
          </p:cNvPr>
          <p:cNvSpPr/>
          <p:nvPr/>
        </p:nvSpPr>
        <p:spPr>
          <a:xfrm>
            <a:off x="8857561" y="0"/>
            <a:ext cx="286439" cy="5143500"/>
          </a:xfrm>
          <a:prstGeom prst="rect">
            <a:avLst/>
          </a:prstGeom>
          <a:solidFill>
            <a:srgbClr val="994269">
              <a:alpha val="6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TextBox 27">
            <a:extLst>
              <a:ext uri="{FF2B5EF4-FFF2-40B4-BE49-F238E27FC236}">
                <a16:creationId xmlns:a16="http://schemas.microsoft.com/office/drawing/2014/main" id="{EE01C28C-04A1-CA60-946F-8278224AAFD4}"/>
              </a:ext>
            </a:extLst>
          </p:cNvPr>
          <p:cNvSpPr txBox="1"/>
          <p:nvPr/>
        </p:nvSpPr>
        <p:spPr>
          <a:xfrm>
            <a:off x="0" y="4835723"/>
            <a:ext cx="9155222" cy="307777"/>
          </a:xfrm>
          <a:prstGeom prst="rect">
            <a:avLst/>
          </a:prstGeom>
          <a:noFill/>
        </p:spPr>
        <p:txBody>
          <a:bodyPr wrap="square" rtlCol="0">
            <a:spAutoFit/>
          </a:bodyPr>
          <a:lstStyle/>
          <a:p>
            <a:pPr algn="ctr"/>
            <a:r>
              <a:rPr lang="en-GB" b="1" dirty="0">
                <a:latin typeface="Chivo" panose="020B0503030202020804" pitchFamily="34" charset="77"/>
              </a:rPr>
              <a:t>22</a:t>
            </a:r>
          </a:p>
        </p:txBody>
      </p:sp>
      <p:grpSp>
        <p:nvGrpSpPr>
          <p:cNvPr id="3" name="Group 2">
            <a:extLst>
              <a:ext uri="{FF2B5EF4-FFF2-40B4-BE49-F238E27FC236}">
                <a16:creationId xmlns:a16="http://schemas.microsoft.com/office/drawing/2014/main" id="{713CC392-F633-9373-13D7-3D7FF24F975A}"/>
              </a:ext>
            </a:extLst>
          </p:cNvPr>
          <p:cNvGrpSpPr/>
          <p:nvPr/>
        </p:nvGrpSpPr>
        <p:grpSpPr>
          <a:xfrm>
            <a:off x="713225" y="2159604"/>
            <a:ext cx="8394255" cy="2737691"/>
            <a:chOff x="713226" y="1320352"/>
            <a:chExt cx="8394255" cy="2737691"/>
          </a:xfrm>
        </p:grpSpPr>
        <p:sp>
          <p:nvSpPr>
            <p:cNvPr id="8" name="Google Shape;366;p49">
              <a:extLst>
                <a:ext uri="{FF2B5EF4-FFF2-40B4-BE49-F238E27FC236}">
                  <a16:creationId xmlns:a16="http://schemas.microsoft.com/office/drawing/2014/main" id="{BB61553B-E3DC-FC89-F878-84B5E61257A2}"/>
                </a:ext>
              </a:extLst>
            </p:cNvPr>
            <p:cNvSpPr txBox="1">
              <a:spLocks/>
            </p:cNvSpPr>
            <p:nvPr/>
          </p:nvSpPr>
          <p:spPr>
            <a:xfrm>
              <a:off x="713891" y="1320352"/>
              <a:ext cx="7884487" cy="5232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Commissioner"/>
                <a:buNone/>
                <a:defRPr sz="1400" b="0" i="0" u="none" strike="noStrike" cap="none">
                  <a:solidFill>
                    <a:schemeClr val="dk1"/>
                  </a:solidFill>
                  <a:latin typeface="Commissioner"/>
                  <a:ea typeface="Commissioner"/>
                  <a:cs typeface="Commissioner"/>
                  <a:sym typeface="Commissioner"/>
                </a:defRPr>
              </a:lvl1pPr>
              <a:lvl2pPr marL="914400" marR="0" lvl="1" indent="-317500" algn="ctr" rtl="0">
                <a:lnSpc>
                  <a:spcPct val="115000"/>
                </a:lnSpc>
                <a:spcBef>
                  <a:spcPts val="0"/>
                </a:spcBef>
                <a:spcAft>
                  <a:spcPts val="0"/>
                </a:spcAft>
                <a:buClr>
                  <a:schemeClr val="dk1"/>
                </a:buClr>
                <a:buSzPts val="1400"/>
                <a:buFont typeface="Commissioner"/>
                <a:buNone/>
                <a:defRPr sz="1400" b="0" i="0" u="none" strike="noStrike" cap="none">
                  <a:solidFill>
                    <a:schemeClr val="dk1"/>
                  </a:solidFill>
                  <a:latin typeface="Commissioner"/>
                  <a:ea typeface="Commissioner"/>
                  <a:cs typeface="Commissioner"/>
                  <a:sym typeface="Commissioner"/>
                </a:defRPr>
              </a:lvl2pPr>
              <a:lvl3pPr marL="1371600" marR="0" lvl="2" indent="-317500" algn="ctr" rtl="0">
                <a:lnSpc>
                  <a:spcPct val="115000"/>
                </a:lnSpc>
                <a:spcBef>
                  <a:spcPts val="0"/>
                </a:spcBef>
                <a:spcAft>
                  <a:spcPts val="0"/>
                </a:spcAft>
                <a:buClr>
                  <a:schemeClr val="dk1"/>
                </a:buClr>
                <a:buSzPts val="1400"/>
                <a:buFont typeface="Commissioner"/>
                <a:buNone/>
                <a:defRPr sz="1400" b="0" i="0" u="none" strike="noStrike" cap="none">
                  <a:solidFill>
                    <a:schemeClr val="dk1"/>
                  </a:solidFill>
                  <a:latin typeface="Commissioner"/>
                  <a:ea typeface="Commissioner"/>
                  <a:cs typeface="Commissioner"/>
                  <a:sym typeface="Commissioner"/>
                </a:defRPr>
              </a:lvl3pPr>
              <a:lvl4pPr marL="1828800" marR="0" lvl="3" indent="-317500" algn="ctr" rtl="0">
                <a:lnSpc>
                  <a:spcPct val="115000"/>
                </a:lnSpc>
                <a:spcBef>
                  <a:spcPts val="0"/>
                </a:spcBef>
                <a:spcAft>
                  <a:spcPts val="0"/>
                </a:spcAft>
                <a:buClr>
                  <a:schemeClr val="dk1"/>
                </a:buClr>
                <a:buSzPts val="1400"/>
                <a:buFont typeface="Commissioner"/>
                <a:buNone/>
                <a:defRPr sz="1400" b="0" i="0" u="none" strike="noStrike" cap="none">
                  <a:solidFill>
                    <a:schemeClr val="dk1"/>
                  </a:solidFill>
                  <a:latin typeface="Commissioner"/>
                  <a:ea typeface="Commissioner"/>
                  <a:cs typeface="Commissioner"/>
                  <a:sym typeface="Commissioner"/>
                </a:defRPr>
              </a:lvl4pPr>
              <a:lvl5pPr marL="2286000" marR="0" lvl="4" indent="-317500" algn="ctr" rtl="0">
                <a:lnSpc>
                  <a:spcPct val="115000"/>
                </a:lnSpc>
                <a:spcBef>
                  <a:spcPts val="0"/>
                </a:spcBef>
                <a:spcAft>
                  <a:spcPts val="0"/>
                </a:spcAft>
                <a:buClr>
                  <a:schemeClr val="dk1"/>
                </a:buClr>
                <a:buSzPts val="1400"/>
                <a:buFont typeface="Commissioner"/>
                <a:buNone/>
                <a:defRPr sz="1400" b="0" i="0" u="none" strike="noStrike" cap="none">
                  <a:solidFill>
                    <a:schemeClr val="dk1"/>
                  </a:solidFill>
                  <a:latin typeface="Commissioner"/>
                  <a:ea typeface="Commissioner"/>
                  <a:cs typeface="Commissioner"/>
                  <a:sym typeface="Commissioner"/>
                </a:defRPr>
              </a:lvl5pPr>
              <a:lvl6pPr marL="2743200" marR="0" lvl="5" indent="-317500" algn="ctr" rtl="0">
                <a:lnSpc>
                  <a:spcPct val="115000"/>
                </a:lnSpc>
                <a:spcBef>
                  <a:spcPts val="0"/>
                </a:spcBef>
                <a:spcAft>
                  <a:spcPts val="0"/>
                </a:spcAft>
                <a:buClr>
                  <a:schemeClr val="dk1"/>
                </a:buClr>
                <a:buSzPts val="1400"/>
                <a:buFont typeface="Commissioner"/>
                <a:buNone/>
                <a:defRPr sz="1400" b="0" i="0" u="none" strike="noStrike" cap="none">
                  <a:solidFill>
                    <a:schemeClr val="dk1"/>
                  </a:solidFill>
                  <a:latin typeface="Commissioner"/>
                  <a:ea typeface="Commissioner"/>
                  <a:cs typeface="Commissioner"/>
                  <a:sym typeface="Commissioner"/>
                </a:defRPr>
              </a:lvl6pPr>
              <a:lvl7pPr marL="3200400" marR="0" lvl="6" indent="-317500" algn="ctr" rtl="0">
                <a:lnSpc>
                  <a:spcPct val="115000"/>
                </a:lnSpc>
                <a:spcBef>
                  <a:spcPts val="0"/>
                </a:spcBef>
                <a:spcAft>
                  <a:spcPts val="0"/>
                </a:spcAft>
                <a:buClr>
                  <a:schemeClr val="dk1"/>
                </a:buClr>
                <a:buSzPts val="1400"/>
                <a:buFont typeface="Commissioner"/>
                <a:buNone/>
                <a:defRPr sz="1400" b="0" i="0" u="none" strike="noStrike" cap="none">
                  <a:solidFill>
                    <a:schemeClr val="dk1"/>
                  </a:solidFill>
                  <a:latin typeface="Commissioner"/>
                  <a:ea typeface="Commissioner"/>
                  <a:cs typeface="Commissioner"/>
                  <a:sym typeface="Commissioner"/>
                </a:defRPr>
              </a:lvl7pPr>
              <a:lvl8pPr marL="3657600" marR="0" lvl="7" indent="-317500" algn="ctr" rtl="0">
                <a:lnSpc>
                  <a:spcPct val="115000"/>
                </a:lnSpc>
                <a:spcBef>
                  <a:spcPts val="0"/>
                </a:spcBef>
                <a:spcAft>
                  <a:spcPts val="0"/>
                </a:spcAft>
                <a:buClr>
                  <a:schemeClr val="dk1"/>
                </a:buClr>
                <a:buSzPts val="1400"/>
                <a:buFont typeface="Commissioner"/>
                <a:buNone/>
                <a:defRPr sz="1400" b="0" i="0" u="none" strike="noStrike" cap="none">
                  <a:solidFill>
                    <a:schemeClr val="dk1"/>
                  </a:solidFill>
                  <a:latin typeface="Commissioner"/>
                  <a:ea typeface="Commissioner"/>
                  <a:cs typeface="Commissioner"/>
                  <a:sym typeface="Commissioner"/>
                </a:defRPr>
              </a:lvl8pPr>
              <a:lvl9pPr marL="4114800" marR="0" lvl="8" indent="-317500" algn="ctr" rtl="0">
                <a:lnSpc>
                  <a:spcPct val="115000"/>
                </a:lnSpc>
                <a:spcBef>
                  <a:spcPts val="0"/>
                </a:spcBef>
                <a:spcAft>
                  <a:spcPts val="0"/>
                </a:spcAft>
                <a:buClr>
                  <a:schemeClr val="dk1"/>
                </a:buClr>
                <a:buSzPts val="1400"/>
                <a:buFont typeface="Commissioner"/>
                <a:buNone/>
                <a:defRPr sz="1400" b="0" i="0" u="none" strike="noStrike" cap="none">
                  <a:solidFill>
                    <a:schemeClr val="dk1"/>
                  </a:solidFill>
                  <a:latin typeface="Commissioner"/>
                  <a:ea typeface="Commissioner"/>
                  <a:cs typeface="Commissioner"/>
                  <a:sym typeface="Commissioner"/>
                </a:defRPr>
              </a:lvl9pPr>
            </a:lstStyle>
            <a:p>
              <a:pPr marL="0" indent="0" algn="l"/>
              <a:r>
                <a:rPr lang="en-GB" sz="1600" b="1" dirty="0">
                  <a:latin typeface="Chivo" panose="020B0503030202020804" pitchFamily="34" charset="77"/>
                </a:rPr>
                <a:t>FIJI PREPROCESSING</a:t>
              </a:r>
            </a:p>
          </p:txBody>
        </p:sp>
        <p:sp>
          <p:nvSpPr>
            <p:cNvPr id="15" name="TextBox 14">
              <a:extLst>
                <a:ext uri="{FF2B5EF4-FFF2-40B4-BE49-F238E27FC236}">
                  <a16:creationId xmlns:a16="http://schemas.microsoft.com/office/drawing/2014/main" id="{E18E084F-86F1-81C2-99E8-CB9D40358AE5}"/>
                </a:ext>
              </a:extLst>
            </p:cNvPr>
            <p:cNvSpPr txBox="1"/>
            <p:nvPr/>
          </p:nvSpPr>
          <p:spPr>
            <a:xfrm>
              <a:off x="713226" y="1837084"/>
              <a:ext cx="3846934" cy="1838965"/>
            </a:xfrm>
            <a:prstGeom prst="rect">
              <a:avLst/>
            </a:prstGeom>
            <a:noFill/>
          </p:spPr>
          <p:txBody>
            <a:bodyPr wrap="square" rtlCol="0">
              <a:spAutoFit/>
            </a:bodyPr>
            <a:lstStyle/>
            <a:p>
              <a:pPr marL="541338" indent="-331788">
                <a:spcAft>
                  <a:spcPts val="900"/>
                </a:spcAft>
                <a:buClr>
                  <a:srgbClr val="994269"/>
                </a:buClr>
                <a:buSzPct val="70000"/>
                <a:buFont typeface="Wingdings" pitchFamily="2" charset="2"/>
                <a:buChar char="v"/>
              </a:pPr>
              <a:r>
                <a:rPr lang="en-GB" dirty="0">
                  <a:solidFill>
                    <a:schemeClr val="tx1"/>
                  </a:solidFill>
                  <a:latin typeface="Candara" panose="020E0502030303020204" pitchFamily="34" charset="0"/>
                </a:rPr>
                <a:t>Automatized pipeline using </a:t>
              </a:r>
              <a:r>
                <a:rPr lang="en-GB" dirty="0" err="1">
                  <a:solidFill>
                    <a:schemeClr val="tx1"/>
                  </a:solidFill>
                  <a:latin typeface="Candara" panose="020E0502030303020204" pitchFamily="34" charset="0"/>
                </a:rPr>
                <a:t>pyimagej</a:t>
              </a:r>
              <a:endParaRPr lang="en-GB" sz="1600" dirty="0">
                <a:solidFill>
                  <a:schemeClr val="tx1"/>
                </a:solidFill>
                <a:latin typeface="Candara" panose="020E0502030303020204" pitchFamily="34" charset="0"/>
              </a:endParaRPr>
            </a:p>
            <a:p>
              <a:pPr marL="942975" lvl="3" indent="-217488">
                <a:spcAft>
                  <a:spcPts val="900"/>
                </a:spcAft>
                <a:buClr>
                  <a:srgbClr val="994269"/>
                </a:buClr>
                <a:buSzPct val="70000"/>
                <a:buFont typeface="Arial" panose="020B0604020202020204" pitchFamily="34" charset="0"/>
                <a:buChar char="•"/>
              </a:pPr>
              <a:r>
                <a:rPr lang="en-GB" sz="1200" dirty="0">
                  <a:solidFill>
                    <a:schemeClr val="tx1"/>
                  </a:solidFill>
                  <a:latin typeface="Candara" panose="020E0502030303020204" pitchFamily="34" charset="0"/>
                </a:rPr>
                <a:t>Channels split</a:t>
              </a:r>
            </a:p>
            <a:p>
              <a:pPr marL="942975" lvl="3" indent="-217488">
                <a:spcAft>
                  <a:spcPts val="900"/>
                </a:spcAft>
                <a:buClr>
                  <a:srgbClr val="994269"/>
                </a:buClr>
                <a:buSzPct val="70000"/>
                <a:buFont typeface="Arial" panose="020B0604020202020204" pitchFamily="34" charset="0"/>
                <a:buChar char="•"/>
              </a:pPr>
              <a:r>
                <a:rPr lang="en-GB" sz="1200" dirty="0">
                  <a:solidFill>
                    <a:schemeClr val="tx1"/>
                  </a:solidFill>
                  <a:latin typeface="Candara" panose="020E0502030303020204" pitchFamily="34" charset="0"/>
                </a:rPr>
                <a:t>Histogram normalization</a:t>
              </a:r>
            </a:p>
            <a:p>
              <a:pPr marL="942975" lvl="3" indent="-217488">
                <a:spcAft>
                  <a:spcPts val="900"/>
                </a:spcAft>
                <a:buClr>
                  <a:srgbClr val="994269"/>
                </a:buClr>
                <a:buSzPct val="70000"/>
                <a:buFont typeface="Arial" panose="020B0604020202020204" pitchFamily="34" charset="0"/>
                <a:buChar char="•"/>
              </a:pPr>
              <a:r>
                <a:rPr lang="en-GB" sz="1200" dirty="0">
                  <a:solidFill>
                    <a:schemeClr val="tx1"/>
                  </a:solidFill>
                  <a:latin typeface="Candara" panose="020E0502030303020204" pitchFamily="34" charset="0"/>
                </a:rPr>
                <a:t>Apply filters (mean and Gaussian)</a:t>
              </a:r>
            </a:p>
            <a:p>
              <a:pPr marL="942975" lvl="3" indent="-217488">
                <a:spcAft>
                  <a:spcPts val="900"/>
                </a:spcAft>
                <a:buClr>
                  <a:srgbClr val="994269"/>
                </a:buClr>
                <a:buSzPct val="70000"/>
                <a:buFont typeface="Arial" panose="020B0604020202020204" pitchFamily="34" charset="0"/>
                <a:buChar char="•"/>
              </a:pPr>
              <a:r>
                <a:rPr lang="en-GB" sz="1200" dirty="0">
                  <a:solidFill>
                    <a:schemeClr val="tx1"/>
                  </a:solidFill>
                  <a:latin typeface="Candara" panose="020E0502030303020204" pitchFamily="34" charset="0"/>
                </a:rPr>
                <a:t>Generate auxiliary datasets </a:t>
              </a:r>
              <a:endParaRPr lang="en-GB" dirty="0">
                <a:solidFill>
                  <a:schemeClr val="tx1"/>
                </a:solidFill>
                <a:latin typeface="Candara" panose="020E0502030303020204" pitchFamily="34" charset="0"/>
              </a:endParaRPr>
            </a:p>
            <a:p>
              <a:pPr marL="541338" indent="-331788">
                <a:spcAft>
                  <a:spcPts val="900"/>
                </a:spcAft>
                <a:buClr>
                  <a:srgbClr val="994269"/>
                </a:buClr>
                <a:buSzPct val="70000"/>
                <a:buFont typeface="Wingdings" pitchFamily="2" charset="2"/>
                <a:buChar char="v"/>
              </a:pPr>
              <a:endParaRPr lang="en-GB" dirty="0">
                <a:solidFill>
                  <a:schemeClr val="tx1"/>
                </a:solidFill>
                <a:latin typeface="Candara" panose="020E0502030303020204" pitchFamily="34" charset="0"/>
              </a:endParaRPr>
            </a:p>
          </p:txBody>
        </p:sp>
        <p:grpSp>
          <p:nvGrpSpPr>
            <p:cNvPr id="18" name="Group 17">
              <a:extLst>
                <a:ext uri="{FF2B5EF4-FFF2-40B4-BE49-F238E27FC236}">
                  <a16:creationId xmlns:a16="http://schemas.microsoft.com/office/drawing/2014/main" id="{9DAC7E9D-8A87-B580-9E34-6391AE17CDC4}"/>
                </a:ext>
              </a:extLst>
            </p:cNvPr>
            <p:cNvGrpSpPr>
              <a:grpSpLocks noChangeAspect="1"/>
            </p:cNvGrpSpPr>
            <p:nvPr/>
          </p:nvGrpSpPr>
          <p:grpSpPr>
            <a:xfrm>
              <a:off x="4560160" y="1892589"/>
              <a:ext cx="4547321" cy="1838965"/>
              <a:chOff x="4994061" y="3392471"/>
              <a:chExt cx="3893558" cy="1574579"/>
            </a:xfrm>
          </p:grpSpPr>
          <p:pic>
            <p:nvPicPr>
              <p:cNvPr id="19" name="Picture 18">
                <a:extLst>
                  <a:ext uri="{FF2B5EF4-FFF2-40B4-BE49-F238E27FC236}">
                    <a16:creationId xmlns:a16="http://schemas.microsoft.com/office/drawing/2014/main" id="{6CAC64D8-4009-3223-B5D3-BDE7F22E255E}"/>
                  </a:ext>
                </a:extLst>
              </p:cNvPr>
              <p:cNvPicPr>
                <a:picLocks noChangeAspect="1"/>
              </p:cNvPicPr>
              <p:nvPr/>
            </p:nvPicPr>
            <p:blipFill rotWithShape="1">
              <a:blip r:embed="rId3">
                <a:alphaModFix amt="20000"/>
              </a:blip>
              <a:srcRect l="5876" t="7652" r="5876" b="8613"/>
              <a:stretch/>
            </p:blipFill>
            <p:spPr>
              <a:xfrm>
                <a:off x="4994061" y="3392471"/>
                <a:ext cx="1291001" cy="1291001"/>
              </a:xfrm>
              <a:prstGeom prst="rect">
                <a:avLst/>
              </a:prstGeom>
              <a:ln w="12700">
                <a:solidFill>
                  <a:schemeClr val="bg1"/>
                </a:solidFill>
              </a:ln>
            </p:spPr>
          </p:pic>
          <p:pic>
            <p:nvPicPr>
              <p:cNvPr id="23" name="Picture 22">
                <a:extLst>
                  <a:ext uri="{FF2B5EF4-FFF2-40B4-BE49-F238E27FC236}">
                    <a16:creationId xmlns:a16="http://schemas.microsoft.com/office/drawing/2014/main" id="{269BCF85-2435-ABDD-6C79-F7C6C46A11D4}"/>
                  </a:ext>
                </a:extLst>
              </p:cNvPr>
              <p:cNvPicPr>
                <a:picLocks noChangeAspect="1"/>
              </p:cNvPicPr>
              <p:nvPr/>
            </p:nvPicPr>
            <p:blipFill rotWithShape="1">
              <a:blip r:embed="rId3">
                <a:alphaModFix amt="50000"/>
              </a:blip>
              <a:srcRect l="5876" t="7652" r="5876" b="8613"/>
              <a:stretch/>
            </p:blipFill>
            <p:spPr>
              <a:xfrm>
                <a:off x="5088587" y="3486997"/>
                <a:ext cx="1291001" cy="1291001"/>
              </a:xfrm>
              <a:prstGeom prst="rect">
                <a:avLst/>
              </a:prstGeom>
              <a:ln w="12700">
                <a:solidFill>
                  <a:schemeClr val="bg1"/>
                </a:solidFill>
              </a:ln>
            </p:spPr>
          </p:pic>
          <p:pic>
            <p:nvPicPr>
              <p:cNvPr id="29" name="Picture 28">
                <a:extLst>
                  <a:ext uri="{FF2B5EF4-FFF2-40B4-BE49-F238E27FC236}">
                    <a16:creationId xmlns:a16="http://schemas.microsoft.com/office/drawing/2014/main" id="{77F470DF-2847-37DC-69CF-0CC5889ED5CC}"/>
                  </a:ext>
                </a:extLst>
              </p:cNvPr>
              <p:cNvPicPr>
                <a:picLocks noChangeAspect="1"/>
              </p:cNvPicPr>
              <p:nvPr/>
            </p:nvPicPr>
            <p:blipFill rotWithShape="1">
              <a:blip r:embed="rId3">
                <a:alphaModFix amt="70000"/>
              </a:blip>
              <a:srcRect l="5876" t="7652" r="5876" b="8613"/>
              <a:stretch/>
            </p:blipFill>
            <p:spPr>
              <a:xfrm>
                <a:off x="5183113" y="3581523"/>
                <a:ext cx="1291001" cy="1291001"/>
              </a:xfrm>
              <a:prstGeom prst="rect">
                <a:avLst/>
              </a:prstGeom>
              <a:ln w="12700">
                <a:solidFill>
                  <a:schemeClr val="bg1"/>
                </a:solidFill>
              </a:ln>
            </p:spPr>
          </p:pic>
          <p:pic>
            <p:nvPicPr>
              <p:cNvPr id="30" name="Picture 29">
                <a:extLst>
                  <a:ext uri="{FF2B5EF4-FFF2-40B4-BE49-F238E27FC236}">
                    <a16:creationId xmlns:a16="http://schemas.microsoft.com/office/drawing/2014/main" id="{B1B8B54D-8969-EDD3-6323-DA4A0A2F8ADB}"/>
                  </a:ext>
                </a:extLst>
              </p:cNvPr>
              <p:cNvPicPr>
                <a:picLocks noChangeAspect="1"/>
              </p:cNvPicPr>
              <p:nvPr/>
            </p:nvPicPr>
            <p:blipFill rotWithShape="1">
              <a:blip r:embed="rId3"/>
              <a:srcRect l="5876" t="7652" r="5876" b="8613"/>
              <a:stretch/>
            </p:blipFill>
            <p:spPr>
              <a:xfrm>
                <a:off x="5280540" y="3676049"/>
                <a:ext cx="1291001" cy="1291001"/>
              </a:xfrm>
              <a:prstGeom prst="rect">
                <a:avLst/>
              </a:prstGeom>
              <a:ln w="12700">
                <a:solidFill>
                  <a:schemeClr val="bg1"/>
                </a:solidFill>
              </a:ln>
            </p:spPr>
          </p:pic>
          <p:cxnSp>
            <p:nvCxnSpPr>
              <p:cNvPr id="31" name="Straight Arrow Connector 30">
                <a:extLst>
                  <a:ext uri="{FF2B5EF4-FFF2-40B4-BE49-F238E27FC236}">
                    <a16:creationId xmlns:a16="http://schemas.microsoft.com/office/drawing/2014/main" id="{711F33CB-2419-23EC-CD91-0DC9832E6C51}"/>
                  </a:ext>
                </a:extLst>
              </p:cNvPr>
              <p:cNvCxnSpPr/>
              <p:nvPr/>
            </p:nvCxnSpPr>
            <p:spPr>
              <a:xfrm flipV="1">
                <a:off x="6671844" y="3798959"/>
                <a:ext cx="555585" cy="49771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4" name="Straight Arrow Connector 33">
                <a:extLst>
                  <a:ext uri="{FF2B5EF4-FFF2-40B4-BE49-F238E27FC236}">
                    <a16:creationId xmlns:a16="http://schemas.microsoft.com/office/drawing/2014/main" id="{DC6CFDD5-3974-B771-889C-98E4D6184206}"/>
                  </a:ext>
                </a:extLst>
              </p:cNvPr>
              <p:cNvCxnSpPr>
                <a:cxnSpLocks/>
              </p:cNvCxnSpPr>
              <p:nvPr/>
            </p:nvCxnSpPr>
            <p:spPr>
              <a:xfrm flipV="1">
                <a:off x="6671844" y="4068405"/>
                <a:ext cx="555585" cy="22826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nvGrpSpPr>
              <p:cNvPr id="35" name="Group 34">
                <a:extLst>
                  <a:ext uri="{FF2B5EF4-FFF2-40B4-BE49-F238E27FC236}">
                    <a16:creationId xmlns:a16="http://schemas.microsoft.com/office/drawing/2014/main" id="{86654FF0-2B72-6DA0-6F4F-FF8D65C3476C}"/>
                  </a:ext>
                </a:extLst>
              </p:cNvPr>
              <p:cNvGrpSpPr/>
              <p:nvPr/>
            </p:nvGrpSpPr>
            <p:grpSpPr>
              <a:xfrm flipV="1">
                <a:off x="6668968" y="4296670"/>
                <a:ext cx="555585" cy="497711"/>
                <a:chOff x="7027762" y="3937322"/>
                <a:chExt cx="555585" cy="497711"/>
              </a:xfrm>
            </p:grpSpPr>
            <p:cxnSp>
              <p:nvCxnSpPr>
                <p:cNvPr id="40" name="Straight Arrow Connector 39">
                  <a:extLst>
                    <a:ext uri="{FF2B5EF4-FFF2-40B4-BE49-F238E27FC236}">
                      <a16:creationId xmlns:a16="http://schemas.microsoft.com/office/drawing/2014/main" id="{197E8D0E-246E-FE68-0A48-05926CD66D05}"/>
                    </a:ext>
                  </a:extLst>
                </p:cNvPr>
                <p:cNvCxnSpPr/>
                <p:nvPr/>
              </p:nvCxnSpPr>
              <p:spPr>
                <a:xfrm flipV="1">
                  <a:off x="7027762" y="3937322"/>
                  <a:ext cx="555585" cy="49771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1" name="Straight Arrow Connector 40">
                  <a:extLst>
                    <a:ext uri="{FF2B5EF4-FFF2-40B4-BE49-F238E27FC236}">
                      <a16:creationId xmlns:a16="http://schemas.microsoft.com/office/drawing/2014/main" id="{037B6545-5779-1BE3-3AC7-E452754F9567}"/>
                    </a:ext>
                  </a:extLst>
                </p:cNvPr>
                <p:cNvCxnSpPr>
                  <a:cxnSpLocks/>
                </p:cNvCxnSpPr>
                <p:nvPr/>
              </p:nvCxnSpPr>
              <p:spPr>
                <a:xfrm flipV="1">
                  <a:off x="7027762" y="4206768"/>
                  <a:ext cx="555585" cy="22826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
            <p:nvSpPr>
              <p:cNvPr id="36" name="TextBox 35">
                <a:extLst>
                  <a:ext uri="{FF2B5EF4-FFF2-40B4-BE49-F238E27FC236}">
                    <a16:creationId xmlns:a16="http://schemas.microsoft.com/office/drawing/2014/main" id="{4BADE90A-2982-424B-BF8E-9DED3F719140}"/>
                  </a:ext>
                </a:extLst>
              </p:cNvPr>
              <p:cNvSpPr txBox="1"/>
              <p:nvPr/>
            </p:nvSpPr>
            <p:spPr>
              <a:xfrm>
                <a:off x="7194495" y="3663293"/>
                <a:ext cx="1543515" cy="261610"/>
              </a:xfrm>
              <a:prstGeom prst="rect">
                <a:avLst/>
              </a:prstGeom>
              <a:noFill/>
            </p:spPr>
            <p:txBody>
              <a:bodyPr wrap="square">
                <a:spAutoFit/>
              </a:bodyPr>
              <a:lstStyle/>
              <a:p>
                <a:r>
                  <a:rPr lang="en-GB" sz="1100" i="1" dirty="0">
                    <a:solidFill>
                      <a:schemeClr val="tx1"/>
                    </a:solidFill>
                    <a:latin typeface="Candara" panose="020E0502030303020204" pitchFamily="34" charset="0"/>
                  </a:rPr>
                  <a:t>2d nuclei </a:t>
                </a:r>
                <a:r>
                  <a:rPr lang="en-GB" sz="1000" dirty="0">
                    <a:solidFill>
                      <a:schemeClr val="tx1"/>
                    </a:solidFill>
                    <a:latin typeface="Candara" panose="020E0502030303020204" pitchFamily="34" charset="0"/>
                  </a:rPr>
                  <a:t>(DAPI channel)</a:t>
                </a:r>
                <a:endParaRPr lang="en-GB" sz="1000" dirty="0"/>
              </a:p>
            </p:txBody>
          </p:sp>
          <p:sp>
            <p:nvSpPr>
              <p:cNvPr id="37" name="TextBox 36">
                <a:extLst>
                  <a:ext uri="{FF2B5EF4-FFF2-40B4-BE49-F238E27FC236}">
                    <a16:creationId xmlns:a16="http://schemas.microsoft.com/office/drawing/2014/main" id="{918A6D4B-0C6C-1F18-2966-397101659C0D}"/>
                  </a:ext>
                </a:extLst>
              </p:cNvPr>
              <p:cNvSpPr txBox="1"/>
              <p:nvPr/>
            </p:nvSpPr>
            <p:spPr>
              <a:xfrm>
                <a:off x="7194495" y="3945495"/>
                <a:ext cx="1693124" cy="430887"/>
              </a:xfrm>
              <a:prstGeom prst="rect">
                <a:avLst/>
              </a:prstGeom>
              <a:noFill/>
            </p:spPr>
            <p:txBody>
              <a:bodyPr wrap="square">
                <a:spAutoFit/>
              </a:bodyPr>
              <a:lstStyle/>
              <a:p>
                <a:r>
                  <a:rPr lang="en-GB" sz="1100" i="1" dirty="0">
                    <a:solidFill>
                      <a:schemeClr val="tx1"/>
                    </a:solidFill>
                    <a:latin typeface="Candara" panose="020E0502030303020204" pitchFamily="34" charset="0"/>
                  </a:rPr>
                  <a:t>2d composite </a:t>
                </a:r>
              </a:p>
              <a:p>
                <a:r>
                  <a:rPr lang="en-GB" sz="1000" dirty="0">
                    <a:solidFill>
                      <a:schemeClr val="tx1"/>
                    </a:solidFill>
                    <a:latin typeface="Candara" panose="020E0502030303020204" pitchFamily="34" charset="0"/>
                  </a:rPr>
                  <a:t>(DAPI + GFAP channels)</a:t>
                </a:r>
                <a:endParaRPr lang="en-GB" sz="1000" dirty="0"/>
              </a:p>
            </p:txBody>
          </p:sp>
          <p:sp>
            <p:nvSpPr>
              <p:cNvPr id="38" name="TextBox 37">
                <a:extLst>
                  <a:ext uri="{FF2B5EF4-FFF2-40B4-BE49-F238E27FC236}">
                    <a16:creationId xmlns:a16="http://schemas.microsoft.com/office/drawing/2014/main" id="{AB9535A4-A037-ED52-2FE7-91B675388508}"/>
                  </a:ext>
                </a:extLst>
              </p:cNvPr>
              <p:cNvSpPr txBox="1"/>
              <p:nvPr/>
            </p:nvSpPr>
            <p:spPr>
              <a:xfrm>
                <a:off x="7194495" y="4361778"/>
                <a:ext cx="1565639" cy="261610"/>
              </a:xfrm>
              <a:prstGeom prst="rect">
                <a:avLst/>
              </a:prstGeom>
              <a:noFill/>
            </p:spPr>
            <p:txBody>
              <a:bodyPr wrap="square">
                <a:spAutoFit/>
              </a:bodyPr>
              <a:lstStyle/>
              <a:p>
                <a:r>
                  <a:rPr lang="en-GB" sz="1100" i="1" dirty="0">
                    <a:solidFill>
                      <a:schemeClr val="tx1"/>
                    </a:solidFill>
                    <a:latin typeface="Candara" panose="020E0502030303020204" pitchFamily="34" charset="0"/>
                  </a:rPr>
                  <a:t>3d nuclei</a:t>
                </a:r>
                <a:endParaRPr lang="en-GB" sz="1100" dirty="0"/>
              </a:p>
            </p:txBody>
          </p:sp>
          <p:sp>
            <p:nvSpPr>
              <p:cNvPr id="39" name="TextBox 38">
                <a:extLst>
                  <a:ext uri="{FF2B5EF4-FFF2-40B4-BE49-F238E27FC236}">
                    <a16:creationId xmlns:a16="http://schemas.microsoft.com/office/drawing/2014/main" id="{259A7136-4DB5-3138-1E2A-F280AEB82017}"/>
                  </a:ext>
                </a:extLst>
              </p:cNvPr>
              <p:cNvSpPr txBox="1"/>
              <p:nvPr/>
            </p:nvSpPr>
            <p:spPr>
              <a:xfrm>
                <a:off x="7194495" y="4643979"/>
                <a:ext cx="1565640" cy="261610"/>
              </a:xfrm>
              <a:prstGeom prst="rect">
                <a:avLst/>
              </a:prstGeom>
              <a:noFill/>
            </p:spPr>
            <p:txBody>
              <a:bodyPr wrap="square">
                <a:spAutoFit/>
              </a:bodyPr>
              <a:lstStyle/>
              <a:p>
                <a:r>
                  <a:rPr lang="en-GB" sz="1100" i="1" dirty="0">
                    <a:solidFill>
                      <a:schemeClr val="tx1"/>
                    </a:solidFill>
                    <a:latin typeface="Candara" panose="020E0502030303020204" pitchFamily="34" charset="0"/>
                  </a:rPr>
                  <a:t>3d composite</a:t>
                </a:r>
                <a:endParaRPr lang="en-GB" sz="1100" dirty="0"/>
              </a:p>
            </p:txBody>
          </p:sp>
        </p:grpSp>
        <p:sp>
          <p:nvSpPr>
            <p:cNvPr id="6" name="TextBox 5">
              <a:extLst>
                <a:ext uri="{FF2B5EF4-FFF2-40B4-BE49-F238E27FC236}">
                  <a16:creationId xmlns:a16="http://schemas.microsoft.com/office/drawing/2014/main" id="{EB9550BF-1E76-0367-7EAA-FBB50A448D8C}"/>
                </a:ext>
              </a:extLst>
            </p:cNvPr>
            <p:cNvSpPr txBox="1"/>
            <p:nvPr/>
          </p:nvSpPr>
          <p:spPr>
            <a:xfrm>
              <a:off x="4560160" y="3842599"/>
              <a:ext cx="2125074" cy="215444"/>
            </a:xfrm>
            <a:prstGeom prst="rect">
              <a:avLst/>
            </a:prstGeom>
            <a:noFill/>
          </p:spPr>
          <p:txBody>
            <a:bodyPr wrap="square" rtlCol="0">
              <a:spAutoFit/>
            </a:bodyPr>
            <a:lstStyle/>
            <a:p>
              <a:pPr marL="7938" indent="-7938" algn="just"/>
              <a:r>
                <a:rPr lang="en-GB" sz="800" b="1" dirty="0">
                  <a:latin typeface="Candara" panose="020E0502030303020204" pitchFamily="34" charset="0"/>
                </a:rPr>
                <a:t>Figure 12. </a:t>
              </a:r>
              <a:r>
                <a:rPr lang="en-GB" sz="800" dirty="0">
                  <a:latin typeface="Candara" panose="020E0502030303020204" pitchFamily="34" charset="0"/>
                </a:rPr>
                <a:t>Dataset generation.</a:t>
              </a:r>
            </a:p>
          </p:txBody>
        </p:sp>
      </p:grpSp>
      <p:sp>
        <p:nvSpPr>
          <p:cNvPr id="9" name="Google Shape;366;p49">
            <a:extLst>
              <a:ext uri="{FF2B5EF4-FFF2-40B4-BE49-F238E27FC236}">
                <a16:creationId xmlns:a16="http://schemas.microsoft.com/office/drawing/2014/main" id="{6399E5BE-5DA4-B488-C2EC-542F431ED842}"/>
              </a:ext>
            </a:extLst>
          </p:cNvPr>
          <p:cNvSpPr txBox="1">
            <a:spLocks/>
          </p:cNvSpPr>
          <p:nvPr/>
        </p:nvSpPr>
        <p:spPr>
          <a:xfrm>
            <a:off x="713890" y="1062319"/>
            <a:ext cx="7884487" cy="5232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Commissioner"/>
              <a:buNone/>
              <a:defRPr sz="1400" b="0" i="0" u="none" strike="noStrike" cap="none">
                <a:solidFill>
                  <a:schemeClr val="dk1"/>
                </a:solidFill>
                <a:latin typeface="Commissioner"/>
                <a:ea typeface="Commissioner"/>
                <a:cs typeface="Commissioner"/>
                <a:sym typeface="Commissioner"/>
              </a:defRPr>
            </a:lvl1pPr>
            <a:lvl2pPr marL="914400" marR="0" lvl="1" indent="-317500" algn="ctr" rtl="0">
              <a:lnSpc>
                <a:spcPct val="115000"/>
              </a:lnSpc>
              <a:spcBef>
                <a:spcPts val="0"/>
              </a:spcBef>
              <a:spcAft>
                <a:spcPts val="0"/>
              </a:spcAft>
              <a:buClr>
                <a:schemeClr val="dk1"/>
              </a:buClr>
              <a:buSzPts val="1400"/>
              <a:buFont typeface="Commissioner"/>
              <a:buNone/>
              <a:defRPr sz="1400" b="0" i="0" u="none" strike="noStrike" cap="none">
                <a:solidFill>
                  <a:schemeClr val="dk1"/>
                </a:solidFill>
                <a:latin typeface="Commissioner"/>
                <a:ea typeface="Commissioner"/>
                <a:cs typeface="Commissioner"/>
                <a:sym typeface="Commissioner"/>
              </a:defRPr>
            </a:lvl2pPr>
            <a:lvl3pPr marL="1371600" marR="0" lvl="2" indent="-317500" algn="ctr" rtl="0">
              <a:lnSpc>
                <a:spcPct val="115000"/>
              </a:lnSpc>
              <a:spcBef>
                <a:spcPts val="0"/>
              </a:spcBef>
              <a:spcAft>
                <a:spcPts val="0"/>
              </a:spcAft>
              <a:buClr>
                <a:schemeClr val="dk1"/>
              </a:buClr>
              <a:buSzPts val="1400"/>
              <a:buFont typeface="Commissioner"/>
              <a:buNone/>
              <a:defRPr sz="1400" b="0" i="0" u="none" strike="noStrike" cap="none">
                <a:solidFill>
                  <a:schemeClr val="dk1"/>
                </a:solidFill>
                <a:latin typeface="Commissioner"/>
                <a:ea typeface="Commissioner"/>
                <a:cs typeface="Commissioner"/>
                <a:sym typeface="Commissioner"/>
              </a:defRPr>
            </a:lvl3pPr>
            <a:lvl4pPr marL="1828800" marR="0" lvl="3" indent="-317500" algn="ctr" rtl="0">
              <a:lnSpc>
                <a:spcPct val="115000"/>
              </a:lnSpc>
              <a:spcBef>
                <a:spcPts val="0"/>
              </a:spcBef>
              <a:spcAft>
                <a:spcPts val="0"/>
              </a:spcAft>
              <a:buClr>
                <a:schemeClr val="dk1"/>
              </a:buClr>
              <a:buSzPts val="1400"/>
              <a:buFont typeface="Commissioner"/>
              <a:buNone/>
              <a:defRPr sz="1400" b="0" i="0" u="none" strike="noStrike" cap="none">
                <a:solidFill>
                  <a:schemeClr val="dk1"/>
                </a:solidFill>
                <a:latin typeface="Commissioner"/>
                <a:ea typeface="Commissioner"/>
                <a:cs typeface="Commissioner"/>
                <a:sym typeface="Commissioner"/>
              </a:defRPr>
            </a:lvl4pPr>
            <a:lvl5pPr marL="2286000" marR="0" lvl="4" indent="-317500" algn="ctr" rtl="0">
              <a:lnSpc>
                <a:spcPct val="115000"/>
              </a:lnSpc>
              <a:spcBef>
                <a:spcPts val="0"/>
              </a:spcBef>
              <a:spcAft>
                <a:spcPts val="0"/>
              </a:spcAft>
              <a:buClr>
                <a:schemeClr val="dk1"/>
              </a:buClr>
              <a:buSzPts val="1400"/>
              <a:buFont typeface="Commissioner"/>
              <a:buNone/>
              <a:defRPr sz="1400" b="0" i="0" u="none" strike="noStrike" cap="none">
                <a:solidFill>
                  <a:schemeClr val="dk1"/>
                </a:solidFill>
                <a:latin typeface="Commissioner"/>
                <a:ea typeface="Commissioner"/>
                <a:cs typeface="Commissioner"/>
                <a:sym typeface="Commissioner"/>
              </a:defRPr>
            </a:lvl5pPr>
            <a:lvl6pPr marL="2743200" marR="0" lvl="5" indent="-317500" algn="ctr" rtl="0">
              <a:lnSpc>
                <a:spcPct val="115000"/>
              </a:lnSpc>
              <a:spcBef>
                <a:spcPts val="0"/>
              </a:spcBef>
              <a:spcAft>
                <a:spcPts val="0"/>
              </a:spcAft>
              <a:buClr>
                <a:schemeClr val="dk1"/>
              </a:buClr>
              <a:buSzPts val="1400"/>
              <a:buFont typeface="Commissioner"/>
              <a:buNone/>
              <a:defRPr sz="1400" b="0" i="0" u="none" strike="noStrike" cap="none">
                <a:solidFill>
                  <a:schemeClr val="dk1"/>
                </a:solidFill>
                <a:latin typeface="Commissioner"/>
                <a:ea typeface="Commissioner"/>
                <a:cs typeface="Commissioner"/>
                <a:sym typeface="Commissioner"/>
              </a:defRPr>
            </a:lvl6pPr>
            <a:lvl7pPr marL="3200400" marR="0" lvl="6" indent="-317500" algn="ctr" rtl="0">
              <a:lnSpc>
                <a:spcPct val="115000"/>
              </a:lnSpc>
              <a:spcBef>
                <a:spcPts val="0"/>
              </a:spcBef>
              <a:spcAft>
                <a:spcPts val="0"/>
              </a:spcAft>
              <a:buClr>
                <a:schemeClr val="dk1"/>
              </a:buClr>
              <a:buSzPts val="1400"/>
              <a:buFont typeface="Commissioner"/>
              <a:buNone/>
              <a:defRPr sz="1400" b="0" i="0" u="none" strike="noStrike" cap="none">
                <a:solidFill>
                  <a:schemeClr val="dk1"/>
                </a:solidFill>
                <a:latin typeface="Commissioner"/>
                <a:ea typeface="Commissioner"/>
                <a:cs typeface="Commissioner"/>
                <a:sym typeface="Commissioner"/>
              </a:defRPr>
            </a:lvl7pPr>
            <a:lvl8pPr marL="3657600" marR="0" lvl="7" indent="-317500" algn="ctr" rtl="0">
              <a:lnSpc>
                <a:spcPct val="115000"/>
              </a:lnSpc>
              <a:spcBef>
                <a:spcPts val="0"/>
              </a:spcBef>
              <a:spcAft>
                <a:spcPts val="0"/>
              </a:spcAft>
              <a:buClr>
                <a:schemeClr val="dk1"/>
              </a:buClr>
              <a:buSzPts val="1400"/>
              <a:buFont typeface="Commissioner"/>
              <a:buNone/>
              <a:defRPr sz="1400" b="0" i="0" u="none" strike="noStrike" cap="none">
                <a:solidFill>
                  <a:schemeClr val="dk1"/>
                </a:solidFill>
                <a:latin typeface="Commissioner"/>
                <a:ea typeface="Commissioner"/>
                <a:cs typeface="Commissioner"/>
                <a:sym typeface="Commissioner"/>
              </a:defRPr>
            </a:lvl8pPr>
            <a:lvl9pPr marL="4114800" marR="0" lvl="8" indent="-317500" algn="ctr" rtl="0">
              <a:lnSpc>
                <a:spcPct val="115000"/>
              </a:lnSpc>
              <a:spcBef>
                <a:spcPts val="0"/>
              </a:spcBef>
              <a:spcAft>
                <a:spcPts val="0"/>
              </a:spcAft>
              <a:buClr>
                <a:schemeClr val="dk1"/>
              </a:buClr>
              <a:buSzPts val="1400"/>
              <a:buFont typeface="Commissioner"/>
              <a:buNone/>
              <a:defRPr sz="1400" b="0" i="0" u="none" strike="noStrike" cap="none">
                <a:solidFill>
                  <a:schemeClr val="dk1"/>
                </a:solidFill>
                <a:latin typeface="Commissioner"/>
                <a:ea typeface="Commissioner"/>
                <a:cs typeface="Commissioner"/>
                <a:sym typeface="Commissioner"/>
              </a:defRPr>
            </a:lvl9pPr>
          </a:lstStyle>
          <a:p>
            <a:pPr marL="0" indent="0" algn="l"/>
            <a:r>
              <a:rPr lang="en-GB" sz="1600" b="1" dirty="0">
                <a:latin typeface="Chivo" panose="020B0503030202020804" pitchFamily="34" charset="77"/>
              </a:rPr>
              <a:t>PROPOSAL</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0DC4F7C1-3FCD-5287-D047-60EC905CF5AA}"/>
                  </a:ext>
                </a:extLst>
              </p:cNvPr>
              <p:cNvSpPr txBox="1"/>
              <p:nvPr/>
            </p:nvSpPr>
            <p:spPr>
              <a:xfrm>
                <a:off x="713224" y="1579051"/>
                <a:ext cx="6078273" cy="638636"/>
              </a:xfrm>
              <a:prstGeom prst="rect">
                <a:avLst/>
              </a:prstGeom>
              <a:noFill/>
            </p:spPr>
            <p:txBody>
              <a:bodyPr wrap="square" rtlCol="0">
                <a:spAutoFit/>
              </a:bodyPr>
              <a:lstStyle/>
              <a:p>
                <a:pPr marL="541338" indent="-331788">
                  <a:spcAft>
                    <a:spcPts val="900"/>
                  </a:spcAft>
                  <a:buClr>
                    <a:srgbClr val="994269"/>
                  </a:buClr>
                  <a:buSzPct val="70000"/>
                  <a:buFont typeface="Wingdings" pitchFamily="2" charset="2"/>
                  <a:buChar char="v"/>
                </a:pPr>
                <a:r>
                  <a:rPr lang="en-GB" dirty="0">
                    <a:solidFill>
                      <a:schemeClr val="tx1"/>
                    </a:solidFill>
                    <a:latin typeface="Candara" panose="020E0502030303020204" pitchFamily="34" charset="0"/>
                  </a:rPr>
                  <a:t>number segmentation masks </a:t>
                </a:r>
                <a14:m>
                  <m:oMath xmlns:m="http://schemas.openxmlformats.org/officeDocument/2006/math">
                    <m:r>
                      <a:rPr lang="en-GB" i="1" smtClean="0">
                        <a:solidFill>
                          <a:schemeClr val="tx1"/>
                        </a:solidFill>
                        <a:latin typeface="Cambria Math" panose="02040503050406030204" pitchFamily="18" charset="0"/>
                        <a:ea typeface="Cambria Math" panose="02040503050406030204" pitchFamily="18" charset="0"/>
                      </a:rPr>
                      <m:t>≡</m:t>
                    </m:r>
                  </m:oMath>
                </a14:m>
                <a:r>
                  <a:rPr lang="en-GB" dirty="0">
                    <a:solidFill>
                      <a:schemeClr val="tx1"/>
                    </a:solidFill>
                    <a:latin typeface="Candara" panose="020E0502030303020204" pitchFamily="34" charset="0"/>
                  </a:rPr>
                  <a:t> number nuclei instances</a:t>
                </a:r>
              </a:p>
              <a:p>
                <a:pPr marL="541338" indent="-331788">
                  <a:spcAft>
                    <a:spcPts val="900"/>
                  </a:spcAft>
                  <a:buClr>
                    <a:srgbClr val="994269"/>
                  </a:buClr>
                  <a:buSzPct val="70000"/>
                  <a:buFont typeface="Wingdings" pitchFamily="2" charset="2"/>
                  <a:buChar char="v"/>
                </a:pPr>
                <a:r>
                  <a:rPr lang="en-GB" dirty="0">
                    <a:solidFill>
                      <a:schemeClr val="tx1"/>
                    </a:solidFill>
                    <a:latin typeface="Candara" panose="020E0502030303020204" pitchFamily="34" charset="0"/>
                  </a:rPr>
                  <a:t>Start in 2D </a:t>
                </a:r>
                <a14:m>
                  <m:oMath xmlns:m="http://schemas.openxmlformats.org/officeDocument/2006/math">
                    <m:r>
                      <a:rPr lang="pt-PT" b="0" i="1" smtClean="0">
                        <a:solidFill>
                          <a:schemeClr val="tx1"/>
                        </a:solidFill>
                        <a:latin typeface="Cambria Math" panose="02040503050406030204" pitchFamily="18" charset="0"/>
                      </a:rPr>
                      <m:t>→</m:t>
                    </m:r>
                  </m:oMath>
                </a14:m>
                <a:r>
                  <a:rPr lang="en-GB" dirty="0">
                    <a:solidFill>
                      <a:schemeClr val="tx1"/>
                    </a:solidFill>
                    <a:latin typeface="Candara" panose="020E0502030303020204" pitchFamily="34" charset="0"/>
                  </a:rPr>
                  <a:t> More comprehensive and test the proposal’s feasibility </a:t>
                </a:r>
              </a:p>
            </p:txBody>
          </p:sp>
        </mc:Choice>
        <mc:Fallback xmlns="">
          <p:sp>
            <p:nvSpPr>
              <p:cNvPr id="10" name="TextBox 9">
                <a:extLst>
                  <a:ext uri="{FF2B5EF4-FFF2-40B4-BE49-F238E27FC236}">
                    <a16:creationId xmlns:a16="http://schemas.microsoft.com/office/drawing/2014/main" id="{0DC4F7C1-3FCD-5287-D047-60EC905CF5AA}"/>
                  </a:ext>
                </a:extLst>
              </p:cNvPr>
              <p:cNvSpPr txBox="1">
                <a:spLocks noRot="1" noChangeAspect="1" noMove="1" noResize="1" noEditPoints="1" noAdjustHandles="1" noChangeArrowheads="1" noChangeShapeType="1" noTextEdit="1"/>
              </p:cNvSpPr>
              <p:nvPr/>
            </p:nvSpPr>
            <p:spPr>
              <a:xfrm>
                <a:off x="713224" y="1579051"/>
                <a:ext cx="6078273" cy="638636"/>
              </a:xfrm>
              <a:prstGeom prst="rect">
                <a:avLst/>
              </a:prstGeom>
              <a:blipFill>
                <a:blip r:embed="rId4"/>
                <a:stretch>
                  <a:fillRect t="-1961" b="-9804"/>
                </a:stretch>
              </a:blipFill>
            </p:spPr>
            <p:txBody>
              <a:bodyPr/>
              <a:lstStyle/>
              <a:p>
                <a:r>
                  <a:rPr lang="en-GB">
                    <a:noFill/>
                  </a:rPr>
                  <a:t> </a:t>
                </a:r>
              </a:p>
            </p:txBody>
          </p:sp>
        </mc:Fallback>
      </mc:AlternateContent>
    </p:spTree>
    <p:extLst>
      <p:ext uri="{BB962C8B-B14F-4D97-AF65-F5344CB8AC3E}">
        <p14:creationId xmlns:p14="http://schemas.microsoft.com/office/powerpoint/2010/main" val="40845379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79"/>
        <p:cNvGrpSpPr/>
        <p:nvPr/>
      </p:nvGrpSpPr>
      <p:grpSpPr>
        <a:xfrm>
          <a:off x="0" y="0"/>
          <a:ext cx="0" cy="0"/>
          <a:chOff x="0" y="0"/>
          <a:chExt cx="0" cy="0"/>
        </a:xfrm>
      </p:grpSpPr>
      <p:sp>
        <p:nvSpPr>
          <p:cNvPr id="680" name="Google Shape;680;p67"/>
          <p:cNvSpPr txBox="1">
            <a:spLocks noGrp="1"/>
          </p:cNvSpPr>
          <p:nvPr>
            <p:ph type="title"/>
          </p:nvPr>
        </p:nvSpPr>
        <p:spPr>
          <a:xfrm>
            <a:off x="1262174" y="1405950"/>
            <a:ext cx="3700523" cy="1139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err="1">
                <a:latin typeface="Chivo" panose="020B0503030202020804" pitchFamily="34" charset="77"/>
              </a:rPr>
              <a:t>Götz</a:t>
            </a:r>
            <a:r>
              <a:rPr lang="en" dirty="0">
                <a:latin typeface="Chivo" panose="020B0503030202020804" pitchFamily="34" charset="77"/>
              </a:rPr>
              <a:t> Group</a:t>
            </a:r>
            <a:br>
              <a:rPr lang="en" dirty="0">
                <a:latin typeface="Chivo" panose="020B0503030202020804" pitchFamily="34" charset="77"/>
              </a:rPr>
            </a:br>
            <a:r>
              <a:rPr lang="en" b="1" dirty="0">
                <a:latin typeface="Chivo" panose="020B0503030202020804" pitchFamily="34" charset="77"/>
              </a:rPr>
              <a:t>Neural Stem Cells</a:t>
            </a:r>
            <a:endParaRPr b="1" dirty="0">
              <a:latin typeface="Chivo" panose="020B0503030202020804" pitchFamily="34" charset="77"/>
            </a:endParaRPr>
          </a:p>
        </p:txBody>
      </p:sp>
      <p:sp>
        <p:nvSpPr>
          <p:cNvPr id="681" name="Google Shape;681;p67"/>
          <p:cNvSpPr txBox="1">
            <a:spLocks noGrp="1"/>
          </p:cNvSpPr>
          <p:nvPr>
            <p:ph type="subTitle" idx="1"/>
          </p:nvPr>
        </p:nvSpPr>
        <p:spPr>
          <a:xfrm>
            <a:off x="1262174" y="2721166"/>
            <a:ext cx="7233433" cy="1894900"/>
          </a:xfrm>
          <a:prstGeom prst="rect">
            <a:avLst/>
          </a:prstGeom>
        </p:spPr>
        <p:txBody>
          <a:bodyPr spcFirstLastPara="1" wrap="square" lIns="91425" tIns="91425" rIns="91425" bIns="91425" anchor="t" anchorCtr="0">
            <a:noAutofit/>
          </a:bodyPr>
          <a:lstStyle/>
          <a:p>
            <a:pPr marL="228600" indent="-88900"/>
            <a:r>
              <a:rPr lang="en-PT" i="1" dirty="0">
                <a:latin typeface="Candara" panose="020E0502030303020204" pitchFamily="34" charset="0"/>
              </a:rPr>
              <a:t>“aims to elucidate the key </a:t>
            </a:r>
            <a:r>
              <a:rPr lang="en-PT" b="1" i="1" dirty="0">
                <a:solidFill>
                  <a:srgbClr val="883D5B"/>
                </a:solidFill>
                <a:latin typeface="Candara" panose="020E0502030303020204" pitchFamily="34" charset="0"/>
              </a:rPr>
              <a:t>mechanisms of neurogenesis</a:t>
            </a:r>
            <a:r>
              <a:rPr lang="en-PT" i="1" dirty="0">
                <a:latin typeface="Candara" panose="020E0502030303020204" pitchFamily="34" charset="0"/>
              </a:rPr>
              <a:t> in the developing and adult brain”</a:t>
            </a:r>
          </a:p>
          <a:p>
            <a:pPr marL="228600" indent="-88900"/>
            <a:endParaRPr lang="en-PT" i="1" dirty="0">
              <a:latin typeface="Candara" panose="020E0502030303020204" pitchFamily="34" charset="0"/>
            </a:endParaRPr>
          </a:p>
          <a:p>
            <a:pPr marL="228600" indent="-88900"/>
            <a:r>
              <a:rPr lang="en-PT" i="1" dirty="0">
                <a:latin typeface="Candara" panose="020E0502030303020204" pitchFamily="34" charset="0"/>
              </a:rPr>
              <a:t>“pioneered the approach to generate new neurons by </a:t>
            </a:r>
            <a:r>
              <a:rPr lang="en-PT" b="1" i="1" dirty="0">
                <a:solidFill>
                  <a:srgbClr val="883D5B"/>
                </a:solidFill>
                <a:latin typeface="Candara" panose="020E0502030303020204" pitchFamily="34" charset="0"/>
              </a:rPr>
              <a:t>direct reprogramming from glial cells</a:t>
            </a:r>
            <a:r>
              <a:rPr lang="en-PT" i="1" dirty="0">
                <a:latin typeface="Candara" panose="020E0502030303020204" pitchFamily="34" charset="0"/>
              </a:rPr>
              <a:t>”</a:t>
            </a:r>
          </a:p>
          <a:p>
            <a:pPr marL="228600" indent="-88900"/>
            <a:endParaRPr lang="en-PT" i="1" dirty="0">
              <a:latin typeface="Candara" panose="020E0502030303020204" pitchFamily="34" charset="0"/>
            </a:endParaRPr>
          </a:p>
          <a:p>
            <a:pPr marL="228600" indent="-88900"/>
            <a:r>
              <a:rPr lang="en-PT" i="1" dirty="0">
                <a:latin typeface="Candara" panose="020E0502030303020204" pitchFamily="34" charset="0"/>
              </a:rPr>
              <a:t>“approach for novel </a:t>
            </a:r>
            <a:r>
              <a:rPr lang="en-PT" b="1" i="1" dirty="0">
                <a:solidFill>
                  <a:srgbClr val="883D5B"/>
                </a:solidFill>
                <a:latin typeface="Candara" panose="020E0502030303020204" pitchFamily="34" charset="0"/>
              </a:rPr>
              <a:t>therapeutic approaches to brain repair</a:t>
            </a:r>
            <a:r>
              <a:rPr lang="en-PT" i="1" dirty="0">
                <a:latin typeface="Candara" panose="020E0502030303020204" pitchFamily="34" charset="0"/>
              </a:rPr>
              <a:t>”</a:t>
            </a:r>
          </a:p>
        </p:txBody>
      </p:sp>
      <p:sp>
        <p:nvSpPr>
          <p:cNvPr id="4" name="Rectangle 3">
            <a:extLst>
              <a:ext uri="{FF2B5EF4-FFF2-40B4-BE49-F238E27FC236}">
                <a16:creationId xmlns:a16="http://schemas.microsoft.com/office/drawing/2014/main" id="{65416E4F-DB64-1E8A-CA85-CD2D0CF88C2C}"/>
              </a:ext>
            </a:extLst>
          </p:cNvPr>
          <p:cNvSpPr/>
          <p:nvPr/>
        </p:nvSpPr>
        <p:spPr>
          <a:xfrm>
            <a:off x="0" y="0"/>
            <a:ext cx="721895" cy="5143500"/>
          </a:xfrm>
          <a:prstGeom prst="rect">
            <a:avLst/>
          </a:prstGeom>
          <a:solidFill>
            <a:srgbClr val="994269">
              <a:alpha val="6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6" name="Straight Connector 5">
            <a:extLst>
              <a:ext uri="{FF2B5EF4-FFF2-40B4-BE49-F238E27FC236}">
                <a16:creationId xmlns:a16="http://schemas.microsoft.com/office/drawing/2014/main" id="{D1FD569D-6EA6-0480-49E7-7A5F91596A70}"/>
              </a:ext>
            </a:extLst>
          </p:cNvPr>
          <p:cNvCxnSpPr>
            <a:cxnSpLocks/>
          </p:cNvCxnSpPr>
          <p:nvPr/>
        </p:nvCxnSpPr>
        <p:spPr>
          <a:xfrm flipH="1">
            <a:off x="0" y="365761"/>
            <a:ext cx="4869293" cy="0"/>
          </a:xfrm>
          <a:prstGeom prst="line">
            <a:avLst/>
          </a:prstGeom>
          <a:ln/>
        </p:spPr>
        <p:style>
          <a:lnRef idx="1">
            <a:schemeClr val="dk1"/>
          </a:lnRef>
          <a:fillRef idx="0">
            <a:schemeClr val="dk1"/>
          </a:fillRef>
          <a:effectRef idx="0">
            <a:schemeClr val="dk1"/>
          </a:effectRef>
          <a:fontRef idx="minor">
            <a:schemeClr val="tx1"/>
          </a:fontRef>
        </p:style>
      </p:cxnSp>
      <p:pic>
        <p:nvPicPr>
          <p:cNvPr id="13" name="Picture 12" descr="A purple and pink text on a black background&#10;&#10;Description automatically generated">
            <a:extLst>
              <a:ext uri="{FF2B5EF4-FFF2-40B4-BE49-F238E27FC236}">
                <a16:creationId xmlns:a16="http://schemas.microsoft.com/office/drawing/2014/main" id="{9C471D97-1CCA-E367-F6F6-E4B1C56FA8AF}"/>
              </a:ext>
            </a:extLst>
          </p:cNvPr>
          <p:cNvPicPr>
            <a:picLocks noChangeAspect="1"/>
          </p:cNvPicPr>
          <p:nvPr/>
        </p:nvPicPr>
        <p:blipFill>
          <a:blip r:embed="rId3"/>
          <a:stretch>
            <a:fillRect/>
          </a:stretch>
        </p:blipFill>
        <p:spPr>
          <a:xfrm>
            <a:off x="6738431" y="365760"/>
            <a:ext cx="2082011" cy="706245"/>
          </a:xfrm>
          <a:prstGeom prst="rect">
            <a:avLst/>
          </a:prstGeom>
        </p:spPr>
      </p:pic>
      <p:sp>
        <p:nvSpPr>
          <p:cNvPr id="3" name="TextBox 2">
            <a:extLst>
              <a:ext uri="{FF2B5EF4-FFF2-40B4-BE49-F238E27FC236}">
                <a16:creationId xmlns:a16="http://schemas.microsoft.com/office/drawing/2014/main" id="{577F7DD2-2300-0B0C-BCF0-C342DA356C89}"/>
              </a:ext>
            </a:extLst>
          </p:cNvPr>
          <p:cNvSpPr txBox="1"/>
          <p:nvPr/>
        </p:nvSpPr>
        <p:spPr>
          <a:xfrm>
            <a:off x="0" y="4835723"/>
            <a:ext cx="9155222" cy="307777"/>
          </a:xfrm>
          <a:prstGeom prst="rect">
            <a:avLst/>
          </a:prstGeom>
          <a:noFill/>
        </p:spPr>
        <p:txBody>
          <a:bodyPr wrap="square" rtlCol="0">
            <a:spAutoFit/>
          </a:bodyPr>
          <a:lstStyle/>
          <a:p>
            <a:pPr algn="ctr"/>
            <a:r>
              <a:rPr lang="en-GB" b="1" dirty="0">
                <a:latin typeface="Chivo" panose="020B0503030202020804" pitchFamily="34" charset="77"/>
              </a:rPr>
              <a:t>3</a:t>
            </a:r>
          </a:p>
        </p:txBody>
      </p:sp>
      <p:sp>
        <p:nvSpPr>
          <p:cNvPr id="2" name="TextBox 1">
            <a:extLst>
              <a:ext uri="{FF2B5EF4-FFF2-40B4-BE49-F238E27FC236}">
                <a16:creationId xmlns:a16="http://schemas.microsoft.com/office/drawing/2014/main" id="{EB92534E-A8DB-EA70-6A77-6352F4751DC0}"/>
              </a:ext>
            </a:extLst>
          </p:cNvPr>
          <p:cNvSpPr txBox="1"/>
          <p:nvPr/>
        </p:nvSpPr>
        <p:spPr>
          <a:xfrm>
            <a:off x="6977743" y="4620279"/>
            <a:ext cx="1842699" cy="215444"/>
          </a:xfrm>
          <a:prstGeom prst="rect">
            <a:avLst/>
          </a:prstGeom>
          <a:noFill/>
        </p:spPr>
        <p:txBody>
          <a:bodyPr wrap="square" rtlCol="0">
            <a:spAutoFit/>
          </a:bodyPr>
          <a:lstStyle/>
          <a:p>
            <a:pPr marL="7938" indent="-7938" algn="r"/>
            <a:r>
              <a:rPr lang="en-GB" sz="800" b="1" dirty="0">
                <a:latin typeface="Candara" panose="020E0502030303020204" pitchFamily="34" charset="0"/>
              </a:rPr>
              <a:t>(Helmholtz </a:t>
            </a:r>
            <a:r>
              <a:rPr lang="en-GB" sz="800" b="1" dirty="0" err="1">
                <a:latin typeface="Candara" panose="020E0502030303020204" pitchFamily="34" charset="0"/>
              </a:rPr>
              <a:t>Zentrum</a:t>
            </a:r>
            <a:r>
              <a:rPr lang="en-GB" sz="800" b="1" dirty="0">
                <a:latin typeface="Candara" panose="020E0502030303020204" pitchFamily="34" charset="0"/>
              </a:rPr>
              <a:t> München, 2022)</a:t>
            </a:r>
            <a:endParaRPr lang="en-GB" sz="800" dirty="0">
              <a:latin typeface="Candara" panose="020E0502030303020204" pitchFamily="34" charset="0"/>
            </a:endParaRPr>
          </a:p>
        </p:txBody>
      </p:sp>
    </p:spTree>
    <p:extLst>
      <p:ext uri="{BB962C8B-B14F-4D97-AF65-F5344CB8AC3E}">
        <p14:creationId xmlns:p14="http://schemas.microsoft.com/office/powerpoint/2010/main" val="6261004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789D22-F77C-B97D-924F-2D875A50056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1460667-A81E-069A-592B-E8C323EB5032}"/>
              </a:ext>
            </a:extLst>
          </p:cNvPr>
          <p:cNvSpPr>
            <a:spLocks noGrp="1"/>
          </p:cNvSpPr>
          <p:nvPr>
            <p:ph type="title"/>
          </p:nvPr>
        </p:nvSpPr>
        <p:spPr/>
        <p:txBody>
          <a:bodyPr/>
          <a:lstStyle/>
          <a:p>
            <a:r>
              <a:rPr lang="en-GB" dirty="0">
                <a:latin typeface="Chivo" panose="020B0503030202020804" pitchFamily="34" charset="77"/>
              </a:rPr>
              <a:t>Nuclei Segmentation</a:t>
            </a:r>
          </a:p>
        </p:txBody>
      </p:sp>
      <p:sp>
        <p:nvSpPr>
          <p:cNvPr id="7" name="Rectangle 6">
            <a:extLst>
              <a:ext uri="{FF2B5EF4-FFF2-40B4-BE49-F238E27FC236}">
                <a16:creationId xmlns:a16="http://schemas.microsoft.com/office/drawing/2014/main" id="{E344E5DC-9212-871E-1B80-E0F5955C4079}"/>
              </a:ext>
            </a:extLst>
          </p:cNvPr>
          <p:cNvSpPr/>
          <p:nvPr/>
        </p:nvSpPr>
        <p:spPr>
          <a:xfrm>
            <a:off x="8857561" y="0"/>
            <a:ext cx="286439" cy="5143500"/>
          </a:xfrm>
          <a:prstGeom prst="rect">
            <a:avLst/>
          </a:prstGeom>
          <a:solidFill>
            <a:srgbClr val="994269">
              <a:alpha val="6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TextBox 27">
            <a:extLst>
              <a:ext uri="{FF2B5EF4-FFF2-40B4-BE49-F238E27FC236}">
                <a16:creationId xmlns:a16="http://schemas.microsoft.com/office/drawing/2014/main" id="{96071BC4-9B82-2238-272E-7E945AA458FB}"/>
              </a:ext>
            </a:extLst>
          </p:cNvPr>
          <p:cNvSpPr txBox="1"/>
          <p:nvPr/>
        </p:nvSpPr>
        <p:spPr>
          <a:xfrm>
            <a:off x="0" y="4835723"/>
            <a:ext cx="9155222" cy="307777"/>
          </a:xfrm>
          <a:prstGeom prst="rect">
            <a:avLst/>
          </a:prstGeom>
          <a:noFill/>
        </p:spPr>
        <p:txBody>
          <a:bodyPr wrap="square" rtlCol="0">
            <a:spAutoFit/>
          </a:bodyPr>
          <a:lstStyle/>
          <a:p>
            <a:pPr algn="ctr"/>
            <a:r>
              <a:rPr lang="en-GB" b="1" dirty="0">
                <a:latin typeface="Chivo" panose="020B0503030202020804" pitchFamily="34" charset="77"/>
              </a:rPr>
              <a:t>23</a:t>
            </a:r>
          </a:p>
        </p:txBody>
      </p:sp>
      <p:sp>
        <p:nvSpPr>
          <p:cNvPr id="58" name="Google Shape;366;p49">
            <a:extLst>
              <a:ext uri="{FF2B5EF4-FFF2-40B4-BE49-F238E27FC236}">
                <a16:creationId xmlns:a16="http://schemas.microsoft.com/office/drawing/2014/main" id="{D0BF3108-85B9-011F-BC0C-6E67A7241F09}"/>
              </a:ext>
            </a:extLst>
          </p:cNvPr>
          <p:cNvSpPr txBox="1">
            <a:spLocks/>
          </p:cNvSpPr>
          <p:nvPr/>
        </p:nvSpPr>
        <p:spPr>
          <a:xfrm>
            <a:off x="545623" y="1320352"/>
            <a:ext cx="4025711" cy="5232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Commissioner"/>
              <a:buNone/>
              <a:defRPr sz="1400" b="0" i="0" u="none" strike="noStrike" cap="none">
                <a:solidFill>
                  <a:schemeClr val="dk1"/>
                </a:solidFill>
                <a:latin typeface="Commissioner"/>
                <a:ea typeface="Commissioner"/>
                <a:cs typeface="Commissioner"/>
                <a:sym typeface="Commissioner"/>
              </a:defRPr>
            </a:lvl1pPr>
            <a:lvl2pPr marL="914400" marR="0" lvl="1" indent="-317500" algn="ctr" rtl="0">
              <a:lnSpc>
                <a:spcPct val="115000"/>
              </a:lnSpc>
              <a:spcBef>
                <a:spcPts val="0"/>
              </a:spcBef>
              <a:spcAft>
                <a:spcPts val="0"/>
              </a:spcAft>
              <a:buClr>
                <a:schemeClr val="dk1"/>
              </a:buClr>
              <a:buSzPts val="1400"/>
              <a:buFont typeface="Commissioner"/>
              <a:buNone/>
              <a:defRPr sz="1400" b="0" i="0" u="none" strike="noStrike" cap="none">
                <a:solidFill>
                  <a:schemeClr val="dk1"/>
                </a:solidFill>
                <a:latin typeface="Commissioner"/>
                <a:ea typeface="Commissioner"/>
                <a:cs typeface="Commissioner"/>
                <a:sym typeface="Commissioner"/>
              </a:defRPr>
            </a:lvl2pPr>
            <a:lvl3pPr marL="1371600" marR="0" lvl="2" indent="-317500" algn="ctr" rtl="0">
              <a:lnSpc>
                <a:spcPct val="115000"/>
              </a:lnSpc>
              <a:spcBef>
                <a:spcPts val="0"/>
              </a:spcBef>
              <a:spcAft>
                <a:spcPts val="0"/>
              </a:spcAft>
              <a:buClr>
                <a:schemeClr val="dk1"/>
              </a:buClr>
              <a:buSzPts val="1400"/>
              <a:buFont typeface="Commissioner"/>
              <a:buNone/>
              <a:defRPr sz="1400" b="0" i="0" u="none" strike="noStrike" cap="none">
                <a:solidFill>
                  <a:schemeClr val="dk1"/>
                </a:solidFill>
                <a:latin typeface="Commissioner"/>
                <a:ea typeface="Commissioner"/>
                <a:cs typeface="Commissioner"/>
                <a:sym typeface="Commissioner"/>
              </a:defRPr>
            </a:lvl3pPr>
            <a:lvl4pPr marL="1828800" marR="0" lvl="3" indent="-317500" algn="ctr" rtl="0">
              <a:lnSpc>
                <a:spcPct val="115000"/>
              </a:lnSpc>
              <a:spcBef>
                <a:spcPts val="0"/>
              </a:spcBef>
              <a:spcAft>
                <a:spcPts val="0"/>
              </a:spcAft>
              <a:buClr>
                <a:schemeClr val="dk1"/>
              </a:buClr>
              <a:buSzPts val="1400"/>
              <a:buFont typeface="Commissioner"/>
              <a:buNone/>
              <a:defRPr sz="1400" b="0" i="0" u="none" strike="noStrike" cap="none">
                <a:solidFill>
                  <a:schemeClr val="dk1"/>
                </a:solidFill>
                <a:latin typeface="Commissioner"/>
                <a:ea typeface="Commissioner"/>
                <a:cs typeface="Commissioner"/>
                <a:sym typeface="Commissioner"/>
              </a:defRPr>
            </a:lvl4pPr>
            <a:lvl5pPr marL="2286000" marR="0" lvl="4" indent="-317500" algn="ctr" rtl="0">
              <a:lnSpc>
                <a:spcPct val="115000"/>
              </a:lnSpc>
              <a:spcBef>
                <a:spcPts val="0"/>
              </a:spcBef>
              <a:spcAft>
                <a:spcPts val="0"/>
              </a:spcAft>
              <a:buClr>
                <a:schemeClr val="dk1"/>
              </a:buClr>
              <a:buSzPts val="1400"/>
              <a:buFont typeface="Commissioner"/>
              <a:buNone/>
              <a:defRPr sz="1400" b="0" i="0" u="none" strike="noStrike" cap="none">
                <a:solidFill>
                  <a:schemeClr val="dk1"/>
                </a:solidFill>
                <a:latin typeface="Commissioner"/>
                <a:ea typeface="Commissioner"/>
                <a:cs typeface="Commissioner"/>
                <a:sym typeface="Commissioner"/>
              </a:defRPr>
            </a:lvl5pPr>
            <a:lvl6pPr marL="2743200" marR="0" lvl="5" indent="-317500" algn="ctr" rtl="0">
              <a:lnSpc>
                <a:spcPct val="115000"/>
              </a:lnSpc>
              <a:spcBef>
                <a:spcPts val="0"/>
              </a:spcBef>
              <a:spcAft>
                <a:spcPts val="0"/>
              </a:spcAft>
              <a:buClr>
                <a:schemeClr val="dk1"/>
              </a:buClr>
              <a:buSzPts val="1400"/>
              <a:buFont typeface="Commissioner"/>
              <a:buNone/>
              <a:defRPr sz="1400" b="0" i="0" u="none" strike="noStrike" cap="none">
                <a:solidFill>
                  <a:schemeClr val="dk1"/>
                </a:solidFill>
                <a:latin typeface="Commissioner"/>
                <a:ea typeface="Commissioner"/>
                <a:cs typeface="Commissioner"/>
                <a:sym typeface="Commissioner"/>
              </a:defRPr>
            </a:lvl6pPr>
            <a:lvl7pPr marL="3200400" marR="0" lvl="6" indent="-317500" algn="ctr" rtl="0">
              <a:lnSpc>
                <a:spcPct val="115000"/>
              </a:lnSpc>
              <a:spcBef>
                <a:spcPts val="0"/>
              </a:spcBef>
              <a:spcAft>
                <a:spcPts val="0"/>
              </a:spcAft>
              <a:buClr>
                <a:schemeClr val="dk1"/>
              </a:buClr>
              <a:buSzPts val="1400"/>
              <a:buFont typeface="Commissioner"/>
              <a:buNone/>
              <a:defRPr sz="1400" b="0" i="0" u="none" strike="noStrike" cap="none">
                <a:solidFill>
                  <a:schemeClr val="dk1"/>
                </a:solidFill>
                <a:latin typeface="Commissioner"/>
                <a:ea typeface="Commissioner"/>
                <a:cs typeface="Commissioner"/>
                <a:sym typeface="Commissioner"/>
              </a:defRPr>
            </a:lvl7pPr>
            <a:lvl8pPr marL="3657600" marR="0" lvl="7" indent="-317500" algn="ctr" rtl="0">
              <a:lnSpc>
                <a:spcPct val="115000"/>
              </a:lnSpc>
              <a:spcBef>
                <a:spcPts val="0"/>
              </a:spcBef>
              <a:spcAft>
                <a:spcPts val="0"/>
              </a:spcAft>
              <a:buClr>
                <a:schemeClr val="dk1"/>
              </a:buClr>
              <a:buSzPts val="1400"/>
              <a:buFont typeface="Commissioner"/>
              <a:buNone/>
              <a:defRPr sz="1400" b="0" i="0" u="none" strike="noStrike" cap="none">
                <a:solidFill>
                  <a:schemeClr val="dk1"/>
                </a:solidFill>
                <a:latin typeface="Commissioner"/>
                <a:ea typeface="Commissioner"/>
                <a:cs typeface="Commissioner"/>
                <a:sym typeface="Commissioner"/>
              </a:defRPr>
            </a:lvl8pPr>
            <a:lvl9pPr marL="4114800" marR="0" lvl="8" indent="-317500" algn="ctr" rtl="0">
              <a:lnSpc>
                <a:spcPct val="115000"/>
              </a:lnSpc>
              <a:spcBef>
                <a:spcPts val="0"/>
              </a:spcBef>
              <a:spcAft>
                <a:spcPts val="0"/>
              </a:spcAft>
              <a:buClr>
                <a:schemeClr val="dk1"/>
              </a:buClr>
              <a:buSzPts val="1400"/>
              <a:buFont typeface="Commissioner"/>
              <a:buNone/>
              <a:defRPr sz="1400" b="0" i="0" u="none" strike="noStrike" cap="none">
                <a:solidFill>
                  <a:schemeClr val="dk1"/>
                </a:solidFill>
                <a:latin typeface="Commissioner"/>
                <a:ea typeface="Commissioner"/>
                <a:cs typeface="Commissioner"/>
                <a:sym typeface="Commissioner"/>
              </a:defRPr>
            </a:lvl9pPr>
          </a:lstStyle>
          <a:p>
            <a:pPr marL="0" indent="0" algn="l"/>
            <a:r>
              <a:rPr lang="en-GB" sz="1600" b="1" dirty="0">
                <a:latin typeface="Chivo" panose="020B0503030202020804" pitchFamily="34" charset="77"/>
              </a:rPr>
              <a:t>1</a:t>
            </a:r>
            <a:r>
              <a:rPr lang="en-GB" sz="1600" b="1" baseline="30000" dirty="0">
                <a:latin typeface="Chivo" panose="020B0503030202020804" pitchFamily="34" charset="77"/>
              </a:rPr>
              <a:t>st</a:t>
            </a:r>
            <a:r>
              <a:rPr lang="en-GB" sz="1600" b="1" dirty="0">
                <a:latin typeface="Chivo" panose="020B0503030202020804" pitchFamily="34" charset="77"/>
              </a:rPr>
              <a:t> APPROACH | </a:t>
            </a:r>
            <a:r>
              <a:rPr lang="en-GB" sz="1600" dirty="0">
                <a:latin typeface="Chivo" panose="020B0503030202020804" pitchFamily="34" charset="77"/>
              </a:rPr>
              <a:t>2D Nuclei Segmentation</a:t>
            </a:r>
          </a:p>
        </p:txBody>
      </p:sp>
      <p:sp>
        <p:nvSpPr>
          <p:cNvPr id="59" name="TextBox 58">
            <a:extLst>
              <a:ext uri="{FF2B5EF4-FFF2-40B4-BE49-F238E27FC236}">
                <a16:creationId xmlns:a16="http://schemas.microsoft.com/office/drawing/2014/main" id="{D5849AB2-F5E3-A8E5-EEC3-98FAA588D75B}"/>
              </a:ext>
            </a:extLst>
          </p:cNvPr>
          <p:cNvSpPr txBox="1"/>
          <p:nvPr/>
        </p:nvSpPr>
        <p:spPr>
          <a:xfrm>
            <a:off x="545623" y="1843552"/>
            <a:ext cx="4053016" cy="1515800"/>
          </a:xfrm>
          <a:prstGeom prst="rect">
            <a:avLst/>
          </a:prstGeom>
          <a:noFill/>
        </p:spPr>
        <p:txBody>
          <a:bodyPr wrap="square" rtlCol="0">
            <a:spAutoFit/>
          </a:bodyPr>
          <a:lstStyle/>
          <a:p>
            <a:pPr marL="541338" indent="-331788">
              <a:spcAft>
                <a:spcPts val="900"/>
              </a:spcAft>
              <a:buClr>
                <a:srgbClr val="994269"/>
              </a:buClr>
              <a:buSzPct val="70000"/>
              <a:buFont typeface="Wingdings" pitchFamily="2" charset="2"/>
              <a:buChar char="v"/>
            </a:pPr>
            <a:r>
              <a:rPr lang="en-GB" b="1" dirty="0">
                <a:solidFill>
                  <a:schemeClr val="tx1"/>
                </a:solidFill>
                <a:latin typeface="Candara" panose="020E0502030303020204" pitchFamily="34" charset="0"/>
              </a:rPr>
              <a:t>Auxiliary dataset: </a:t>
            </a:r>
            <a:r>
              <a:rPr lang="en-GB" i="1" dirty="0">
                <a:solidFill>
                  <a:schemeClr val="tx1"/>
                </a:solidFill>
                <a:latin typeface="Candara" panose="020E0502030303020204" pitchFamily="34" charset="0"/>
              </a:rPr>
              <a:t>2d nuclei </a:t>
            </a:r>
            <a:r>
              <a:rPr lang="en-GB" dirty="0">
                <a:solidFill>
                  <a:schemeClr val="tx1"/>
                </a:solidFill>
                <a:latin typeface="Candara" panose="020E0502030303020204" pitchFamily="34" charset="0"/>
              </a:rPr>
              <a:t>dataset</a:t>
            </a:r>
            <a:endParaRPr lang="en-GB" b="1" dirty="0">
              <a:solidFill>
                <a:schemeClr val="tx1"/>
              </a:solidFill>
              <a:latin typeface="Candara" panose="020E0502030303020204" pitchFamily="34" charset="0"/>
            </a:endParaRPr>
          </a:p>
          <a:p>
            <a:pPr marL="541338" indent="-331788">
              <a:spcAft>
                <a:spcPts val="900"/>
              </a:spcAft>
              <a:buClr>
                <a:srgbClr val="994269"/>
              </a:buClr>
              <a:buSzPct val="70000"/>
              <a:buFont typeface="Wingdings" pitchFamily="2" charset="2"/>
              <a:buChar char="v"/>
            </a:pPr>
            <a:r>
              <a:rPr lang="en-GB" b="1" dirty="0">
                <a:solidFill>
                  <a:schemeClr val="tx1"/>
                </a:solidFill>
                <a:latin typeface="Candara" panose="020E0502030303020204" pitchFamily="34" charset="0"/>
              </a:rPr>
              <a:t>Architecture: </a:t>
            </a:r>
            <a:r>
              <a:rPr lang="en-GB" dirty="0">
                <a:solidFill>
                  <a:schemeClr val="tx1"/>
                </a:solidFill>
                <a:latin typeface="Candara" panose="020E0502030303020204" pitchFamily="34" charset="0"/>
              </a:rPr>
              <a:t>Mask R-CNN (</a:t>
            </a:r>
            <a:r>
              <a:rPr lang="en-GB" dirty="0" err="1">
                <a:solidFill>
                  <a:schemeClr val="tx1"/>
                </a:solidFill>
                <a:latin typeface="Candara" panose="020E0502030303020204" pitchFamily="34" charset="0"/>
              </a:rPr>
              <a:t>InstantDL</a:t>
            </a:r>
            <a:r>
              <a:rPr lang="en-GB" dirty="0">
                <a:solidFill>
                  <a:schemeClr val="tx1"/>
                </a:solidFill>
                <a:latin typeface="Candara" panose="020E0502030303020204" pitchFamily="34" charset="0"/>
              </a:rPr>
              <a:t>)</a:t>
            </a:r>
          </a:p>
          <a:p>
            <a:pPr marL="541338" indent="-331788">
              <a:spcAft>
                <a:spcPts val="900"/>
              </a:spcAft>
              <a:buClr>
                <a:srgbClr val="994269"/>
              </a:buClr>
              <a:buSzPct val="70000"/>
              <a:buFont typeface="Wingdings" pitchFamily="2" charset="2"/>
              <a:buChar char="v"/>
            </a:pPr>
            <a:r>
              <a:rPr lang="en-GB" b="1" dirty="0">
                <a:solidFill>
                  <a:schemeClr val="tx1"/>
                </a:solidFill>
                <a:latin typeface="Candara" panose="020E0502030303020204" pitchFamily="34" charset="0"/>
              </a:rPr>
              <a:t>Validation: </a:t>
            </a:r>
            <a:r>
              <a:rPr lang="en-GB" dirty="0" err="1">
                <a:solidFill>
                  <a:schemeClr val="tx1"/>
                </a:solidFill>
                <a:latin typeface="Candara" panose="020E0502030303020204" pitchFamily="34" charset="0"/>
              </a:rPr>
              <a:t>StarDist</a:t>
            </a:r>
            <a:r>
              <a:rPr lang="en-GB" dirty="0">
                <a:solidFill>
                  <a:schemeClr val="tx1"/>
                </a:solidFill>
                <a:latin typeface="Candara" panose="020E0502030303020204" pitchFamily="34" charset="0"/>
              </a:rPr>
              <a:t> 2D and </a:t>
            </a:r>
            <a:r>
              <a:rPr lang="en-GB" dirty="0" err="1">
                <a:solidFill>
                  <a:schemeClr val="tx1"/>
                </a:solidFill>
                <a:latin typeface="Candara" panose="020E0502030303020204" pitchFamily="34" charset="0"/>
              </a:rPr>
              <a:t>Cellpose</a:t>
            </a:r>
            <a:r>
              <a:rPr lang="en-GB" dirty="0">
                <a:solidFill>
                  <a:schemeClr val="tx1"/>
                </a:solidFill>
                <a:latin typeface="Candara" panose="020E0502030303020204" pitchFamily="34" charset="0"/>
              </a:rPr>
              <a:t> 2D</a:t>
            </a:r>
          </a:p>
          <a:p>
            <a:pPr marL="541338" indent="-331788">
              <a:spcAft>
                <a:spcPts val="900"/>
              </a:spcAft>
              <a:buClr>
                <a:srgbClr val="994269"/>
              </a:buClr>
              <a:buSzPct val="70000"/>
              <a:buFont typeface="Wingdings" pitchFamily="2" charset="2"/>
              <a:buChar char="v"/>
            </a:pPr>
            <a:r>
              <a:rPr lang="en-GB" b="1" dirty="0">
                <a:solidFill>
                  <a:schemeClr val="tx1"/>
                </a:solidFill>
                <a:latin typeface="Candara" panose="020E0502030303020204" pitchFamily="34" charset="0"/>
              </a:rPr>
              <a:t>Metrics: </a:t>
            </a:r>
            <a:r>
              <a:rPr lang="en-GB" dirty="0">
                <a:solidFill>
                  <a:schemeClr val="tx1"/>
                </a:solidFill>
                <a:latin typeface="Candara" panose="020E0502030303020204" pitchFamily="34" charset="0"/>
              </a:rPr>
              <a:t>TPR, PPV, mean average precision, mean </a:t>
            </a:r>
            <a:r>
              <a:rPr lang="en-GB" dirty="0" err="1">
                <a:solidFill>
                  <a:schemeClr val="tx1"/>
                </a:solidFill>
                <a:latin typeface="Candara" panose="020E0502030303020204" pitchFamily="34" charset="0"/>
              </a:rPr>
              <a:t>IoU</a:t>
            </a:r>
            <a:r>
              <a:rPr lang="en-GB" dirty="0">
                <a:solidFill>
                  <a:schemeClr val="tx1"/>
                </a:solidFill>
                <a:latin typeface="Candara" panose="020E0502030303020204" pitchFamily="34" charset="0"/>
              </a:rPr>
              <a:t>, mean ratio</a:t>
            </a:r>
          </a:p>
        </p:txBody>
      </p:sp>
      <p:sp>
        <p:nvSpPr>
          <p:cNvPr id="13" name="Google Shape;366;p49">
            <a:extLst>
              <a:ext uri="{FF2B5EF4-FFF2-40B4-BE49-F238E27FC236}">
                <a16:creationId xmlns:a16="http://schemas.microsoft.com/office/drawing/2014/main" id="{46F70B0D-1A62-958F-6C05-4F0CABDAD200}"/>
              </a:ext>
            </a:extLst>
          </p:cNvPr>
          <p:cNvSpPr txBox="1">
            <a:spLocks/>
          </p:cNvSpPr>
          <p:nvPr/>
        </p:nvSpPr>
        <p:spPr>
          <a:xfrm>
            <a:off x="4768859" y="1319385"/>
            <a:ext cx="3829607" cy="5232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Commissioner"/>
              <a:buNone/>
              <a:defRPr sz="1400" b="0" i="0" u="none" strike="noStrike" cap="none">
                <a:solidFill>
                  <a:schemeClr val="dk1"/>
                </a:solidFill>
                <a:latin typeface="Commissioner"/>
                <a:ea typeface="Commissioner"/>
                <a:cs typeface="Commissioner"/>
                <a:sym typeface="Commissioner"/>
              </a:defRPr>
            </a:lvl1pPr>
            <a:lvl2pPr marL="914400" marR="0" lvl="1" indent="-317500" algn="ctr" rtl="0">
              <a:lnSpc>
                <a:spcPct val="115000"/>
              </a:lnSpc>
              <a:spcBef>
                <a:spcPts val="0"/>
              </a:spcBef>
              <a:spcAft>
                <a:spcPts val="0"/>
              </a:spcAft>
              <a:buClr>
                <a:schemeClr val="dk1"/>
              </a:buClr>
              <a:buSzPts val="1400"/>
              <a:buFont typeface="Commissioner"/>
              <a:buNone/>
              <a:defRPr sz="1400" b="0" i="0" u="none" strike="noStrike" cap="none">
                <a:solidFill>
                  <a:schemeClr val="dk1"/>
                </a:solidFill>
                <a:latin typeface="Commissioner"/>
                <a:ea typeface="Commissioner"/>
                <a:cs typeface="Commissioner"/>
                <a:sym typeface="Commissioner"/>
              </a:defRPr>
            </a:lvl2pPr>
            <a:lvl3pPr marL="1371600" marR="0" lvl="2" indent="-317500" algn="ctr" rtl="0">
              <a:lnSpc>
                <a:spcPct val="115000"/>
              </a:lnSpc>
              <a:spcBef>
                <a:spcPts val="0"/>
              </a:spcBef>
              <a:spcAft>
                <a:spcPts val="0"/>
              </a:spcAft>
              <a:buClr>
                <a:schemeClr val="dk1"/>
              </a:buClr>
              <a:buSzPts val="1400"/>
              <a:buFont typeface="Commissioner"/>
              <a:buNone/>
              <a:defRPr sz="1400" b="0" i="0" u="none" strike="noStrike" cap="none">
                <a:solidFill>
                  <a:schemeClr val="dk1"/>
                </a:solidFill>
                <a:latin typeface="Commissioner"/>
                <a:ea typeface="Commissioner"/>
                <a:cs typeface="Commissioner"/>
                <a:sym typeface="Commissioner"/>
              </a:defRPr>
            </a:lvl3pPr>
            <a:lvl4pPr marL="1828800" marR="0" lvl="3" indent="-317500" algn="ctr" rtl="0">
              <a:lnSpc>
                <a:spcPct val="115000"/>
              </a:lnSpc>
              <a:spcBef>
                <a:spcPts val="0"/>
              </a:spcBef>
              <a:spcAft>
                <a:spcPts val="0"/>
              </a:spcAft>
              <a:buClr>
                <a:schemeClr val="dk1"/>
              </a:buClr>
              <a:buSzPts val="1400"/>
              <a:buFont typeface="Commissioner"/>
              <a:buNone/>
              <a:defRPr sz="1400" b="0" i="0" u="none" strike="noStrike" cap="none">
                <a:solidFill>
                  <a:schemeClr val="dk1"/>
                </a:solidFill>
                <a:latin typeface="Commissioner"/>
                <a:ea typeface="Commissioner"/>
                <a:cs typeface="Commissioner"/>
                <a:sym typeface="Commissioner"/>
              </a:defRPr>
            </a:lvl4pPr>
            <a:lvl5pPr marL="2286000" marR="0" lvl="4" indent="-317500" algn="ctr" rtl="0">
              <a:lnSpc>
                <a:spcPct val="115000"/>
              </a:lnSpc>
              <a:spcBef>
                <a:spcPts val="0"/>
              </a:spcBef>
              <a:spcAft>
                <a:spcPts val="0"/>
              </a:spcAft>
              <a:buClr>
                <a:schemeClr val="dk1"/>
              </a:buClr>
              <a:buSzPts val="1400"/>
              <a:buFont typeface="Commissioner"/>
              <a:buNone/>
              <a:defRPr sz="1400" b="0" i="0" u="none" strike="noStrike" cap="none">
                <a:solidFill>
                  <a:schemeClr val="dk1"/>
                </a:solidFill>
                <a:latin typeface="Commissioner"/>
                <a:ea typeface="Commissioner"/>
                <a:cs typeface="Commissioner"/>
                <a:sym typeface="Commissioner"/>
              </a:defRPr>
            </a:lvl5pPr>
            <a:lvl6pPr marL="2743200" marR="0" lvl="5" indent="-317500" algn="ctr" rtl="0">
              <a:lnSpc>
                <a:spcPct val="115000"/>
              </a:lnSpc>
              <a:spcBef>
                <a:spcPts val="0"/>
              </a:spcBef>
              <a:spcAft>
                <a:spcPts val="0"/>
              </a:spcAft>
              <a:buClr>
                <a:schemeClr val="dk1"/>
              </a:buClr>
              <a:buSzPts val="1400"/>
              <a:buFont typeface="Commissioner"/>
              <a:buNone/>
              <a:defRPr sz="1400" b="0" i="0" u="none" strike="noStrike" cap="none">
                <a:solidFill>
                  <a:schemeClr val="dk1"/>
                </a:solidFill>
                <a:latin typeface="Commissioner"/>
                <a:ea typeface="Commissioner"/>
                <a:cs typeface="Commissioner"/>
                <a:sym typeface="Commissioner"/>
              </a:defRPr>
            </a:lvl6pPr>
            <a:lvl7pPr marL="3200400" marR="0" lvl="6" indent="-317500" algn="ctr" rtl="0">
              <a:lnSpc>
                <a:spcPct val="115000"/>
              </a:lnSpc>
              <a:spcBef>
                <a:spcPts val="0"/>
              </a:spcBef>
              <a:spcAft>
                <a:spcPts val="0"/>
              </a:spcAft>
              <a:buClr>
                <a:schemeClr val="dk1"/>
              </a:buClr>
              <a:buSzPts val="1400"/>
              <a:buFont typeface="Commissioner"/>
              <a:buNone/>
              <a:defRPr sz="1400" b="0" i="0" u="none" strike="noStrike" cap="none">
                <a:solidFill>
                  <a:schemeClr val="dk1"/>
                </a:solidFill>
                <a:latin typeface="Commissioner"/>
                <a:ea typeface="Commissioner"/>
                <a:cs typeface="Commissioner"/>
                <a:sym typeface="Commissioner"/>
              </a:defRPr>
            </a:lvl7pPr>
            <a:lvl8pPr marL="3657600" marR="0" lvl="7" indent="-317500" algn="ctr" rtl="0">
              <a:lnSpc>
                <a:spcPct val="115000"/>
              </a:lnSpc>
              <a:spcBef>
                <a:spcPts val="0"/>
              </a:spcBef>
              <a:spcAft>
                <a:spcPts val="0"/>
              </a:spcAft>
              <a:buClr>
                <a:schemeClr val="dk1"/>
              </a:buClr>
              <a:buSzPts val="1400"/>
              <a:buFont typeface="Commissioner"/>
              <a:buNone/>
              <a:defRPr sz="1400" b="0" i="0" u="none" strike="noStrike" cap="none">
                <a:solidFill>
                  <a:schemeClr val="dk1"/>
                </a:solidFill>
                <a:latin typeface="Commissioner"/>
                <a:ea typeface="Commissioner"/>
                <a:cs typeface="Commissioner"/>
                <a:sym typeface="Commissioner"/>
              </a:defRPr>
            </a:lvl8pPr>
            <a:lvl9pPr marL="4114800" marR="0" lvl="8" indent="-317500" algn="ctr" rtl="0">
              <a:lnSpc>
                <a:spcPct val="115000"/>
              </a:lnSpc>
              <a:spcBef>
                <a:spcPts val="0"/>
              </a:spcBef>
              <a:spcAft>
                <a:spcPts val="0"/>
              </a:spcAft>
              <a:buClr>
                <a:schemeClr val="dk1"/>
              </a:buClr>
              <a:buSzPts val="1400"/>
              <a:buFont typeface="Commissioner"/>
              <a:buNone/>
              <a:defRPr sz="1400" b="0" i="0" u="none" strike="noStrike" cap="none">
                <a:solidFill>
                  <a:schemeClr val="dk1"/>
                </a:solidFill>
                <a:latin typeface="Commissioner"/>
                <a:ea typeface="Commissioner"/>
                <a:cs typeface="Commissioner"/>
                <a:sym typeface="Commissioner"/>
              </a:defRPr>
            </a:lvl9pPr>
          </a:lstStyle>
          <a:p>
            <a:pPr marL="0" indent="0" algn="l"/>
            <a:r>
              <a:rPr lang="en-GB" sz="1600" b="1" dirty="0">
                <a:latin typeface="Chivo" panose="020B0503030202020804" pitchFamily="34" charset="77"/>
              </a:rPr>
              <a:t>RESULTS </a:t>
            </a:r>
          </a:p>
        </p:txBody>
      </p:sp>
      <p:grpSp>
        <p:nvGrpSpPr>
          <p:cNvPr id="16" name="Group 15">
            <a:extLst>
              <a:ext uri="{FF2B5EF4-FFF2-40B4-BE49-F238E27FC236}">
                <a16:creationId xmlns:a16="http://schemas.microsoft.com/office/drawing/2014/main" id="{E5F8AB2A-CB56-F2E6-9C7C-0E40A2AFE846}"/>
              </a:ext>
            </a:extLst>
          </p:cNvPr>
          <p:cNvGrpSpPr>
            <a:grpSpLocks noChangeAspect="1"/>
          </p:cNvGrpSpPr>
          <p:nvPr/>
        </p:nvGrpSpPr>
        <p:grpSpPr>
          <a:xfrm>
            <a:off x="4780883" y="2016689"/>
            <a:ext cx="1945543" cy="1260000"/>
            <a:chOff x="320282" y="2036616"/>
            <a:chExt cx="2880000" cy="1865186"/>
          </a:xfrm>
        </p:grpSpPr>
        <p:sp>
          <p:nvSpPr>
            <p:cNvPr id="67" name="Freeform 66">
              <a:extLst>
                <a:ext uri="{FF2B5EF4-FFF2-40B4-BE49-F238E27FC236}">
                  <a16:creationId xmlns:a16="http://schemas.microsoft.com/office/drawing/2014/main" id="{0C2F7FC0-83AF-9D59-4288-18D75C965483}"/>
                </a:ext>
              </a:extLst>
            </p:cNvPr>
            <p:cNvSpPr/>
            <p:nvPr/>
          </p:nvSpPr>
          <p:spPr>
            <a:xfrm>
              <a:off x="2986845" y="2036616"/>
              <a:ext cx="66675" cy="79375"/>
            </a:xfrm>
            <a:custGeom>
              <a:avLst/>
              <a:gdLst>
                <a:gd name="connsiteX0" fmla="*/ 82550 w 130175"/>
                <a:gd name="connsiteY0" fmla="*/ 28 h 92103"/>
                <a:gd name="connsiteX1" fmla="*/ 57150 w 130175"/>
                <a:gd name="connsiteY1" fmla="*/ 9553 h 92103"/>
                <a:gd name="connsiteX2" fmla="*/ 47625 w 130175"/>
                <a:gd name="connsiteY2" fmla="*/ 12728 h 92103"/>
                <a:gd name="connsiteX3" fmla="*/ 28575 w 130175"/>
                <a:gd name="connsiteY3" fmla="*/ 22253 h 92103"/>
                <a:gd name="connsiteX4" fmla="*/ 0 w 130175"/>
                <a:gd name="connsiteY4" fmla="*/ 54003 h 92103"/>
                <a:gd name="connsiteX5" fmla="*/ 9525 w 130175"/>
                <a:gd name="connsiteY5" fmla="*/ 85753 h 92103"/>
                <a:gd name="connsiteX6" fmla="*/ 28575 w 130175"/>
                <a:gd name="connsiteY6" fmla="*/ 92103 h 92103"/>
                <a:gd name="connsiteX7" fmla="*/ 76200 w 130175"/>
                <a:gd name="connsiteY7" fmla="*/ 88928 h 92103"/>
                <a:gd name="connsiteX8" fmla="*/ 95250 w 130175"/>
                <a:gd name="connsiteY8" fmla="*/ 79403 h 92103"/>
                <a:gd name="connsiteX9" fmla="*/ 104775 w 130175"/>
                <a:gd name="connsiteY9" fmla="*/ 76228 h 92103"/>
                <a:gd name="connsiteX10" fmla="*/ 120650 w 130175"/>
                <a:gd name="connsiteY10" fmla="*/ 57178 h 92103"/>
                <a:gd name="connsiteX11" fmla="*/ 130175 w 130175"/>
                <a:gd name="connsiteY11" fmla="*/ 47653 h 92103"/>
                <a:gd name="connsiteX12" fmla="*/ 123825 w 130175"/>
                <a:gd name="connsiteY12" fmla="*/ 19078 h 92103"/>
                <a:gd name="connsiteX13" fmla="*/ 114300 w 130175"/>
                <a:gd name="connsiteY13" fmla="*/ 12728 h 92103"/>
                <a:gd name="connsiteX14" fmla="*/ 82550 w 130175"/>
                <a:gd name="connsiteY14" fmla="*/ 28 h 92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0175" h="92103">
                  <a:moveTo>
                    <a:pt x="82550" y="28"/>
                  </a:moveTo>
                  <a:cubicBezTo>
                    <a:pt x="73025" y="-501"/>
                    <a:pt x="65648" y="6463"/>
                    <a:pt x="57150" y="9553"/>
                  </a:cubicBezTo>
                  <a:cubicBezTo>
                    <a:pt x="54005" y="10697"/>
                    <a:pt x="50618" y="11231"/>
                    <a:pt x="47625" y="12728"/>
                  </a:cubicBezTo>
                  <a:cubicBezTo>
                    <a:pt x="23006" y="25038"/>
                    <a:pt x="52516" y="14273"/>
                    <a:pt x="28575" y="22253"/>
                  </a:cubicBezTo>
                  <a:cubicBezTo>
                    <a:pt x="3652" y="47176"/>
                    <a:pt x="12162" y="35761"/>
                    <a:pt x="0" y="54003"/>
                  </a:cubicBezTo>
                  <a:cubicBezTo>
                    <a:pt x="888" y="60219"/>
                    <a:pt x="465" y="80091"/>
                    <a:pt x="9525" y="85753"/>
                  </a:cubicBezTo>
                  <a:cubicBezTo>
                    <a:pt x="15201" y="89301"/>
                    <a:pt x="28575" y="92103"/>
                    <a:pt x="28575" y="92103"/>
                  </a:cubicBezTo>
                  <a:cubicBezTo>
                    <a:pt x="44450" y="91045"/>
                    <a:pt x="60387" y="90685"/>
                    <a:pt x="76200" y="88928"/>
                  </a:cubicBezTo>
                  <a:cubicBezTo>
                    <a:pt x="86461" y="87788"/>
                    <a:pt x="86229" y="83913"/>
                    <a:pt x="95250" y="79403"/>
                  </a:cubicBezTo>
                  <a:cubicBezTo>
                    <a:pt x="98243" y="77906"/>
                    <a:pt x="101600" y="77286"/>
                    <a:pt x="104775" y="76228"/>
                  </a:cubicBezTo>
                  <a:cubicBezTo>
                    <a:pt x="132602" y="48401"/>
                    <a:pt x="98548" y="83700"/>
                    <a:pt x="120650" y="57178"/>
                  </a:cubicBezTo>
                  <a:cubicBezTo>
                    <a:pt x="123525" y="53729"/>
                    <a:pt x="127000" y="50828"/>
                    <a:pt x="130175" y="47653"/>
                  </a:cubicBezTo>
                  <a:cubicBezTo>
                    <a:pt x="130143" y="47458"/>
                    <a:pt x="127116" y="23192"/>
                    <a:pt x="123825" y="19078"/>
                  </a:cubicBezTo>
                  <a:cubicBezTo>
                    <a:pt x="121441" y="16098"/>
                    <a:pt x="117787" y="14278"/>
                    <a:pt x="114300" y="12728"/>
                  </a:cubicBezTo>
                  <a:cubicBezTo>
                    <a:pt x="96247" y="4705"/>
                    <a:pt x="92075" y="557"/>
                    <a:pt x="82550" y="28"/>
                  </a:cubicBez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8" name="Freeform 67">
              <a:extLst>
                <a:ext uri="{FF2B5EF4-FFF2-40B4-BE49-F238E27FC236}">
                  <a16:creationId xmlns:a16="http://schemas.microsoft.com/office/drawing/2014/main" id="{CAB6DD42-3C68-0784-8C1F-C95A9635BB70}"/>
                </a:ext>
              </a:extLst>
            </p:cNvPr>
            <p:cNvSpPr/>
            <p:nvPr/>
          </p:nvSpPr>
          <p:spPr>
            <a:xfrm rot="17212269">
              <a:off x="1822985" y="3515159"/>
              <a:ext cx="66675" cy="79375"/>
            </a:xfrm>
            <a:custGeom>
              <a:avLst/>
              <a:gdLst>
                <a:gd name="connsiteX0" fmla="*/ 82550 w 130175"/>
                <a:gd name="connsiteY0" fmla="*/ 28 h 92103"/>
                <a:gd name="connsiteX1" fmla="*/ 57150 w 130175"/>
                <a:gd name="connsiteY1" fmla="*/ 9553 h 92103"/>
                <a:gd name="connsiteX2" fmla="*/ 47625 w 130175"/>
                <a:gd name="connsiteY2" fmla="*/ 12728 h 92103"/>
                <a:gd name="connsiteX3" fmla="*/ 28575 w 130175"/>
                <a:gd name="connsiteY3" fmla="*/ 22253 h 92103"/>
                <a:gd name="connsiteX4" fmla="*/ 0 w 130175"/>
                <a:gd name="connsiteY4" fmla="*/ 54003 h 92103"/>
                <a:gd name="connsiteX5" fmla="*/ 9525 w 130175"/>
                <a:gd name="connsiteY5" fmla="*/ 85753 h 92103"/>
                <a:gd name="connsiteX6" fmla="*/ 28575 w 130175"/>
                <a:gd name="connsiteY6" fmla="*/ 92103 h 92103"/>
                <a:gd name="connsiteX7" fmla="*/ 76200 w 130175"/>
                <a:gd name="connsiteY7" fmla="*/ 88928 h 92103"/>
                <a:gd name="connsiteX8" fmla="*/ 95250 w 130175"/>
                <a:gd name="connsiteY8" fmla="*/ 79403 h 92103"/>
                <a:gd name="connsiteX9" fmla="*/ 104775 w 130175"/>
                <a:gd name="connsiteY9" fmla="*/ 76228 h 92103"/>
                <a:gd name="connsiteX10" fmla="*/ 120650 w 130175"/>
                <a:gd name="connsiteY10" fmla="*/ 57178 h 92103"/>
                <a:gd name="connsiteX11" fmla="*/ 130175 w 130175"/>
                <a:gd name="connsiteY11" fmla="*/ 47653 h 92103"/>
                <a:gd name="connsiteX12" fmla="*/ 123825 w 130175"/>
                <a:gd name="connsiteY12" fmla="*/ 19078 h 92103"/>
                <a:gd name="connsiteX13" fmla="*/ 114300 w 130175"/>
                <a:gd name="connsiteY13" fmla="*/ 12728 h 92103"/>
                <a:gd name="connsiteX14" fmla="*/ 82550 w 130175"/>
                <a:gd name="connsiteY14" fmla="*/ 28 h 92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0175" h="92103">
                  <a:moveTo>
                    <a:pt x="82550" y="28"/>
                  </a:moveTo>
                  <a:cubicBezTo>
                    <a:pt x="73025" y="-501"/>
                    <a:pt x="65648" y="6463"/>
                    <a:pt x="57150" y="9553"/>
                  </a:cubicBezTo>
                  <a:cubicBezTo>
                    <a:pt x="54005" y="10697"/>
                    <a:pt x="50618" y="11231"/>
                    <a:pt x="47625" y="12728"/>
                  </a:cubicBezTo>
                  <a:cubicBezTo>
                    <a:pt x="23006" y="25038"/>
                    <a:pt x="52516" y="14273"/>
                    <a:pt x="28575" y="22253"/>
                  </a:cubicBezTo>
                  <a:cubicBezTo>
                    <a:pt x="3652" y="47176"/>
                    <a:pt x="12162" y="35761"/>
                    <a:pt x="0" y="54003"/>
                  </a:cubicBezTo>
                  <a:cubicBezTo>
                    <a:pt x="888" y="60219"/>
                    <a:pt x="465" y="80091"/>
                    <a:pt x="9525" y="85753"/>
                  </a:cubicBezTo>
                  <a:cubicBezTo>
                    <a:pt x="15201" y="89301"/>
                    <a:pt x="28575" y="92103"/>
                    <a:pt x="28575" y="92103"/>
                  </a:cubicBezTo>
                  <a:cubicBezTo>
                    <a:pt x="44450" y="91045"/>
                    <a:pt x="60387" y="90685"/>
                    <a:pt x="76200" y="88928"/>
                  </a:cubicBezTo>
                  <a:cubicBezTo>
                    <a:pt x="86461" y="87788"/>
                    <a:pt x="86229" y="83913"/>
                    <a:pt x="95250" y="79403"/>
                  </a:cubicBezTo>
                  <a:cubicBezTo>
                    <a:pt x="98243" y="77906"/>
                    <a:pt x="101600" y="77286"/>
                    <a:pt x="104775" y="76228"/>
                  </a:cubicBezTo>
                  <a:cubicBezTo>
                    <a:pt x="132602" y="48401"/>
                    <a:pt x="98548" y="83700"/>
                    <a:pt x="120650" y="57178"/>
                  </a:cubicBezTo>
                  <a:cubicBezTo>
                    <a:pt x="123525" y="53729"/>
                    <a:pt x="127000" y="50828"/>
                    <a:pt x="130175" y="47653"/>
                  </a:cubicBezTo>
                  <a:cubicBezTo>
                    <a:pt x="130143" y="47458"/>
                    <a:pt x="127116" y="23192"/>
                    <a:pt x="123825" y="19078"/>
                  </a:cubicBezTo>
                  <a:cubicBezTo>
                    <a:pt x="121441" y="16098"/>
                    <a:pt x="117787" y="14278"/>
                    <a:pt x="114300" y="12728"/>
                  </a:cubicBezTo>
                  <a:cubicBezTo>
                    <a:pt x="96247" y="4705"/>
                    <a:pt x="92075" y="557"/>
                    <a:pt x="82550" y="28"/>
                  </a:cubicBez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9" name="Picture 68">
              <a:extLst>
                <a:ext uri="{FF2B5EF4-FFF2-40B4-BE49-F238E27FC236}">
                  <a16:creationId xmlns:a16="http://schemas.microsoft.com/office/drawing/2014/main" id="{9A239CD5-ACBE-3E12-FE65-4D4C12CA9F12}"/>
                </a:ext>
              </a:extLst>
            </p:cNvPr>
            <p:cNvPicPr>
              <a:picLocks noChangeAspect="1"/>
            </p:cNvPicPr>
            <p:nvPr/>
          </p:nvPicPr>
          <p:blipFill>
            <a:blip r:embed="rId3"/>
            <a:stretch>
              <a:fillRect/>
            </a:stretch>
          </p:blipFill>
          <p:spPr>
            <a:xfrm>
              <a:off x="320282" y="2047500"/>
              <a:ext cx="2880000" cy="1800000"/>
            </a:xfrm>
            <a:prstGeom prst="rect">
              <a:avLst/>
            </a:prstGeom>
          </p:spPr>
        </p:pic>
        <p:sp>
          <p:nvSpPr>
            <p:cNvPr id="70" name="Rectangle 69">
              <a:extLst>
                <a:ext uri="{FF2B5EF4-FFF2-40B4-BE49-F238E27FC236}">
                  <a16:creationId xmlns:a16="http://schemas.microsoft.com/office/drawing/2014/main" id="{F5E0719F-7123-FF6B-8B08-B15A288ADFF0}"/>
                </a:ext>
              </a:extLst>
            </p:cNvPr>
            <p:cNvSpPr/>
            <p:nvPr/>
          </p:nvSpPr>
          <p:spPr>
            <a:xfrm>
              <a:off x="1464698" y="3761174"/>
              <a:ext cx="687937" cy="14062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71" name="Picture 70">
              <a:extLst>
                <a:ext uri="{FF2B5EF4-FFF2-40B4-BE49-F238E27FC236}">
                  <a16:creationId xmlns:a16="http://schemas.microsoft.com/office/drawing/2014/main" id="{FA98AF46-7DFB-E9F5-B522-656239F24B0F}"/>
                </a:ext>
              </a:extLst>
            </p:cNvPr>
            <p:cNvPicPr>
              <a:picLocks noChangeAspect="1"/>
            </p:cNvPicPr>
            <p:nvPr/>
          </p:nvPicPr>
          <p:blipFill>
            <a:blip r:embed="rId4"/>
            <a:stretch>
              <a:fillRect/>
            </a:stretch>
          </p:blipFill>
          <p:spPr>
            <a:xfrm>
              <a:off x="1678290" y="3755855"/>
              <a:ext cx="260749" cy="92524"/>
            </a:xfrm>
            <a:prstGeom prst="rect">
              <a:avLst/>
            </a:prstGeom>
          </p:spPr>
        </p:pic>
      </p:grpSp>
      <p:grpSp>
        <p:nvGrpSpPr>
          <p:cNvPr id="17" name="Group 16">
            <a:extLst>
              <a:ext uri="{FF2B5EF4-FFF2-40B4-BE49-F238E27FC236}">
                <a16:creationId xmlns:a16="http://schemas.microsoft.com/office/drawing/2014/main" id="{E43EEE71-86AD-EFE3-D987-8FF3FF53FF22}"/>
              </a:ext>
            </a:extLst>
          </p:cNvPr>
          <p:cNvGrpSpPr>
            <a:grpSpLocks noChangeAspect="1"/>
          </p:cNvGrpSpPr>
          <p:nvPr/>
        </p:nvGrpSpPr>
        <p:grpSpPr>
          <a:xfrm>
            <a:off x="6917412" y="2016689"/>
            <a:ext cx="1806853" cy="1260000"/>
            <a:chOff x="320282" y="154976"/>
            <a:chExt cx="2663115" cy="1857110"/>
          </a:xfrm>
        </p:grpSpPr>
        <p:sp>
          <p:nvSpPr>
            <p:cNvPr id="63" name="Freeform 62">
              <a:extLst>
                <a:ext uri="{FF2B5EF4-FFF2-40B4-BE49-F238E27FC236}">
                  <a16:creationId xmlns:a16="http://schemas.microsoft.com/office/drawing/2014/main" id="{3CE13F11-B809-243A-7086-FD7166E8D8E4}"/>
                </a:ext>
              </a:extLst>
            </p:cNvPr>
            <p:cNvSpPr/>
            <p:nvPr/>
          </p:nvSpPr>
          <p:spPr>
            <a:xfrm>
              <a:off x="1290892" y="904875"/>
              <a:ext cx="66675" cy="79375"/>
            </a:xfrm>
            <a:custGeom>
              <a:avLst/>
              <a:gdLst>
                <a:gd name="connsiteX0" fmla="*/ 82550 w 130175"/>
                <a:gd name="connsiteY0" fmla="*/ 28 h 92103"/>
                <a:gd name="connsiteX1" fmla="*/ 57150 w 130175"/>
                <a:gd name="connsiteY1" fmla="*/ 9553 h 92103"/>
                <a:gd name="connsiteX2" fmla="*/ 47625 w 130175"/>
                <a:gd name="connsiteY2" fmla="*/ 12728 h 92103"/>
                <a:gd name="connsiteX3" fmla="*/ 28575 w 130175"/>
                <a:gd name="connsiteY3" fmla="*/ 22253 h 92103"/>
                <a:gd name="connsiteX4" fmla="*/ 0 w 130175"/>
                <a:gd name="connsiteY4" fmla="*/ 54003 h 92103"/>
                <a:gd name="connsiteX5" fmla="*/ 9525 w 130175"/>
                <a:gd name="connsiteY5" fmla="*/ 85753 h 92103"/>
                <a:gd name="connsiteX6" fmla="*/ 28575 w 130175"/>
                <a:gd name="connsiteY6" fmla="*/ 92103 h 92103"/>
                <a:gd name="connsiteX7" fmla="*/ 76200 w 130175"/>
                <a:gd name="connsiteY7" fmla="*/ 88928 h 92103"/>
                <a:gd name="connsiteX8" fmla="*/ 95250 w 130175"/>
                <a:gd name="connsiteY8" fmla="*/ 79403 h 92103"/>
                <a:gd name="connsiteX9" fmla="*/ 104775 w 130175"/>
                <a:gd name="connsiteY9" fmla="*/ 76228 h 92103"/>
                <a:gd name="connsiteX10" fmla="*/ 120650 w 130175"/>
                <a:gd name="connsiteY10" fmla="*/ 57178 h 92103"/>
                <a:gd name="connsiteX11" fmla="*/ 130175 w 130175"/>
                <a:gd name="connsiteY11" fmla="*/ 47653 h 92103"/>
                <a:gd name="connsiteX12" fmla="*/ 123825 w 130175"/>
                <a:gd name="connsiteY12" fmla="*/ 19078 h 92103"/>
                <a:gd name="connsiteX13" fmla="*/ 114300 w 130175"/>
                <a:gd name="connsiteY13" fmla="*/ 12728 h 92103"/>
                <a:gd name="connsiteX14" fmla="*/ 82550 w 130175"/>
                <a:gd name="connsiteY14" fmla="*/ 28 h 92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0175" h="92103">
                  <a:moveTo>
                    <a:pt x="82550" y="28"/>
                  </a:moveTo>
                  <a:cubicBezTo>
                    <a:pt x="73025" y="-501"/>
                    <a:pt x="65648" y="6463"/>
                    <a:pt x="57150" y="9553"/>
                  </a:cubicBezTo>
                  <a:cubicBezTo>
                    <a:pt x="54005" y="10697"/>
                    <a:pt x="50618" y="11231"/>
                    <a:pt x="47625" y="12728"/>
                  </a:cubicBezTo>
                  <a:cubicBezTo>
                    <a:pt x="23006" y="25038"/>
                    <a:pt x="52516" y="14273"/>
                    <a:pt x="28575" y="22253"/>
                  </a:cubicBezTo>
                  <a:cubicBezTo>
                    <a:pt x="3652" y="47176"/>
                    <a:pt x="12162" y="35761"/>
                    <a:pt x="0" y="54003"/>
                  </a:cubicBezTo>
                  <a:cubicBezTo>
                    <a:pt x="888" y="60219"/>
                    <a:pt x="465" y="80091"/>
                    <a:pt x="9525" y="85753"/>
                  </a:cubicBezTo>
                  <a:cubicBezTo>
                    <a:pt x="15201" y="89301"/>
                    <a:pt x="28575" y="92103"/>
                    <a:pt x="28575" y="92103"/>
                  </a:cubicBezTo>
                  <a:cubicBezTo>
                    <a:pt x="44450" y="91045"/>
                    <a:pt x="60387" y="90685"/>
                    <a:pt x="76200" y="88928"/>
                  </a:cubicBezTo>
                  <a:cubicBezTo>
                    <a:pt x="86461" y="87788"/>
                    <a:pt x="86229" y="83913"/>
                    <a:pt x="95250" y="79403"/>
                  </a:cubicBezTo>
                  <a:cubicBezTo>
                    <a:pt x="98243" y="77906"/>
                    <a:pt x="101600" y="77286"/>
                    <a:pt x="104775" y="76228"/>
                  </a:cubicBezTo>
                  <a:cubicBezTo>
                    <a:pt x="132602" y="48401"/>
                    <a:pt x="98548" y="83700"/>
                    <a:pt x="120650" y="57178"/>
                  </a:cubicBezTo>
                  <a:cubicBezTo>
                    <a:pt x="123525" y="53729"/>
                    <a:pt x="127000" y="50828"/>
                    <a:pt x="130175" y="47653"/>
                  </a:cubicBezTo>
                  <a:cubicBezTo>
                    <a:pt x="130143" y="47458"/>
                    <a:pt x="127116" y="23192"/>
                    <a:pt x="123825" y="19078"/>
                  </a:cubicBezTo>
                  <a:cubicBezTo>
                    <a:pt x="121441" y="16098"/>
                    <a:pt x="117787" y="14278"/>
                    <a:pt x="114300" y="12728"/>
                  </a:cubicBezTo>
                  <a:cubicBezTo>
                    <a:pt x="96247" y="4705"/>
                    <a:pt x="92075" y="557"/>
                    <a:pt x="82550" y="28"/>
                  </a:cubicBez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4" name="Picture 63">
              <a:extLst>
                <a:ext uri="{FF2B5EF4-FFF2-40B4-BE49-F238E27FC236}">
                  <a16:creationId xmlns:a16="http://schemas.microsoft.com/office/drawing/2014/main" id="{A6800218-5950-9CBA-808F-F1F47A674228}"/>
                </a:ext>
              </a:extLst>
            </p:cNvPr>
            <p:cNvPicPr>
              <a:picLocks noChangeAspect="1"/>
            </p:cNvPicPr>
            <p:nvPr/>
          </p:nvPicPr>
          <p:blipFill rotWithShape="1">
            <a:blip r:embed="rId5"/>
            <a:srcRect r="7531"/>
            <a:stretch/>
          </p:blipFill>
          <p:spPr>
            <a:xfrm>
              <a:off x="320282" y="154976"/>
              <a:ext cx="2663115" cy="1800000"/>
            </a:xfrm>
            <a:prstGeom prst="rect">
              <a:avLst/>
            </a:prstGeom>
          </p:spPr>
        </p:pic>
        <p:sp>
          <p:nvSpPr>
            <p:cNvPr id="65" name="Rectangle 64">
              <a:extLst>
                <a:ext uri="{FF2B5EF4-FFF2-40B4-BE49-F238E27FC236}">
                  <a16:creationId xmlns:a16="http://schemas.microsoft.com/office/drawing/2014/main" id="{63A6AE57-B7F7-2FCD-5308-ADF5766422EC}"/>
                </a:ext>
              </a:extLst>
            </p:cNvPr>
            <p:cNvSpPr/>
            <p:nvPr/>
          </p:nvSpPr>
          <p:spPr>
            <a:xfrm>
              <a:off x="1464698" y="1871458"/>
              <a:ext cx="687937" cy="14062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6" name="Picture 65">
              <a:extLst>
                <a:ext uri="{FF2B5EF4-FFF2-40B4-BE49-F238E27FC236}">
                  <a16:creationId xmlns:a16="http://schemas.microsoft.com/office/drawing/2014/main" id="{EF607DC8-FA04-6048-3391-72FF26F1D9AA}"/>
                </a:ext>
              </a:extLst>
            </p:cNvPr>
            <p:cNvPicPr>
              <a:picLocks noChangeAspect="1"/>
            </p:cNvPicPr>
            <p:nvPr/>
          </p:nvPicPr>
          <p:blipFill>
            <a:blip r:embed="rId4"/>
            <a:stretch>
              <a:fillRect/>
            </a:stretch>
          </p:blipFill>
          <p:spPr>
            <a:xfrm>
              <a:off x="1678291" y="1863762"/>
              <a:ext cx="260749" cy="92524"/>
            </a:xfrm>
            <a:prstGeom prst="rect">
              <a:avLst/>
            </a:prstGeom>
          </p:spPr>
        </p:pic>
      </p:grpSp>
      <p:grpSp>
        <p:nvGrpSpPr>
          <p:cNvPr id="20" name="Group 19">
            <a:extLst>
              <a:ext uri="{FF2B5EF4-FFF2-40B4-BE49-F238E27FC236}">
                <a16:creationId xmlns:a16="http://schemas.microsoft.com/office/drawing/2014/main" id="{38845224-AF6C-4216-9BDF-8EE1E6F9FA0B}"/>
              </a:ext>
            </a:extLst>
          </p:cNvPr>
          <p:cNvGrpSpPr>
            <a:grpSpLocks noChangeAspect="1"/>
          </p:cNvGrpSpPr>
          <p:nvPr/>
        </p:nvGrpSpPr>
        <p:grpSpPr>
          <a:xfrm>
            <a:off x="4805177" y="3470576"/>
            <a:ext cx="3956740" cy="1120704"/>
            <a:chOff x="4523989" y="3629167"/>
            <a:chExt cx="4267957" cy="1208853"/>
          </a:xfrm>
        </p:grpSpPr>
        <p:grpSp>
          <p:nvGrpSpPr>
            <p:cNvPr id="21" name="Group 20">
              <a:extLst>
                <a:ext uri="{FF2B5EF4-FFF2-40B4-BE49-F238E27FC236}">
                  <a16:creationId xmlns:a16="http://schemas.microsoft.com/office/drawing/2014/main" id="{D12CBF58-3133-E032-BE52-EFB1A72B2450}"/>
                </a:ext>
              </a:extLst>
            </p:cNvPr>
            <p:cNvGrpSpPr>
              <a:grpSpLocks noChangeAspect="1"/>
            </p:cNvGrpSpPr>
            <p:nvPr/>
          </p:nvGrpSpPr>
          <p:grpSpPr>
            <a:xfrm>
              <a:off x="4523989" y="3650020"/>
              <a:ext cx="1024152" cy="1188000"/>
              <a:chOff x="3219025" y="217776"/>
              <a:chExt cx="1504800" cy="1745543"/>
            </a:xfrm>
          </p:grpSpPr>
          <p:pic>
            <p:nvPicPr>
              <p:cNvPr id="61" name="Picture 60" descr="A black background with pink and purple spots&#10;&#10;Description automatically generated">
                <a:extLst>
                  <a:ext uri="{FF2B5EF4-FFF2-40B4-BE49-F238E27FC236}">
                    <a16:creationId xmlns:a16="http://schemas.microsoft.com/office/drawing/2014/main" id="{C95280B1-588C-EB51-F825-471CFAFA5985}"/>
                  </a:ext>
                </a:extLst>
              </p:cNvPr>
              <p:cNvPicPr>
                <a:picLocks noChangeAspect="1"/>
              </p:cNvPicPr>
              <p:nvPr/>
            </p:nvPicPr>
            <p:blipFill rotWithShape="1">
              <a:blip r:embed="rId6"/>
              <a:srcRect l="13122" t="11849" r="10063" b="10860"/>
              <a:stretch/>
            </p:blipFill>
            <p:spPr>
              <a:xfrm>
                <a:off x="3219027" y="450763"/>
                <a:ext cx="1503224" cy="1512556"/>
              </a:xfrm>
              <a:prstGeom prst="rect">
                <a:avLst/>
              </a:prstGeom>
            </p:spPr>
          </p:pic>
          <p:sp>
            <p:nvSpPr>
              <p:cNvPr id="62" name="Rectangle 61">
                <a:extLst>
                  <a:ext uri="{FF2B5EF4-FFF2-40B4-BE49-F238E27FC236}">
                    <a16:creationId xmlns:a16="http://schemas.microsoft.com/office/drawing/2014/main" id="{47F943B7-7430-E15B-4BC2-DE59F88F1A6A}"/>
                  </a:ext>
                </a:extLst>
              </p:cNvPr>
              <p:cNvSpPr/>
              <p:nvPr/>
            </p:nvSpPr>
            <p:spPr>
              <a:xfrm rot="5400000">
                <a:off x="3863703" y="-426902"/>
                <a:ext cx="215444" cy="1504800"/>
              </a:xfrm>
              <a:prstGeom prst="rect">
                <a:avLst/>
              </a:prstGeom>
              <a:solidFill>
                <a:srgbClr val="DB9B7F">
                  <a:alpha val="8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r>
                  <a:rPr lang="en-PT" sz="800" dirty="0">
                    <a:latin typeface=""/>
                  </a:rPr>
                  <a:t>Ground Truth</a:t>
                </a:r>
              </a:p>
            </p:txBody>
          </p:sp>
        </p:grpSp>
        <p:grpSp>
          <p:nvGrpSpPr>
            <p:cNvPr id="22" name="Group 21">
              <a:extLst>
                <a:ext uri="{FF2B5EF4-FFF2-40B4-BE49-F238E27FC236}">
                  <a16:creationId xmlns:a16="http://schemas.microsoft.com/office/drawing/2014/main" id="{65E3ED20-566F-6D4A-5C49-E4CFE37799C3}"/>
                </a:ext>
              </a:extLst>
            </p:cNvPr>
            <p:cNvGrpSpPr>
              <a:grpSpLocks noChangeAspect="1"/>
            </p:cNvGrpSpPr>
            <p:nvPr/>
          </p:nvGrpSpPr>
          <p:grpSpPr>
            <a:xfrm>
              <a:off x="6683962" y="3635073"/>
              <a:ext cx="1031005" cy="1188000"/>
              <a:chOff x="3212859" y="2074893"/>
              <a:chExt cx="1510966" cy="1741046"/>
            </a:xfrm>
          </p:grpSpPr>
          <p:pic>
            <p:nvPicPr>
              <p:cNvPr id="36" name="Picture 35" descr="A black background with pink and purple spots&#10;&#10;Description automatically generated">
                <a:extLst>
                  <a:ext uri="{FF2B5EF4-FFF2-40B4-BE49-F238E27FC236}">
                    <a16:creationId xmlns:a16="http://schemas.microsoft.com/office/drawing/2014/main" id="{F663B1C2-93AB-93BF-258F-BC4075223C4D}"/>
                  </a:ext>
                </a:extLst>
              </p:cNvPr>
              <p:cNvPicPr>
                <a:picLocks noChangeAspect="1"/>
              </p:cNvPicPr>
              <p:nvPr/>
            </p:nvPicPr>
            <p:blipFill rotWithShape="1">
              <a:blip r:embed="rId7"/>
              <a:srcRect l="12737" t="11998" r="9929" b="10668"/>
              <a:stretch/>
            </p:blipFill>
            <p:spPr>
              <a:xfrm>
                <a:off x="3212859" y="2311139"/>
                <a:ext cx="1504800" cy="1504800"/>
              </a:xfrm>
              <a:prstGeom prst="rect">
                <a:avLst/>
              </a:prstGeom>
            </p:spPr>
          </p:pic>
          <p:sp>
            <p:nvSpPr>
              <p:cNvPr id="37" name="Rectangle 36">
                <a:extLst>
                  <a:ext uri="{FF2B5EF4-FFF2-40B4-BE49-F238E27FC236}">
                    <a16:creationId xmlns:a16="http://schemas.microsoft.com/office/drawing/2014/main" id="{24AAE14F-A76F-9195-5E1B-FAF00DE33865}"/>
                  </a:ext>
                </a:extLst>
              </p:cNvPr>
              <p:cNvSpPr/>
              <p:nvPr/>
            </p:nvSpPr>
            <p:spPr>
              <a:xfrm rot="5400000">
                <a:off x="3863703" y="1430215"/>
                <a:ext cx="215444" cy="1504800"/>
              </a:xfrm>
              <a:prstGeom prst="rect">
                <a:avLst/>
              </a:prstGeom>
              <a:solidFill>
                <a:srgbClr val="75396A"/>
              </a:solidFill>
              <a:ln>
                <a:noFill/>
              </a:ln>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r>
                  <a:rPr lang="en-PT" sz="800" dirty="0">
                    <a:latin typeface=""/>
                  </a:rPr>
                  <a:t>Stardist 2D</a:t>
                </a:r>
              </a:p>
            </p:txBody>
          </p:sp>
          <p:pic>
            <p:nvPicPr>
              <p:cNvPr id="57" name="Picture 56">
                <a:extLst>
                  <a:ext uri="{FF2B5EF4-FFF2-40B4-BE49-F238E27FC236}">
                    <a16:creationId xmlns:a16="http://schemas.microsoft.com/office/drawing/2014/main" id="{573B080B-501B-B511-9048-4FF2E6D4D307}"/>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7895" b="89474" l="4310" r="93103">
                            <a14:foregroundMark x1="43966" y1="52632" x2="43966" y2="52632"/>
                            <a14:foregroundMark x1="34483" y1="57895" x2="34483" y2="57895"/>
                            <a14:foregroundMark x1="24138" y1="57895" x2="24138" y2="57895"/>
                            <a14:foregroundMark x1="87931" y1="23684" x2="87931" y2="23684"/>
                            <a14:foregroundMark x1="56034" y1="71053" x2="56034" y2="71053"/>
                            <a14:foregroundMark x1="61207" y1="76316" x2="61207" y2="76316"/>
                            <a14:foregroundMark x1="72414" y1="65789" x2="72414" y2="65789"/>
                            <a14:foregroundMark x1="93103" y1="26316" x2="93103" y2="26316"/>
                            <a14:foregroundMark x1="5172" y1="26316" x2="5172" y2="26316"/>
                            <a14:foregroundMark x1="93103" y1="34211" x2="93103" y2="34211"/>
                          </a14:backgroundRemoval>
                        </a14:imgEffect>
                      </a14:imgLayer>
                    </a14:imgProps>
                  </a:ext>
                </a:extLst>
              </a:blip>
              <a:stretch>
                <a:fillRect/>
              </a:stretch>
            </p:blipFill>
            <p:spPr>
              <a:xfrm>
                <a:off x="4401156" y="3682978"/>
                <a:ext cx="298800" cy="97882"/>
              </a:xfrm>
              <a:prstGeom prst="rect">
                <a:avLst/>
              </a:prstGeom>
            </p:spPr>
          </p:pic>
        </p:grpSp>
        <p:grpSp>
          <p:nvGrpSpPr>
            <p:cNvPr id="24" name="Group 23">
              <a:extLst>
                <a:ext uri="{FF2B5EF4-FFF2-40B4-BE49-F238E27FC236}">
                  <a16:creationId xmlns:a16="http://schemas.microsoft.com/office/drawing/2014/main" id="{F4945605-C792-E7B3-0E4D-88F236212B66}"/>
                </a:ext>
              </a:extLst>
            </p:cNvPr>
            <p:cNvGrpSpPr>
              <a:grpSpLocks noChangeAspect="1"/>
            </p:cNvGrpSpPr>
            <p:nvPr/>
          </p:nvGrpSpPr>
          <p:grpSpPr>
            <a:xfrm>
              <a:off x="7765147" y="3629167"/>
              <a:ext cx="1026799" cy="1188000"/>
              <a:chOff x="7139342" y="3253824"/>
              <a:chExt cx="1504800" cy="1741045"/>
            </a:xfrm>
          </p:grpSpPr>
          <p:pic>
            <p:nvPicPr>
              <p:cNvPr id="33" name="Picture 32" descr="A black background with purple and orange dots&#10;&#10;Description automatically generated">
                <a:extLst>
                  <a:ext uri="{FF2B5EF4-FFF2-40B4-BE49-F238E27FC236}">
                    <a16:creationId xmlns:a16="http://schemas.microsoft.com/office/drawing/2014/main" id="{216C3CED-3CD8-907D-5826-1BF8454BCAA1}"/>
                  </a:ext>
                </a:extLst>
              </p:cNvPr>
              <p:cNvPicPr>
                <a:picLocks noChangeAspect="1"/>
              </p:cNvPicPr>
              <p:nvPr/>
            </p:nvPicPr>
            <p:blipFill rotWithShape="1">
              <a:blip r:embed="rId10"/>
              <a:srcRect l="12932" t="12035" r="10520" b="11415"/>
              <a:stretch/>
            </p:blipFill>
            <p:spPr>
              <a:xfrm>
                <a:off x="7139342" y="3490069"/>
                <a:ext cx="1504800" cy="1504800"/>
              </a:xfrm>
              <a:prstGeom prst="rect">
                <a:avLst/>
              </a:prstGeom>
            </p:spPr>
          </p:pic>
          <p:sp>
            <p:nvSpPr>
              <p:cNvPr id="34" name="Rectangle 33">
                <a:extLst>
                  <a:ext uri="{FF2B5EF4-FFF2-40B4-BE49-F238E27FC236}">
                    <a16:creationId xmlns:a16="http://schemas.microsoft.com/office/drawing/2014/main" id="{9164D855-4852-8396-38BD-BC86C47C6888}"/>
                  </a:ext>
                </a:extLst>
              </p:cNvPr>
              <p:cNvSpPr/>
              <p:nvPr/>
            </p:nvSpPr>
            <p:spPr>
              <a:xfrm rot="5400000">
                <a:off x="7784808" y="2609934"/>
                <a:ext cx="215444" cy="1503223"/>
              </a:xfrm>
              <a:prstGeom prst="rect">
                <a:avLst/>
              </a:prstGeom>
              <a:solidFill>
                <a:srgbClr val="5E3261"/>
              </a:solidFill>
              <a:ln>
                <a:noFill/>
              </a:ln>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r>
                  <a:rPr lang="en-PT" sz="800" dirty="0">
                    <a:latin typeface=""/>
                  </a:rPr>
                  <a:t>Cellpose 2D</a:t>
                </a:r>
              </a:p>
            </p:txBody>
          </p:sp>
          <p:pic>
            <p:nvPicPr>
              <p:cNvPr id="35" name="Picture 34">
                <a:extLst>
                  <a:ext uri="{FF2B5EF4-FFF2-40B4-BE49-F238E27FC236}">
                    <a16:creationId xmlns:a16="http://schemas.microsoft.com/office/drawing/2014/main" id="{690B5098-6F5C-2710-C51C-CF82C101A52F}"/>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7895" b="89474" l="4310" r="93103">
                            <a14:foregroundMark x1="43966" y1="52632" x2="43966" y2="52632"/>
                            <a14:foregroundMark x1="34483" y1="57895" x2="34483" y2="57895"/>
                            <a14:foregroundMark x1="24138" y1="57895" x2="24138" y2="57895"/>
                            <a14:foregroundMark x1="87931" y1="23684" x2="87931" y2="23684"/>
                            <a14:foregroundMark x1="56034" y1="71053" x2="56034" y2="71053"/>
                            <a14:foregroundMark x1="61207" y1="76316" x2="61207" y2="76316"/>
                            <a14:foregroundMark x1="72414" y1="65789" x2="72414" y2="65789"/>
                            <a14:foregroundMark x1="93103" y1="26316" x2="93103" y2="26316"/>
                            <a14:foregroundMark x1="5172" y1="26316" x2="5172" y2="26316"/>
                            <a14:foregroundMark x1="93103" y1="34211" x2="93103" y2="34211"/>
                          </a14:backgroundRemoval>
                        </a14:imgEffect>
                      </a14:imgLayer>
                    </a14:imgProps>
                  </a:ext>
                </a:extLst>
              </a:blip>
              <a:stretch>
                <a:fillRect/>
              </a:stretch>
            </p:blipFill>
            <p:spPr>
              <a:xfrm>
                <a:off x="8316548" y="4873432"/>
                <a:ext cx="298800" cy="97882"/>
              </a:xfrm>
              <a:prstGeom prst="rect">
                <a:avLst/>
              </a:prstGeom>
            </p:spPr>
          </p:pic>
        </p:grpSp>
        <p:grpSp>
          <p:nvGrpSpPr>
            <p:cNvPr id="25" name="Group 24">
              <a:extLst>
                <a:ext uri="{FF2B5EF4-FFF2-40B4-BE49-F238E27FC236}">
                  <a16:creationId xmlns:a16="http://schemas.microsoft.com/office/drawing/2014/main" id="{0405DD41-CA25-5A27-6C19-6C52B62012D2}"/>
                </a:ext>
              </a:extLst>
            </p:cNvPr>
            <p:cNvGrpSpPr>
              <a:grpSpLocks noChangeAspect="1"/>
            </p:cNvGrpSpPr>
            <p:nvPr/>
          </p:nvGrpSpPr>
          <p:grpSpPr>
            <a:xfrm>
              <a:off x="5602775" y="3647722"/>
              <a:ext cx="1026799" cy="1188000"/>
              <a:chOff x="5029363" y="218396"/>
              <a:chExt cx="1504800" cy="1741045"/>
            </a:xfrm>
          </p:grpSpPr>
          <p:pic>
            <p:nvPicPr>
              <p:cNvPr id="27" name="Picture 26" descr="Purple and purple spots on a black background&#10;&#10;Description automatically generated">
                <a:extLst>
                  <a:ext uri="{FF2B5EF4-FFF2-40B4-BE49-F238E27FC236}">
                    <a16:creationId xmlns:a16="http://schemas.microsoft.com/office/drawing/2014/main" id="{649F6E99-70B5-6E1A-03FE-8BC66BCB0075}"/>
                  </a:ext>
                </a:extLst>
              </p:cNvPr>
              <p:cNvPicPr>
                <a:picLocks noChangeAspect="1"/>
              </p:cNvPicPr>
              <p:nvPr/>
            </p:nvPicPr>
            <p:blipFill rotWithShape="1">
              <a:blip r:embed="rId11"/>
              <a:srcRect l="12629" t="11963" r="10155" b="10821"/>
              <a:stretch/>
            </p:blipFill>
            <p:spPr>
              <a:xfrm>
                <a:off x="5029363" y="454641"/>
                <a:ext cx="1504800" cy="1504800"/>
              </a:xfrm>
              <a:prstGeom prst="rect">
                <a:avLst/>
              </a:prstGeom>
            </p:spPr>
          </p:pic>
          <p:sp>
            <p:nvSpPr>
              <p:cNvPr id="31" name="Rectangle 30">
                <a:extLst>
                  <a:ext uri="{FF2B5EF4-FFF2-40B4-BE49-F238E27FC236}">
                    <a16:creationId xmlns:a16="http://schemas.microsoft.com/office/drawing/2014/main" id="{52C5CF2F-39AF-0908-944F-E70B482F2948}"/>
                  </a:ext>
                </a:extLst>
              </p:cNvPr>
              <p:cNvSpPr/>
              <p:nvPr/>
            </p:nvSpPr>
            <p:spPr>
              <a:xfrm rot="5400000">
                <a:off x="5674830" y="-425494"/>
                <a:ext cx="215444" cy="1503223"/>
              </a:xfrm>
              <a:prstGeom prst="rect">
                <a:avLst/>
              </a:prstGeom>
              <a:solidFill>
                <a:srgbClr val="8D426E"/>
              </a:solidFill>
              <a:ln>
                <a:noFill/>
              </a:ln>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r>
                  <a:rPr lang="en-PT" sz="800" dirty="0">
                    <a:latin typeface=""/>
                  </a:rPr>
                  <a:t>Mask R-CNN (</a:t>
                </a:r>
                <a:r>
                  <a:rPr lang="en-PT" sz="800" i="1" dirty="0">
                    <a:latin typeface=""/>
                  </a:rPr>
                  <a:t>ftk3</a:t>
                </a:r>
                <a:r>
                  <a:rPr lang="en-PT" sz="800" dirty="0">
                    <a:latin typeface=""/>
                  </a:rPr>
                  <a:t>)</a:t>
                </a:r>
              </a:p>
            </p:txBody>
          </p:sp>
          <p:pic>
            <p:nvPicPr>
              <p:cNvPr id="32" name="Picture 31">
                <a:extLst>
                  <a:ext uri="{FF2B5EF4-FFF2-40B4-BE49-F238E27FC236}">
                    <a16:creationId xmlns:a16="http://schemas.microsoft.com/office/drawing/2014/main" id="{78F6A714-BC64-CFE0-8187-4880BBCBC084}"/>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7895" b="89474" l="4310" r="93103">
                            <a14:foregroundMark x1="43966" y1="52632" x2="43966" y2="52632"/>
                            <a14:foregroundMark x1="34483" y1="57895" x2="34483" y2="57895"/>
                            <a14:foregroundMark x1="24138" y1="57895" x2="24138" y2="57895"/>
                            <a14:foregroundMark x1="87931" y1="23684" x2="87931" y2="23684"/>
                            <a14:foregroundMark x1="56034" y1="71053" x2="56034" y2="71053"/>
                            <a14:foregroundMark x1="61207" y1="76316" x2="61207" y2="76316"/>
                            <a14:foregroundMark x1="72414" y1="65789" x2="72414" y2="65789"/>
                            <a14:foregroundMark x1="93103" y1="26316" x2="93103" y2="26316"/>
                            <a14:foregroundMark x1="5172" y1="26316" x2="5172" y2="26316"/>
                            <a14:foregroundMark x1="93103" y1="34211" x2="93103" y2="34211"/>
                          </a14:backgroundRemoval>
                        </a14:imgEffect>
                      </a14:imgLayer>
                    </a14:imgProps>
                  </a:ext>
                </a:extLst>
              </a:blip>
              <a:stretch>
                <a:fillRect/>
              </a:stretch>
            </p:blipFill>
            <p:spPr>
              <a:xfrm>
                <a:off x="6201921" y="1834365"/>
                <a:ext cx="298800" cy="97882"/>
              </a:xfrm>
              <a:prstGeom prst="rect">
                <a:avLst/>
              </a:prstGeom>
            </p:spPr>
          </p:pic>
        </p:grpSp>
        <p:pic>
          <p:nvPicPr>
            <p:cNvPr id="26" name="Picture 25">
              <a:extLst>
                <a:ext uri="{FF2B5EF4-FFF2-40B4-BE49-F238E27FC236}">
                  <a16:creationId xmlns:a16="http://schemas.microsoft.com/office/drawing/2014/main" id="{5ED61F1E-E809-C8F9-ED61-2CB56C88C60A}"/>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7895" b="89474" l="4310" r="93103">
                          <a14:foregroundMark x1="43966" y1="52632" x2="43966" y2="52632"/>
                          <a14:foregroundMark x1="34483" y1="57895" x2="34483" y2="57895"/>
                          <a14:foregroundMark x1="24138" y1="57895" x2="24138" y2="57895"/>
                          <a14:foregroundMark x1="87931" y1="23684" x2="87931" y2="23684"/>
                          <a14:foregroundMark x1="56034" y1="71053" x2="56034" y2="71053"/>
                          <a14:foregroundMark x1="61207" y1="76316" x2="61207" y2="76316"/>
                          <a14:foregroundMark x1="72414" y1="65789" x2="72414" y2="65789"/>
                          <a14:foregroundMark x1="93103" y1="26316" x2="93103" y2="26316"/>
                          <a14:foregroundMark x1="5172" y1="26316" x2="5172" y2="26316"/>
                          <a14:foregroundMark x1="93103" y1="34211" x2="93103" y2="34211"/>
                        </a14:backgroundRemoval>
                      </a14:imgEffect>
                    </a14:imgLayer>
                  </a14:imgProps>
                </a:ext>
              </a:extLst>
            </a:blip>
            <a:stretch>
              <a:fillRect/>
            </a:stretch>
          </p:blipFill>
          <p:spPr>
            <a:xfrm>
              <a:off x="5316778" y="4752302"/>
              <a:ext cx="203886" cy="66790"/>
            </a:xfrm>
            <a:prstGeom prst="rect">
              <a:avLst/>
            </a:prstGeom>
          </p:spPr>
        </p:pic>
      </p:grpSp>
      <p:sp>
        <p:nvSpPr>
          <p:cNvPr id="11" name="TextBox 10">
            <a:extLst>
              <a:ext uri="{FF2B5EF4-FFF2-40B4-BE49-F238E27FC236}">
                <a16:creationId xmlns:a16="http://schemas.microsoft.com/office/drawing/2014/main" id="{E379C2F7-8990-5300-33CF-2B7966E26662}"/>
              </a:ext>
            </a:extLst>
          </p:cNvPr>
          <p:cNvSpPr txBox="1"/>
          <p:nvPr/>
        </p:nvSpPr>
        <p:spPr>
          <a:xfrm>
            <a:off x="4725009" y="4550018"/>
            <a:ext cx="2834343" cy="215444"/>
          </a:xfrm>
          <a:prstGeom prst="rect">
            <a:avLst/>
          </a:prstGeom>
          <a:noFill/>
        </p:spPr>
        <p:txBody>
          <a:bodyPr wrap="square" rtlCol="0">
            <a:spAutoFit/>
          </a:bodyPr>
          <a:lstStyle/>
          <a:p>
            <a:pPr marL="7938" indent="-7938" algn="just"/>
            <a:r>
              <a:rPr lang="en-GB" sz="800" b="1" dirty="0">
                <a:latin typeface="Candara" panose="020E0502030303020204" pitchFamily="34" charset="0"/>
              </a:rPr>
              <a:t>Figure 14. </a:t>
            </a:r>
            <a:r>
              <a:rPr lang="en-GB" sz="800" dirty="0">
                <a:latin typeface="Candara" panose="020E0502030303020204" pitchFamily="34" charset="0"/>
              </a:rPr>
              <a:t>Ground truth and predicted masks.</a:t>
            </a:r>
          </a:p>
        </p:txBody>
      </p:sp>
      <p:sp>
        <p:nvSpPr>
          <p:cNvPr id="12" name="TextBox 11">
            <a:extLst>
              <a:ext uri="{FF2B5EF4-FFF2-40B4-BE49-F238E27FC236}">
                <a16:creationId xmlns:a16="http://schemas.microsoft.com/office/drawing/2014/main" id="{425DB9AA-4C4F-1D74-3DFF-16A17ABF514B}"/>
              </a:ext>
            </a:extLst>
          </p:cNvPr>
          <p:cNvSpPr txBox="1"/>
          <p:nvPr/>
        </p:nvSpPr>
        <p:spPr>
          <a:xfrm>
            <a:off x="4781963" y="3203734"/>
            <a:ext cx="2652055" cy="215444"/>
          </a:xfrm>
          <a:prstGeom prst="rect">
            <a:avLst/>
          </a:prstGeom>
          <a:noFill/>
        </p:spPr>
        <p:txBody>
          <a:bodyPr wrap="square" rtlCol="0">
            <a:spAutoFit/>
          </a:bodyPr>
          <a:lstStyle/>
          <a:p>
            <a:pPr marL="7938" indent="-7938" algn="just"/>
            <a:r>
              <a:rPr lang="en-GB" sz="800" b="1" dirty="0">
                <a:latin typeface="Candara" panose="020E0502030303020204" pitchFamily="34" charset="0"/>
              </a:rPr>
              <a:t>Figure 13. </a:t>
            </a:r>
            <a:r>
              <a:rPr lang="en-GB" sz="800" dirty="0">
                <a:latin typeface="Candara" panose="020E0502030303020204" pitchFamily="34" charset="0"/>
              </a:rPr>
              <a:t>Mean ratio and mean </a:t>
            </a:r>
            <a:r>
              <a:rPr lang="en-GB" sz="800" dirty="0" err="1">
                <a:latin typeface="Candara" panose="020E0502030303020204" pitchFamily="34" charset="0"/>
              </a:rPr>
              <a:t>IoU</a:t>
            </a:r>
            <a:r>
              <a:rPr lang="en-GB" sz="800" dirty="0">
                <a:latin typeface="Candara" panose="020E0502030303020204" pitchFamily="34" charset="0"/>
              </a:rPr>
              <a:t> of each model. </a:t>
            </a:r>
          </a:p>
        </p:txBody>
      </p:sp>
      <p:pic>
        <p:nvPicPr>
          <p:cNvPr id="5" name="Picture 4">
            <a:extLst>
              <a:ext uri="{FF2B5EF4-FFF2-40B4-BE49-F238E27FC236}">
                <a16:creationId xmlns:a16="http://schemas.microsoft.com/office/drawing/2014/main" id="{2C0F7950-7882-9698-6DD7-61101E76CDDF}"/>
              </a:ext>
            </a:extLst>
          </p:cNvPr>
          <p:cNvPicPr>
            <a:picLocks noChangeAspect="1"/>
          </p:cNvPicPr>
          <p:nvPr/>
        </p:nvPicPr>
        <p:blipFill>
          <a:blip r:embed="rId12"/>
          <a:stretch>
            <a:fillRect/>
          </a:stretch>
        </p:blipFill>
        <p:spPr>
          <a:xfrm>
            <a:off x="543119" y="3984401"/>
            <a:ext cx="4104859" cy="598335"/>
          </a:xfrm>
          <a:prstGeom prst="rect">
            <a:avLst/>
          </a:prstGeom>
        </p:spPr>
      </p:pic>
      <p:sp>
        <p:nvSpPr>
          <p:cNvPr id="9" name="TextBox 8">
            <a:extLst>
              <a:ext uri="{FF2B5EF4-FFF2-40B4-BE49-F238E27FC236}">
                <a16:creationId xmlns:a16="http://schemas.microsoft.com/office/drawing/2014/main" id="{BEBC2D34-E7F2-4CA9-1AEE-5E09D5394AB3}"/>
              </a:ext>
            </a:extLst>
          </p:cNvPr>
          <p:cNvSpPr txBox="1"/>
          <p:nvPr/>
        </p:nvSpPr>
        <p:spPr>
          <a:xfrm>
            <a:off x="543119" y="3774830"/>
            <a:ext cx="4104859" cy="215444"/>
          </a:xfrm>
          <a:prstGeom prst="rect">
            <a:avLst/>
          </a:prstGeom>
          <a:noFill/>
        </p:spPr>
        <p:txBody>
          <a:bodyPr wrap="square" rtlCol="0">
            <a:spAutoFit/>
          </a:bodyPr>
          <a:lstStyle/>
          <a:p>
            <a:pPr marL="7938" indent="-7938" algn="just"/>
            <a:r>
              <a:rPr lang="en-GB" sz="800" b="1" dirty="0">
                <a:latin typeface="Candara" panose="020E0502030303020204" pitchFamily="34" charset="0"/>
              </a:rPr>
              <a:t>Table 2. </a:t>
            </a:r>
            <a:r>
              <a:rPr lang="en-GB" sz="800" dirty="0">
                <a:latin typeface="Candara" panose="020E0502030303020204" pitchFamily="34" charset="0"/>
              </a:rPr>
              <a:t>Validation of the architectures’ performance.</a:t>
            </a:r>
          </a:p>
        </p:txBody>
      </p:sp>
    </p:spTree>
    <p:extLst>
      <p:ext uri="{BB962C8B-B14F-4D97-AF65-F5344CB8AC3E}">
        <p14:creationId xmlns:p14="http://schemas.microsoft.com/office/powerpoint/2010/main" val="363046392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59479B-EB8C-ACCD-B184-9C8C75974BC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304D89E-96B4-313F-20C5-30C081CBACEB}"/>
              </a:ext>
            </a:extLst>
          </p:cNvPr>
          <p:cNvSpPr>
            <a:spLocks noGrp="1"/>
          </p:cNvSpPr>
          <p:nvPr>
            <p:ph type="title"/>
          </p:nvPr>
        </p:nvSpPr>
        <p:spPr/>
        <p:txBody>
          <a:bodyPr/>
          <a:lstStyle/>
          <a:p>
            <a:r>
              <a:rPr lang="en-GB" dirty="0">
                <a:latin typeface="Chivo" panose="020B0503030202020804" pitchFamily="34" charset="77"/>
              </a:rPr>
              <a:t>Nuclei Segmentation</a:t>
            </a:r>
          </a:p>
        </p:txBody>
      </p:sp>
      <p:sp>
        <p:nvSpPr>
          <p:cNvPr id="7" name="Rectangle 6">
            <a:extLst>
              <a:ext uri="{FF2B5EF4-FFF2-40B4-BE49-F238E27FC236}">
                <a16:creationId xmlns:a16="http://schemas.microsoft.com/office/drawing/2014/main" id="{F49BC828-A20D-7EA9-7762-649AA97D00A0}"/>
              </a:ext>
            </a:extLst>
          </p:cNvPr>
          <p:cNvSpPr/>
          <p:nvPr/>
        </p:nvSpPr>
        <p:spPr>
          <a:xfrm>
            <a:off x="8857561" y="0"/>
            <a:ext cx="286439" cy="5143500"/>
          </a:xfrm>
          <a:prstGeom prst="rect">
            <a:avLst/>
          </a:prstGeom>
          <a:solidFill>
            <a:srgbClr val="994269">
              <a:alpha val="6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TextBox 27">
            <a:extLst>
              <a:ext uri="{FF2B5EF4-FFF2-40B4-BE49-F238E27FC236}">
                <a16:creationId xmlns:a16="http://schemas.microsoft.com/office/drawing/2014/main" id="{2374C667-63F4-E094-C60A-901FDCB65A93}"/>
              </a:ext>
            </a:extLst>
          </p:cNvPr>
          <p:cNvSpPr txBox="1"/>
          <p:nvPr/>
        </p:nvSpPr>
        <p:spPr>
          <a:xfrm>
            <a:off x="0" y="4835723"/>
            <a:ext cx="9155222" cy="307777"/>
          </a:xfrm>
          <a:prstGeom prst="rect">
            <a:avLst/>
          </a:prstGeom>
          <a:noFill/>
        </p:spPr>
        <p:txBody>
          <a:bodyPr wrap="square" rtlCol="0">
            <a:spAutoFit/>
          </a:bodyPr>
          <a:lstStyle/>
          <a:p>
            <a:pPr algn="ctr"/>
            <a:r>
              <a:rPr lang="en-GB" b="1" dirty="0">
                <a:latin typeface="Chivo" panose="020B0503030202020804" pitchFamily="34" charset="77"/>
              </a:rPr>
              <a:t>24</a:t>
            </a:r>
          </a:p>
        </p:txBody>
      </p:sp>
      <p:grpSp>
        <p:nvGrpSpPr>
          <p:cNvPr id="3" name="Group 2">
            <a:extLst>
              <a:ext uri="{FF2B5EF4-FFF2-40B4-BE49-F238E27FC236}">
                <a16:creationId xmlns:a16="http://schemas.microsoft.com/office/drawing/2014/main" id="{381C0124-ED06-7522-EBBC-9145CFC9E612}"/>
              </a:ext>
            </a:extLst>
          </p:cNvPr>
          <p:cNvGrpSpPr/>
          <p:nvPr/>
        </p:nvGrpSpPr>
        <p:grpSpPr>
          <a:xfrm>
            <a:off x="545623" y="1312189"/>
            <a:ext cx="8477192" cy="2162437"/>
            <a:chOff x="4713893" y="1320352"/>
            <a:chExt cx="4311270" cy="2162437"/>
          </a:xfrm>
        </p:grpSpPr>
        <p:sp>
          <p:nvSpPr>
            <p:cNvPr id="4" name="Google Shape;366;p49">
              <a:extLst>
                <a:ext uri="{FF2B5EF4-FFF2-40B4-BE49-F238E27FC236}">
                  <a16:creationId xmlns:a16="http://schemas.microsoft.com/office/drawing/2014/main" id="{A96D85AC-028F-1890-11B8-D860EC57905A}"/>
                </a:ext>
              </a:extLst>
            </p:cNvPr>
            <p:cNvSpPr txBox="1">
              <a:spLocks/>
            </p:cNvSpPr>
            <p:nvPr/>
          </p:nvSpPr>
          <p:spPr>
            <a:xfrm>
              <a:off x="4713893" y="1320352"/>
              <a:ext cx="4311270" cy="5232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Commissioner"/>
                <a:buNone/>
                <a:defRPr sz="1400" b="0" i="0" u="none" strike="noStrike" cap="none">
                  <a:solidFill>
                    <a:schemeClr val="dk1"/>
                  </a:solidFill>
                  <a:latin typeface="Commissioner"/>
                  <a:ea typeface="Commissioner"/>
                  <a:cs typeface="Commissioner"/>
                  <a:sym typeface="Commissioner"/>
                </a:defRPr>
              </a:lvl1pPr>
              <a:lvl2pPr marL="914400" marR="0" lvl="1" indent="-317500" algn="ctr" rtl="0">
                <a:lnSpc>
                  <a:spcPct val="115000"/>
                </a:lnSpc>
                <a:spcBef>
                  <a:spcPts val="0"/>
                </a:spcBef>
                <a:spcAft>
                  <a:spcPts val="0"/>
                </a:spcAft>
                <a:buClr>
                  <a:schemeClr val="dk1"/>
                </a:buClr>
                <a:buSzPts val="1400"/>
                <a:buFont typeface="Commissioner"/>
                <a:buNone/>
                <a:defRPr sz="1400" b="0" i="0" u="none" strike="noStrike" cap="none">
                  <a:solidFill>
                    <a:schemeClr val="dk1"/>
                  </a:solidFill>
                  <a:latin typeface="Commissioner"/>
                  <a:ea typeface="Commissioner"/>
                  <a:cs typeface="Commissioner"/>
                  <a:sym typeface="Commissioner"/>
                </a:defRPr>
              </a:lvl2pPr>
              <a:lvl3pPr marL="1371600" marR="0" lvl="2" indent="-317500" algn="ctr" rtl="0">
                <a:lnSpc>
                  <a:spcPct val="115000"/>
                </a:lnSpc>
                <a:spcBef>
                  <a:spcPts val="0"/>
                </a:spcBef>
                <a:spcAft>
                  <a:spcPts val="0"/>
                </a:spcAft>
                <a:buClr>
                  <a:schemeClr val="dk1"/>
                </a:buClr>
                <a:buSzPts val="1400"/>
                <a:buFont typeface="Commissioner"/>
                <a:buNone/>
                <a:defRPr sz="1400" b="0" i="0" u="none" strike="noStrike" cap="none">
                  <a:solidFill>
                    <a:schemeClr val="dk1"/>
                  </a:solidFill>
                  <a:latin typeface="Commissioner"/>
                  <a:ea typeface="Commissioner"/>
                  <a:cs typeface="Commissioner"/>
                  <a:sym typeface="Commissioner"/>
                </a:defRPr>
              </a:lvl3pPr>
              <a:lvl4pPr marL="1828800" marR="0" lvl="3" indent="-317500" algn="ctr" rtl="0">
                <a:lnSpc>
                  <a:spcPct val="115000"/>
                </a:lnSpc>
                <a:spcBef>
                  <a:spcPts val="0"/>
                </a:spcBef>
                <a:spcAft>
                  <a:spcPts val="0"/>
                </a:spcAft>
                <a:buClr>
                  <a:schemeClr val="dk1"/>
                </a:buClr>
                <a:buSzPts val="1400"/>
                <a:buFont typeface="Commissioner"/>
                <a:buNone/>
                <a:defRPr sz="1400" b="0" i="0" u="none" strike="noStrike" cap="none">
                  <a:solidFill>
                    <a:schemeClr val="dk1"/>
                  </a:solidFill>
                  <a:latin typeface="Commissioner"/>
                  <a:ea typeface="Commissioner"/>
                  <a:cs typeface="Commissioner"/>
                  <a:sym typeface="Commissioner"/>
                </a:defRPr>
              </a:lvl4pPr>
              <a:lvl5pPr marL="2286000" marR="0" lvl="4" indent="-317500" algn="ctr" rtl="0">
                <a:lnSpc>
                  <a:spcPct val="115000"/>
                </a:lnSpc>
                <a:spcBef>
                  <a:spcPts val="0"/>
                </a:spcBef>
                <a:spcAft>
                  <a:spcPts val="0"/>
                </a:spcAft>
                <a:buClr>
                  <a:schemeClr val="dk1"/>
                </a:buClr>
                <a:buSzPts val="1400"/>
                <a:buFont typeface="Commissioner"/>
                <a:buNone/>
                <a:defRPr sz="1400" b="0" i="0" u="none" strike="noStrike" cap="none">
                  <a:solidFill>
                    <a:schemeClr val="dk1"/>
                  </a:solidFill>
                  <a:latin typeface="Commissioner"/>
                  <a:ea typeface="Commissioner"/>
                  <a:cs typeface="Commissioner"/>
                  <a:sym typeface="Commissioner"/>
                </a:defRPr>
              </a:lvl5pPr>
              <a:lvl6pPr marL="2743200" marR="0" lvl="5" indent="-317500" algn="ctr" rtl="0">
                <a:lnSpc>
                  <a:spcPct val="115000"/>
                </a:lnSpc>
                <a:spcBef>
                  <a:spcPts val="0"/>
                </a:spcBef>
                <a:spcAft>
                  <a:spcPts val="0"/>
                </a:spcAft>
                <a:buClr>
                  <a:schemeClr val="dk1"/>
                </a:buClr>
                <a:buSzPts val="1400"/>
                <a:buFont typeface="Commissioner"/>
                <a:buNone/>
                <a:defRPr sz="1400" b="0" i="0" u="none" strike="noStrike" cap="none">
                  <a:solidFill>
                    <a:schemeClr val="dk1"/>
                  </a:solidFill>
                  <a:latin typeface="Commissioner"/>
                  <a:ea typeface="Commissioner"/>
                  <a:cs typeface="Commissioner"/>
                  <a:sym typeface="Commissioner"/>
                </a:defRPr>
              </a:lvl6pPr>
              <a:lvl7pPr marL="3200400" marR="0" lvl="6" indent="-317500" algn="ctr" rtl="0">
                <a:lnSpc>
                  <a:spcPct val="115000"/>
                </a:lnSpc>
                <a:spcBef>
                  <a:spcPts val="0"/>
                </a:spcBef>
                <a:spcAft>
                  <a:spcPts val="0"/>
                </a:spcAft>
                <a:buClr>
                  <a:schemeClr val="dk1"/>
                </a:buClr>
                <a:buSzPts val="1400"/>
                <a:buFont typeface="Commissioner"/>
                <a:buNone/>
                <a:defRPr sz="1400" b="0" i="0" u="none" strike="noStrike" cap="none">
                  <a:solidFill>
                    <a:schemeClr val="dk1"/>
                  </a:solidFill>
                  <a:latin typeface="Commissioner"/>
                  <a:ea typeface="Commissioner"/>
                  <a:cs typeface="Commissioner"/>
                  <a:sym typeface="Commissioner"/>
                </a:defRPr>
              </a:lvl7pPr>
              <a:lvl8pPr marL="3657600" marR="0" lvl="7" indent="-317500" algn="ctr" rtl="0">
                <a:lnSpc>
                  <a:spcPct val="115000"/>
                </a:lnSpc>
                <a:spcBef>
                  <a:spcPts val="0"/>
                </a:spcBef>
                <a:spcAft>
                  <a:spcPts val="0"/>
                </a:spcAft>
                <a:buClr>
                  <a:schemeClr val="dk1"/>
                </a:buClr>
                <a:buSzPts val="1400"/>
                <a:buFont typeface="Commissioner"/>
                <a:buNone/>
                <a:defRPr sz="1400" b="0" i="0" u="none" strike="noStrike" cap="none">
                  <a:solidFill>
                    <a:schemeClr val="dk1"/>
                  </a:solidFill>
                  <a:latin typeface="Commissioner"/>
                  <a:ea typeface="Commissioner"/>
                  <a:cs typeface="Commissioner"/>
                  <a:sym typeface="Commissioner"/>
                </a:defRPr>
              </a:lvl8pPr>
              <a:lvl9pPr marL="4114800" marR="0" lvl="8" indent="-317500" algn="ctr" rtl="0">
                <a:lnSpc>
                  <a:spcPct val="115000"/>
                </a:lnSpc>
                <a:spcBef>
                  <a:spcPts val="0"/>
                </a:spcBef>
                <a:spcAft>
                  <a:spcPts val="0"/>
                </a:spcAft>
                <a:buClr>
                  <a:schemeClr val="dk1"/>
                </a:buClr>
                <a:buSzPts val="1400"/>
                <a:buFont typeface="Commissioner"/>
                <a:buNone/>
                <a:defRPr sz="1400" b="0" i="0" u="none" strike="noStrike" cap="none">
                  <a:solidFill>
                    <a:schemeClr val="dk1"/>
                  </a:solidFill>
                  <a:latin typeface="Commissioner"/>
                  <a:ea typeface="Commissioner"/>
                  <a:cs typeface="Commissioner"/>
                  <a:sym typeface="Commissioner"/>
                </a:defRPr>
              </a:lvl9pPr>
            </a:lstStyle>
            <a:p>
              <a:pPr marL="0" indent="0" algn="l"/>
              <a:r>
                <a:rPr lang="en-GB" sz="1600" b="1" dirty="0">
                  <a:latin typeface="Chivo" panose="020B0503030202020804" pitchFamily="34" charset="77"/>
                </a:rPr>
                <a:t>2</a:t>
              </a:r>
              <a:r>
                <a:rPr lang="en-GB" sz="1600" b="1" baseline="30000" dirty="0">
                  <a:latin typeface="Chivo" panose="020B0503030202020804" pitchFamily="34" charset="77"/>
                </a:rPr>
                <a:t>nd</a:t>
              </a:r>
              <a:r>
                <a:rPr lang="en-GB" sz="1600" b="1" dirty="0">
                  <a:latin typeface="Chivo" panose="020B0503030202020804" pitchFamily="34" charset="77"/>
                </a:rPr>
                <a:t> APPROACH | </a:t>
              </a:r>
              <a:r>
                <a:rPr lang="en-GB" sz="1600" dirty="0">
                  <a:latin typeface="Chivo" panose="020B0503030202020804" pitchFamily="34" charset="77"/>
                </a:rPr>
                <a:t>3D Nuclei Segmentation</a:t>
              </a:r>
            </a:p>
          </p:txBody>
        </p:sp>
        <p:sp>
          <p:nvSpPr>
            <p:cNvPr id="5" name="TextBox 4">
              <a:extLst>
                <a:ext uri="{FF2B5EF4-FFF2-40B4-BE49-F238E27FC236}">
                  <a16:creationId xmlns:a16="http://schemas.microsoft.com/office/drawing/2014/main" id="{93CC74DF-56C3-74E5-AF4D-0C8FB3F801D7}"/>
                </a:ext>
              </a:extLst>
            </p:cNvPr>
            <p:cNvSpPr txBox="1"/>
            <p:nvPr/>
          </p:nvSpPr>
          <p:spPr>
            <a:xfrm>
              <a:off x="4713893" y="1851573"/>
              <a:ext cx="3973537" cy="1631216"/>
            </a:xfrm>
            <a:prstGeom prst="rect">
              <a:avLst/>
            </a:prstGeom>
            <a:noFill/>
          </p:spPr>
          <p:txBody>
            <a:bodyPr wrap="square" rtlCol="0">
              <a:spAutoFit/>
            </a:bodyPr>
            <a:lstStyle/>
            <a:p>
              <a:pPr marL="541338" indent="-331788">
                <a:spcAft>
                  <a:spcPts val="900"/>
                </a:spcAft>
                <a:buClr>
                  <a:srgbClr val="994269"/>
                </a:buClr>
                <a:buSzPct val="70000"/>
                <a:buFont typeface="Wingdings" pitchFamily="2" charset="2"/>
                <a:buChar char="v"/>
              </a:pPr>
              <a:r>
                <a:rPr lang="en-GB" b="1" dirty="0">
                  <a:solidFill>
                    <a:schemeClr val="tx1"/>
                  </a:solidFill>
                  <a:latin typeface="Candara" panose="020E0502030303020204" pitchFamily="34" charset="0"/>
                </a:rPr>
                <a:t>Auxiliary dataset: </a:t>
              </a:r>
              <a:r>
                <a:rPr lang="en-GB" i="1" dirty="0">
                  <a:solidFill>
                    <a:schemeClr val="tx1"/>
                  </a:solidFill>
                  <a:latin typeface="Candara" panose="020E0502030303020204" pitchFamily="34" charset="0"/>
                </a:rPr>
                <a:t>3d nuclei </a:t>
              </a:r>
              <a:r>
                <a:rPr lang="en-GB" dirty="0">
                  <a:solidFill>
                    <a:schemeClr val="tx1"/>
                  </a:solidFill>
                  <a:latin typeface="Candara" panose="020E0502030303020204" pitchFamily="34" charset="0"/>
                </a:rPr>
                <a:t>dataset</a:t>
              </a:r>
              <a:endParaRPr lang="en-GB" b="1" dirty="0">
                <a:solidFill>
                  <a:schemeClr val="tx1"/>
                </a:solidFill>
                <a:latin typeface="Candara" panose="020E0502030303020204" pitchFamily="34" charset="0"/>
              </a:endParaRPr>
            </a:p>
            <a:p>
              <a:pPr marL="541338" indent="-331788">
                <a:spcAft>
                  <a:spcPts val="900"/>
                </a:spcAft>
                <a:buClr>
                  <a:srgbClr val="994269"/>
                </a:buClr>
                <a:buSzPct val="70000"/>
                <a:buFont typeface="Wingdings" pitchFamily="2" charset="2"/>
                <a:buChar char="v"/>
              </a:pPr>
              <a:r>
                <a:rPr lang="en-GB" b="1" dirty="0">
                  <a:solidFill>
                    <a:schemeClr val="tx1"/>
                  </a:solidFill>
                  <a:latin typeface="Candara" panose="020E0502030303020204" pitchFamily="34" charset="0"/>
                </a:rPr>
                <a:t>Architecture: </a:t>
              </a:r>
              <a:r>
                <a:rPr lang="en-GB" dirty="0">
                  <a:solidFill>
                    <a:schemeClr val="tx1"/>
                  </a:solidFill>
                  <a:latin typeface="Candara" panose="020E0502030303020204" pitchFamily="34" charset="0"/>
                </a:rPr>
                <a:t>StarDist3D</a:t>
              </a:r>
            </a:p>
            <a:p>
              <a:pPr marL="541338" indent="-331788">
                <a:spcAft>
                  <a:spcPts val="900"/>
                </a:spcAft>
                <a:buClr>
                  <a:srgbClr val="994269"/>
                </a:buClr>
                <a:buSzPct val="70000"/>
                <a:buFont typeface="Wingdings" pitchFamily="2" charset="2"/>
                <a:buChar char="v"/>
              </a:pPr>
              <a:r>
                <a:rPr lang="en-GB" b="1" dirty="0">
                  <a:solidFill>
                    <a:schemeClr val="tx1"/>
                  </a:solidFill>
                  <a:latin typeface="Candara" panose="020E0502030303020204" pitchFamily="34" charset="0"/>
                </a:rPr>
                <a:t>Validation: </a:t>
              </a:r>
              <a:r>
                <a:rPr lang="en-GB" dirty="0">
                  <a:solidFill>
                    <a:schemeClr val="tx1"/>
                  </a:solidFill>
                  <a:latin typeface="Candara" panose="020E0502030303020204" pitchFamily="34" charset="0"/>
                </a:rPr>
                <a:t>U-Net 3D and </a:t>
              </a:r>
              <a:r>
                <a:rPr lang="en-GB" dirty="0" err="1">
                  <a:solidFill>
                    <a:schemeClr val="tx1"/>
                  </a:solidFill>
                  <a:latin typeface="Candara" panose="020E0502030303020204" pitchFamily="34" charset="0"/>
                </a:rPr>
                <a:t>Cellpose</a:t>
              </a:r>
              <a:r>
                <a:rPr lang="en-GB" dirty="0">
                  <a:solidFill>
                    <a:schemeClr val="tx1"/>
                  </a:solidFill>
                  <a:latin typeface="Candara" panose="020E0502030303020204" pitchFamily="34" charset="0"/>
                </a:rPr>
                <a:t> 3D</a:t>
              </a:r>
            </a:p>
            <a:p>
              <a:pPr marL="541338" indent="-331788">
                <a:spcAft>
                  <a:spcPts val="900"/>
                </a:spcAft>
                <a:buClr>
                  <a:srgbClr val="994269"/>
                </a:buClr>
                <a:buSzPct val="70000"/>
                <a:buFont typeface="Wingdings" pitchFamily="2" charset="2"/>
                <a:buChar char="v"/>
              </a:pPr>
              <a:r>
                <a:rPr lang="en-GB" b="1" dirty="0">
                  <a:solidFill>
                    <a:schemeClr val="tx1"/>
                  </a:solidFill>
                  <a:latin typeface="Candara" panose="020E0502030303020204" pitchFamily="34" charset="0"/>
                </a:rPr>
                <a:t>Metrics: </a:t>
              </a:r>
              <a:r>
                <a:rPr lang="en-GB" dirty="0">
                  <a:solidFill>
                    <a:schemeClr val="tx1"/>
                  </a:solidFill>
                  <a:latin typeface="Candara" panose="020E0502030303020204" pitchFamily="34" charset="0"/>
                </a:rPr>
                <a:t>TPR, PPV, mean average precision, mean </a:t>
              </a:r>
              <a:r>
                <a:rPr lang="en-GB" dirty="0" err="1">
                  <a:solidFill>
                    <a:schemeClr val="tx1"/>
                  </a:solidFill>
                  <a:latin typeface="Candara" panose="020E0502030303020204" pitchFamily="34" charset="0"/>
                </a:rPr>
                <a:t>IoU</a:t>
              </a:r>
              <a:r>
                <a:rPr lang="en-GB" dirty="0">
                  <a:solidFill>
                    <a:schemeClr val="tx1"/>
                  </a:solidFill>
                  <a:latin typeface="Candara" panose="020E0502030303020204" pitchFamily="34" charset="0"/>
                </a:rPr>
                <a:t>, mean ratio</a:t>
              </a:r>
            </a:p>
            <a:p>
              <a:pPr marL="209550">
                <a:spcAft>
                  <a:spcPts val="900"/>
                </a:spcAft>
                <a:buClr>
                  <a:srgbClr val="994269"/>
                </a:buClr>
                <a:buSzPct val="70000"/>
              </a:pPr>
              <a:endParaRPr lang="en-GB" dirty="0">
                <a:solidFill>
                  <a:schemeClr val="tx1"/>
                </a:solidFill>
                <a:latin typeface="Candara" panose="020E0502030303020204" pitchFamily="34" charset="0"/>
              </a:endParaRPr>
            </a:p>
          </p:txBody>
        </p:sp>
      </p:grpSp>
    </p:spTree>
    <p:extLst>
      <p:ext uri="{BB962C8B-B14F-4D97-AF65-F5344CB8AC3E}">
        <p14:creationId xmlns:p14="http://schemas.microsoft.com/office/powerpoint/2010/main" val="111608979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BF6474-45A3-871B-700D-16C9F9DF9C6D}"/>
              </a:ext>
            </a:extLst>
          </p:cNvPr>
          <p:cNvSpPr>
            <a:spLocks noGrp="1"/>
          </p:cNvSpPr>
          <p:nvPr>
            <p:ph type="title"/>
          </p:nvPr>
        </p:nvSpPr>
        <p:spPr/>
        <p:txBody>
          <a:bodyPr/>
          <a:lstStyle/>
          <a:p>
            <a:r>
              <a:rPr lang="en-GB" dirty="0">
                <a:latin typeface="Chivo" panose="020B0503030202020804" pitchFamily="34" charset="77"/>
              </a:rPr>
              <a:t>Nuclei Segmentation</a:t>
            </a:r>
          </a:p>
        </p:txBody>
      </p:sp>
      <p:sp>
        <p:nvSpPr>
          <p:cNvPr id="7" name="Rectangle 6">
            <a:extLst>
              <a:ext uri="{FF2B5EF4-FFF2-40B4-BE49-F238E27FC236}">
                <a16:creationId xmlns:a16="http://schemas.microsoft.com/office/drawing/2014/main" id="{72E5E724-047D-C4D6-B882-EC542B5DA845}"/>
              </a:ext>
            </a:extLst>
          </p:cNvPr>
          <p:cNvSpPr/>
          <p:nvPr/>
        </p:nvSpPr>
        <p:spPr>
          <a:xfrm>
            <a:off x="8857561" y="0"/>
            <a:ext cx="286439" cy="5143500"/>
          </a:xfrm>
          <a:prstGeom prst="rect">
            <a:avLst/>
          </a:prstGeom>
          <a:solidFill>
            <a:srgbClr val="994269">
              <a:alpha val="6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TextBox 27">
            <a:extLst>
              <a:ext uri="{FF2B5EF4-FFF2-40B4-BE49-F238E27FC236}">
                <a16:creationId xmlns:a16="http://schemas.microsoft.com/office/drawing/2014/main" id="{53A7E9A5-4251-DBBC-FAC5-DA2B4183E3D8}"/>
              </a:ext>
            </a:extLst>
          </p:cNvPr>
          <p:cNvSpPr txBox="1"/>
          <p:nvPr/>
        </p:nvSpPr>
        <p:spPr>
          <a:xfrm>
            <a:off x="0" y="4835723"/>
            <a:ext cx="9155222" cy="307777"/>
          </a:xfrm>
          <a:prstGeom prst="rect">
            <a:avLst/>
          </a:prstGeom>
          <a:noFill/>
        </p:spPr>
        <p:txBody>
          <a:bodyPr wrap="square" rtlCol="0">
            <a:spAutoFit/>
          </a:bodyPr>
          <a:lstStyle/>
          <a:p>
            <a:pPr algn="ctr"/>
            <a:r>
              <a:rPr lang="en-GB" b="1" dirty="0">
                <a:latin typeface="Chivo" panose="020B0503030202020804" pitchFamily="34" charset="77"/>
              </a:rPr>
              <a:t>22</a:t>
            </a:r>
          </a:p>
        </p:txBody>
      </p:sp>
      <p:sp>
        <p:nvSpPr>
          <p:cNvPr id="32" name="Google Shape;366;p49">
            <a:extLst>
              <a:ext uri="{FF2B5EF4-FFF2-40B4-BE49-F238E27FC236}">
                <a16:creationId xmlns:a16="http://schemas.microsoft.com/office/drawing/2014/main" id="{39FD2AAB-C362-6161-3B96-0FA9A813F51B}"/>
              </a:ext>
            </a:extLst>
          </p:cNvPr>
          <p:cNvSpPr txBox="1">
            <a:spLocks/>
          </p:cNvSpPr>
          <p:nvPr/>
        </p:nvSpPr>
        <p:spPr>
          <a:xfrm>
            <a:off x="545623" y="1320352"/>
            <a:ext cx="4025711" cy="5232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Commissioner"/>
              <a:buNone/>
              <a:defRPr sz="1400" b="0" i="0" u="none" strike="noStrike" cap="none">
                <a:solidFill>
                  <a:schemeClr val="dk1"/>
                </a:solidFill>
                <a:latin typeface="Commissioner"/>
                <a:ea typeface="Commissioner"/>
                <a:cs typeface="Commissioner"/>
                <a:sym typeface="Commissioner"/>
              </a:defRPr>
            </a:lvl1pPr>
            <a:lvl2pPr marL="914400" marR="0" lvl="1" indent="-317500" algn="ctr" rtl="0">
              <a:lnSpc>
                <a:spcPct val="115000"/>
              </a:lnSpc>
              <a:spcBef>
                <a:spcPts val="0"/>
              </a:spcBef>
              <a:spcAft>
                <a:spcPts val="0"/>
              </a:spcAft>
              <a:buClr>
                <a:schemeClr val="dk1"/>
              </a:buClr>
              <a:buSzPts val="1400"/>
              <a:buFont typeface="Commissioner"/>
              <a:buNone/>
              <a:defRPr sz="1400" b="0" i="0" u="none" strike="noStrike" cap="none">
                <a:solidFill>
                  <a:schemeClr val="dk1"/>
                </a:solidFill>
                <a:latin typeface="Commissioner"/>
                <a:ea typeface="Commissioner"/>
                <a:cs typeface="Commissioner"/>
                <a:sym typeface="Commissioner"/>
              </a:defRPr>
            </a:lvl2pPr>
            <a:lvl3pPr marL="1371600" marR="0" lvl="2" indent="-317500" algn="ctr" rtl="0">
              <a:lnSpc>
                <a:spcPct val="115000"/>
              </a:lnSpc>
              <a:spcBef>
                <a:spcPts val="0"/>
              </a:spcBef>
              <a:spcAft>
                <a:spcPts val="0"/>
              </a:spcAft>
              <a:buClr>
                <a:schemeClr val="dk1"/>
              </a:buClr>
              <a:buSzPts val="1400"/>
              <a:buFont typeface="Commissioner"/>
              <a:buNone/>
              <a:defRPr sz="1400" b="0" i="0" u="none" strike="noStrike" cap="none">
                <a:solidFill>
                  <a:schemeClr val="dk1"/>
                </a:solidFill>
                <a:latin typeface="Commissioner"/>
                <a:ea typeface="Commissioner"/>
                <a:cs typeface="Commissioner"/>
                <a:sym typeface="Commissioner"/>
              </a:defRPr>
            </a:lvl3pPr>
            <a:lvl4pPr marL="1828800" marR="0" lvl="3" indent="-317500" algn="ctr" rtl="0">
              <a:lnSpc>
                <a:spcPct val="115000"/>
              </a:lnSpc>
              <a:spcBef>
                <a:spcPts val="0"/>
              </a:spcBef>
              <a:spcAft>
                <a:spcPts val="0"/>
              </a:spcAft>
              <a:buClr>
                <a:schemeClr val="dk1"/>
              </a:buClr>
              <a:buSzPts val="1400"/>
              <a:buFont typeface="Commissioner"/>
              <a:buNone/>
              <a:defRPr sz="1400" b="0" i="0" u="none" strike="noStrike" cap="none">
                <a:solidFill>
                  <a:schemeClr val="dk1"/>
                </a:solidFill>
                <a:latin typeface="Commissioner"/>
                <a:ea typeface="Commissioner"/>
                <a:cs typeface="Commissioner"/>
                <a:sym typeface="Commissioner"/>
              </a:defRPr>
            </a:lvl4pPr>
            <a:lvl5pPr marL="2286000" marR="0" lvl="4" indent="-317500" algn="ctr" rtl="0">
              <a:lnSpc>
                <a:spcPct val="115000"/>
              </a:lnSpc>
              <a:spcBef>
                <a:spcPts val="0"/>
              </a:spcBef>
              <a:spcAft>
                <a:spcPts val="0"/>
              </a:spcAft>
              <a:buClr>
                <a:schemeClr val="dk1"/>
              </a:buClr>
              <a:buSzPts val="1400"/>
              <a:buFont typeface="Commissioner"/>
              <a:buNone/>
              <a:defRPr sz="1400" b="0" i="0" u="none" strike="noStrike" cap="none">
                <a:solidFill>
                  <a:schemeClr val="dk1"/>
                </a:solidFill>
                <a:latin typeface="Commissioner"/>
                <a:ea typeface="Commissioner"/>
                <a:cs typeface="Commissioner"/>
                <a:sym typeface="Commissioner"/>
              </a:defRPr>
            </a:lvl5pPr>
            <a:lvl6pPr marL="2743200" marR="0" lvl="5" indent="-317500" algn="ctr" rtl="0">
              <a:lnSpc>
                <a:spcPct val="115000"/>
              </a:lnSpc>
              <a:spcBef>
                <a:spcPts val="0"/>
              </a:spcBef>
              <a:spcAft>
                <a:spcPts val="0"/>
              </a:spcAft>
              <a:buClr>
                <a:schemeClr val="dk1"/>
              </a:buClr>
              <a:buSzPts val="1400"/>
              <a:buFont typeface="Commissioner"/>
              <a:buNone/>
              <a:defRPr sz="1400" b="0" i="0" u="none" strike="noStrike" cap="none">
                <a:solidFill>
                  <a:schemeClr val="dk1"/>
                </a:solidFill>
                <a:latin typeface="Commissioner"/>
                <a:ea typeface="Commissioner"/>
                <a:cs typeface="Commissioner"/>
                <a:sym typeface="Commissioner"/>
              </a:defRPr>
            </a:lvl6pPr>
            <a:lvl7pPr marL="3200400" marR="0" lvl="6" indent="-317500" algn="ctr" rtl="0">
              <a:lnSpc>
                <a:spcPct val="115000"/>
              </a:lnSpc>
              <a:spcBef>
                <a:spcPts val="0"/>
              </a:spcBef>
              <a:spcAft>
                <a:spcPts val="0"/>
              </a:spcAft>
              <a:buClr>
                <a:schemeClr val="dk1"/>
              </a:buClr>
              <a:buSzPts val="1400"/>
              <a:buFont typeface="Commissioner"/>
              <a:buNone/>
              <a:defRPr sz="1400" b="0" i="0" u="none" strike="noStrike" cap="none">
                <a:solidFill>
                  <a:schemeClr val="dk1"/>
                </a:solidFill>
                <a:latin typeface="Commissioner"/>
                <a:ea typeface="Commissioner"/>
                <a:cs typeface="Commissioner"/>
                <a:sym typeface="Commissioner"/>
              </a:defRPr>
            </a:lvl7pPr>
            <a:lvl8pPr marL="3657600" marR="0" lvl="7" indent="-317500" algn="ctr" rtl="0">
              <a:lnSpc>
                <a:spcPct val="115000"/>
              </a:lnSpc>
              <a:spcBef>
                <a:spcPts val="0"/>
              </a:spcBef>
              <a:spcAft>
                <a:spcPts val="0"/>
              </a:spcAft>
              <a:buClr>
                <a:schemeClr val="dk1"/>
              </a:buClr>
              <a:buSzPts val="1400"/>
              <a:buFont typeface="Commissioner"/>
              <a:buNone/>
              <a:defRPr sz="1400" b="0" i="0" u="none" strike="noStrike" cap="none">
                <a:solidFill>
                  <a:schemeClr val="dk1"/>
                </a:solidFill>
                <a:latin typeface="Commissioner"/>
                <a:ea typeface="Commissioner"/>
                <a:cs typeface="Commissioner"/>
                <a:sym typeface="Commissioner"/>
              </a:defRPr>
            </a:lvl8pPr>
            <a:lvl9pPr marL="4114800" marR="0" lvl="8" indent="-317500" algn="ctr" rtl="0">
              <a:lnSpc>
                <a:spcPct val="115000"/>
              </a:lnSpc>
              <a:spcBef>
                <a:spcPts val="0"/>
              </a:spcBef>
              <a:spcAft>
                <a:spcPts val="0"/>
              </a:spcAft>
              <a:buClr>
                <a:schemeClr val="dk1"/>
              </a:buClr>
              <a:buSzPts val="1400"/>
              <a:buFont typeface="Commissioner"/>
              <a:buNone/>
              <a:defRPr sz="1400" b="0" i="0" u="none" strike="noStrike" cap="none">
                <a:solidFill>
                  <a:schemeClr val="dk1"/>
                </a:solidFill>
                <a:latin typeface="Commissioner"/>
                <a:ea typeface="Commissioner"/>
                <a:cs typeface="Commissioner"/>
                <a:sym typeface="Commissioner"/>
              </a:defRPr>
            </a:lvl9pPr>
          </a:lstStyle>
          <a:p>
            <a:pPr marL="0" indent="0" algn="l"/>
            <a:r>
              <a:rPr lang="en-GB" sz="1600" b="1" dirty="0">
                <a:latin typeface="Chivo" panose="020B0503030202020804" pitchFamily="34" charset="77"/>
              </a:rPr>
              <a:t>1</a:t>
            </a:r>
            <a:r>
              <a:rPr lang="en-GB" sz="1600" b="1" baseline="30000" dirty="0">
                <a:latin typeface="Chivo" panose="020B0503030202020804" pitchFamily="34" charset="77"/>
              </a:rPr>
              <a:t>st</a:t>
            </a:r>
            <a:r>
              <a:rPr lang="en-GB" sz="1600" b="1" dirty="0">
                <a:latin typeface="Chivo" panose="020B0503030202020804" pitchFamily="34" charset="77"/>
              </a:rPr>
              <a:t> APPROACH | </a:t>
            </a:r>
            <a:r>
              <a:rPr lang="en-GB" sz="1600" dirty="0">
                <a:latin typeface="Chivo" panose="020B0503030202020804" pitchFamily="34" charset="77"/>
              </a:rPr>
              <a:t>2D Nuclei Segmentation</a:t>
            </a:r>
          </a:p>
        </p:txBody>
      </p:sp>
      <p:sp>
        <p:nvSpPr>
          <p:cNvPr id="33" name="TextBox 32">
            <a:extLst>
              <a:ext uri="{FF2B5EF4-FFF2-40B4-BE49-F238E27FC236}">
                <a16:creationId xmlns:a16="http://schemas.microsoft.com/office/drawing/2014/main" id="{36903D5D-02C8-4CE6-3DE8-C480496EE02A}"/>
              </a:ext>
            </a:extLst>
          </p:cNvPr>
          <p:cNvSpPr txBox="1"/>
          <p:nvPr/>
        </p:nvSpPr>
        <p:spPr>
          <a:xfrm>
            <a:off x="545623" y="1843552"/>
            <a:ext cx="4053016" cy="2508379"/>
          </a:xfrm>
          <a:prstGeom prst="rect">
            <a:avLst/>
          </a:prstGeom>
          <a:noFill/>
        </p:spPr>
        <p:txBody>
          <a:bodyPr wrap="square" rtlCol="0">
            <a:spAutoFit/>
          </a:bodyPr>
          <a:lstStyle/>
          <a:p>
            <a:pPr marL="541338" indent="-331788">
              <a:spcAft>
                <a:spcPts val="900"/>
              </a:spcAft>
              <a:buClr>
                <a:srgbClr val="994269"/>
              </a:buClr>
              <a:buSzPct val="70000"/>
              <a:buFont typeface="Wingdings" pitchFamily="2" charset="2"/>
              <a:buChar char="v"/>
            </a:pPr>
            <a:r>
              <a:rPr lang="en-GB" b="1" dirty="0">
                <a:solidFill>
                  <a:schemeClr val="tx1"/>
                </a:solidFill>
                <a:latin typeface="Candara" panose="020E0502030303020204" pitchFamily="34" charset="0"/>
              </a:rPr>
              <a:t>Auxiliary dataset: </a:t>
            </a:r>
            <a:r>
              <a:rPr lang="en-GB" i="1" dirty="0">
                <a:solidFill>
                  <a:schemeClr val="tx1"/>
                </a:solidFill>
                <a:latin typeface="Candara" panose="020E0502030303020204" pitchFamily="34" charset="0"/>
              </a:rPr>
              <a:t>2d nuclei </a:t>
            </a:r>
            <a:r>
              <a:rPr lang="en-GB" dirty="0">
                <a:solidFill>
                  <a:schemeClr val="tx1"/>
                </a:solidFill>
                <a:latin typeface="Candara" panose="020E0502030303020204" pitchFamily="34" charset="0"/>
              </a:rPr>
              <a:t>dataset</a:t>
            </a:r>
            <a:endParaRPr lang="en-GB" b="1" dirty="0">
              <a:solidFill>
                <a:schemeClr val="tx1"/>
              </a:solidFill>
              <a:latin typeface="Candara" panose="020E0502030303020204" pitchFamily="34" charset="0"/>
            </a:endParaRPr>
          </a:p>
          <a:p>
            <a:pPr marL="541338" indent="-331788">
              <a:spcAft>
                <a:spcPts val="900"/>
              </a:spcAft>
              <a:buClr>
                <a:srgbClr val="994269"/>
              </a:buClr>
              <a:buSzPct val="70000"/>
              <a:buFont typeface="Wingdings" pitchFamily="2" charset="2"/>
              <a:buChar char="v"/>
            </a:pPr>
            <a:r>
              <a:rPr lang="en-GB" b="1" dirty="0">
                <a:solidFill>
                  <a:schemeClr val="tx1"/>
                </a:solidFill>
                <a:latin typeface="Candara" panose="020E0502030303020204" pitchFamily="34" charset="0"/>
              </a:rPr>
              <a:t>Architecture: </a:t>
            </a:r>
            <a:r>
              <a:rPr lang="en-GB" dirty="0">
                <a:solidFill>
                  <a:schemeClr val="tx1"/>
                </a:solidFill>
                <a:latin typeface="Candara" panose="020E0502030303020204" pitchFamily="34" charset="0"/>
              </a:rPr>
              <a:t>Mask R-CNN (</a:t>
            </a:r>
            <a:r>
              <a:rPr lang="en-GB" dirty="0" err="1">
                <a:solidFill>
                  <a:schemeClr val="tx1"/>
                </a:solidFill>
                <a:latin typeface="Candara" panose="020E0502030303020204" pitchFamily="34" charset="0"/>
              </a:rPr>
              <a:t>InstantDL</a:t>
            </a:r>
            <a:r>
              <a:rPr lang="en-GB" dirty="0">
                <a:solidFill>
                  <a:schemeClr val="tx1"/>
                </a:solidFill>
                <a:latin typeface="Candara" panose="020E0502030303020204" pitchFamily="34" charset="0"/>
              </a:rPr>
              <a:t>)</a:t>
            </a:r>
          </a:p>
          <a:p>
            <a:pPr marL="541338" indent="-331788">
              <a:spcAft>
                <a:spcPts val="900"/>
              </a:spcAft>
              <a:buClr>
                <a:srgbClr val="994269"/>
              </a:buClr>
              <a:buSzPct val="70000"/>
              <a:buFont typeface="Wingdings" pitchFamily="2" charset="2"/>
              <a:buChar char="v"/>
            </a:pPr>
            <a:r>
              <a:rPr lang="en-GB" b="1" dirty="0">
                <a:solidFill>
                  <a:schemeClr val="tx1"/>
                </a:solidFill>
                <a:latin typeface="Candara" panose="020E0502030303020204" pitchFamily="34" charset="0"/>
              </a:rPr>
              <a:t>Validation: </a:t>
            </a:r>
            <a:r>
              <a:rPr lang="en-GB" dirty="0" err="1">
                <a:solidFill>
                  <a:schemeClr val="tx1"/>
                </a:solidFill>
                <a:latin typeface="Candara" panose="020E0502030303020204" pitchFamily="34" charset="0"/>
              </a:rPr>
              <a:t>StarDist</a:t>
            </a:r>
            <a:r>
              <a:rPr lang="en-GB" dirty="0">
                <a:solidFill>
                  <a:schemeClr val="tx1"/>
                </a:solidFill>
                <a:latin typeface="Candara" panose="020E0502030303020204" pitchFamily="34" charset="0"/>
              </a:rPr>
              <a:t> 2D and </a:t>
            </a:r>
            <a:r>
              <a:rPr lang="en-GB" dirty="0" err="1">
                <a:solidFill>
                  <a:schemeClr val="tx1"/>
                </a:solidFill>
                <a:latin typeface="Candara" panose="020E0502030303020204" pitchFamily="34" charset="0"/>
              </a:rPr>
              <a:t>Cellpose</a:t>
            </a:r>
            <a:r>
              <a:rPr lang="en-GB" dirty="0">
                <a:solidFill>
                  <a:schemeClr val="tx1"/>
                </a:solidFill>
                <a:latin typeface="Candara" panose="020E0502030303020204" pitchFamily="34" charset="0"/>
              </a:rPr>
              <a:t> 2D</a:t>
            </a:r>
          </a:p>
          <a:p>
            <a:pPr marL="541338" indent="-331788">
              <a:spcAft>
                <a:spcPts val="900"/>
              </a:spcAft>
              <a:buClr>
                <a:srgbClr val="994269"/>
              </a:buClr>
              <a:buSzPct val="70000"/>
              <a:buFont typeface="Wingdings" pitchFamily="2" charset="2"/>
              <a:buChar char="v"/>
            </a:pPr>
            <a:r>
              <a:rPr lang="en-GB" b="1" dirty="0">
                <a:solidFill>
                  <a:schemeClr val="tx1"/>
                </a:solidFill>
                <a:latin typeface="Candara" panose="020E0502030303020204" pitchFamily="34" charset="0"/>
              </a:rPr>
              <a:t>Metrics: </a:t>
            </a:r>
            <a:r>
              <a:rPr lang="en-GB" dirty="0">
                <a:solidFill>
                  <a:schemeClr val="tx1"/>
                </a:solidFill>
                <a:latin typeface="Candara" panose="020E0502030303020204" pitchFamily="34" charset="0"/>
              </a:rPr>
              <a:t>TPR, PPV, mean average precision, mean </a:t>
            </a:r>
            <a:r>
              <a:rPr lang="en-GB" dirty="0" err="1">
                <a:solidFill>
                  <a:schemeClr val="tx1"/>
                </a:solidFill>
                <a:latin typeface="Candara" panose="020E0502030303020204" pitchFamily="34" charset="0"/>
              </a:rPr>
              <a:t>IoU</a:t>
            </a:r>
            <a:r>
              <a:rPr lang="en-GB" dirty="0">
                <a:solidFill>
                  <a:schemeClr val="tx1"/>
                </a:solidFill>
                <a:latin typeface="Candara" panose="020E0502030303020204" pitchFamily="34" charset="0"/>
              </a:rPr>
              <a:t>, mean ratio</a:t>
            </a:r>
          </a:p>
          <a:p>
            <a:pPr marL="541338" indent="-331788">
              <a:spcAft>
                <a:spcPts val="900"/>
              </a:spcAft>
              <a:buClr>
                <a:srgbClr val="994269"/>
              </a:buClr>
              <a:buSzPct val="70000"/>
              <a:buFont typeface="Wingdings" pitchFamily="2" charset="2"/>
              <a:buChar char="v"/>
            </a:pPr>
            <a:endParaRPr lang="en-GB" dirty="0">
              <a:solidFill>
                <a:schemeClr val="tx1"/>
              </a:solidFill>
              <a:latin typeface="Candara" panose="020E0502030303020204" pitchFamily="34" charset="0"/>
            </a:endParaRPr>
          </a:p>
          <a:p>
            <a:pPr marL="541338" indent="-331788">
              <a:spcAft>
                <a:spcPts val="900"/>
              </a:spcAft>
              <a:buClr>
                <a:srgbClr val="994269"/>
              </a:buClr>
              <a:buSzPct val="70000"/>
              <a:buFont typeface="Wingdings" pitchFamily="2" charset="2"/>
              <a:buChar char="v"/>
            </a:pPr>
            <a:r>
              <a:rPr lang="en-GB" dirty="0">
                <a:solidFill>
                  <a:schemeClr val="tx1"/>
                </a:solidFill>
                <a:latin typeface="Candara" panose="020E0502030303020204" pitchFamily="34" charset="0"/>
              </a:rPr>
              <a:t>More comprehensive</a:t>
            </a:r>
          </a:p>
          <a:p>
            <a:pPr marL="541338" indent="-331788">
              <a:spcAft>
                <a:spcPts val="900"/>
              </a:spcAft>
              <a:buClr>
                <a:srgbClr val="994269"/>
              </a:buClr>
              <a:buSzPct val="70000"/>
              <a:buFont typeface="Wingdings" pitchFamily="2" charset="2"/>
              <a:buChar char="v"/>
            </a:pPr>
            <a:r>
              <a:rPr lang="en-GB" dirty="0">
                <a:solidFill>
                  <a:schemeClr val="tx1"/>
                </a:solidFill>
                <a:latin typeface="Candara" panose="020E0502030303020204" pitchFamily="34" charset="0"/>
              </a:rPr>
              <a:t>Test the proposal’s feasibility</a:t>
            </a:r>
          </a:p>
        </p:txBody>
      </p:sp>
      <p:grpSp>
        <p:nvGrpSpPr>
          <p:cNvPr id="3" name="Group 2">
            <a:extLst>
              <a:ext uri="{FF2B5EF4-FFF2-40B4-BE49-F238E27FC236}">
                <a16:creationId xmlns:a16="http://schemas.microsoft.com/office/drawing/2014/main" id="{48EC240A-9051-28E5-3FBE-5C5F23134EB0}"/>
              </a:ext>
            </a:extLst>
          </p:cNvPr>
          <p:cNvGrpSpPr/>
          <p:nvPr/>
        </p:nvGrpSpPr>
        <p:grpSpPr>
          <a:xfrm>
            <a:off x="4738937" y="1320352"/>
            <a:ext cx="4148682" cy="3712138"/>
            <a:chOff x="4738937" y="1320352"/>
            <a:chExt cx="4148682" cy="3712138"/>
          </a:xfrm>
        </p:grpSpPr>
        <p:grpSp>
          <p:nvGrpSpPr>
            <p:cNvPr id="4" name="Group 3">
              <a:extLst>
                <a:ext uri="{FF2B5EF4-FFF2-40B4-BE49-F238E27FC236}">
                  <a16:creationId xmlns:a16="http://schemas.microsoft.com/office/drawing/2014/main" id="{C4014F7A-9FC3-36E6-96B9-11A0BD026484}"/>
                </a:ext>
              </a:extLst>
            </p:cNvPr>
            <p:cNvGrpSpPr/>
            <p:nvPr/>
          </p:nvGrpSpPr>
          <p:grpSpPr>
            <a:xfrm>
              <a:off x="4738937" y="1320352"/>
              <a:ext cx="4148682" cy="3646698"/>
              <a:chOff x="4738937" y="1320352"/>
              <a:chExt cx="4148682" cy="3646698"/>
            </a:xfrm>
          </p:grpSpPr>
          <p:sp>
            <p:nvSpPr>
              <p:cNvPr id="15" name="Google Shape;366;p49">
                <a:extLst>
                  <a:ext uri="{FF2B5EF4-FFF2-40B4-BE49-F238E27FC236}">
                    <a16:creationId xmlns:a16="http://schemas.microsoft.com/office/drawing/2014/main" id="{75569CBF-D4E8-7C04-70F1-7D4E261F2EAF}"/>
                  </a:ext>
                </a:extLst>
              </p:cNvPr>
              <p:cNvSpPr txBox="1">
                <a:spLocks/>
              </p:cNvSpPr>
              <p:nvPr/>
            </p:nvSpPr>
            <p:spPr>
              <a:xfrm>
                <a:off x="4739603" y="1320352"/>
                <a:ext cx="3858775" cy="5232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Commissioner"/>
                  <a:buNone/>
                  <a:defRPr sz="1400" b="0" i="0" u="none" strike="noStrike" cap="none">
                    <a:solidFill>
                      <a:schemeClr val="dk1"/>
                    </a:solidFill>
                    <a:latin typeface="Commissioner"/>
                    <a:ea typeface="Commissioner"/>
                    <a:cs typeface="Commissioner"/>
                    <a:sym typeface="Commissioner"/>
                  </a:defRPr>
                </a:lvl1pPr>
                <a:lvl2pPr marL="914400" marR="0" lvl="1" indent="-317500" algn="ctr" rtl="0">
                  <a:lnSpc>
                    <a:spcPct val="115000"/>
                  </a:lnSpc>
                  <a:spcBef>
                    <a:spcPts val="0"/>
                  </a:spcBef>
                  <a:spcAft>
                    <a:spcPts val="0"/>
                  </a:spcAft>
                  <a:buClr>
                    <a:schemeClr val="dk1"/>
                  </a:buClr>
                  <a:buSzPts val="1400"/>
                  <a:buFont typeface="Commissioner"/>
                  <a:buNone/>
                  <a:defRPr sz="1400" b="0" i="0" u="none" strike="noStrike" cap="none">
                    <a:solidFill>
                      <a:schemeClr val="dk1"/>
                    </a:solidFill>
                    <a:latin typeface="Commissioner"/>
                    <a:ea typeface="Commissioner"/>
                    <a:cs typeface="Commissioner"/>
                    <a:sym typeface="Commissioner"/>
                  </a:defRPr>
                </a:lvl2pPr>
                <a:lvl3pPr marL="1371600" marR="0" lvl="2" indent="-317500" algn="ctr" rtl="0">
                  <a:lnSpc>
                    <a:spcPct val="115000"/>
                  </a:lnSpc>
                  <a:spcBef>
                    <a:spcPts val="0"/>
                  </a:spcBef>
                  <a:spcAft>
                    <a:spcPts val="0"/>
                  </a:spcAft>
                  <a:buClr>
                    <a:schemeClr val="dk1"/>
                  </a:buClr>
                  <a:buSzPts val="1400"/>
                  <a:buFont typeface="Commissioner"/>
                  <a:buNone/>
                  <a:defRPr sz="1400" b="0" i="0" u="none" strike="noStrike" cap="none">
                    <a:solidFill>
                      <a:schemeClr val="dk1"/>
                    </a:solidFill>
                    <a:latin typeface="Commissioner"/>
                    <a:ea typeface="Commissioner"/>
                    <a:cs typeface="Commissioner"/>
                    <a:sym typeface="Commissioner"/>
                  </a:defRPr>
                </a:lvl3pPr>
                <a:lvl4pPr marL="1828800" marR="0" lvl="3" indent="-317500" algn="ctr" rtl="0">
                  <a:lnSpc>
                    <a:spcPct val="115000"/>
                  </a:lnSpc>
                  <a:spcBef>
                    <a:spcPts val="0"/>
                  </a:spcBef>
                  <a:spcAft>
                    <a:spcPts val="0"/>
                  </a:spcAft>
                  <a:buClr>
                    <a:schemeClr val="dk1"/>
                  </a:buClr>
                  <a:buSzPts val="1400"/>
                  <a:buFont typeface="Commissioner"/>
                  <a:buNone/>
                  <a:defRPr sz="1400" b="0" i="0" u="none" strike="noStrike" cap="none">
                    <a:solidFill>
                      <a:schemeClr val="dk1"/>
                    </a:solidFill>
                    <a:latin typeface="Commissioner"/>
                    <a:ea typeface="Commissioner"/>
                    <a:cs typeface="Commissioner"/>
                    <a:sym typeface="Commissioner"/>
                  </a:defRPr>
                </a:lvl4pPr>
                <a:lvl5pPr marL="2286000" marR="0" lvl="4" indent="-317500" algn="ctr" rtl="0">
                  <a:lnSpc>
                    <a:spcPct val="115000"/>
                  </a:lnSpc>
                  <a:spcBef>
                    <a:spcPts val="0"/>
                  </a:spcBef>
                  <a:spcAft>
                    <a:spcPts val="0"/>
                  </a:spcAft>
                  <a:buClr>
                    <a:schemeClr val="dk1"/>
                  </a:buClr>
                  <a:buSzPts val="1400"/>
                  <a:buFont typeface="Commissioner"/>
                  <a:buNone/>
                  <a:defRPr sz="1400" b="0" i="0" u="none" strike="noStrike" cap="none">
                    <a:solidFill>
                      <a:schemeClr val="dk1"/>
                    </a:solidFill>
                    <a:latin typeface="Commissioner"/>
                    <a:ea typeface="Commissioner"/>
                    <a:cs typeface="Commissioner"/>
                    <a:sym typeface="Commissioner"/>
                  </a:defRPr>
                </a:lvl5pPr>
                <a:lvl6pPr marL="2743200" marR="0" lvl="5" indent="-317500" algn="ctr" rtl="0">
                  <a:lnSpc>
                    <a:spcPct val="115000"/>
                  </a:lnSpc>
                  <a:spcBef>
                    <a:spcPts val="0"/>
                  </a:spcBef>
                  <a:spcAft>
                    <a:spcPts val="0"/>
                  </a:spcAft>
                  <a:buClr>
                    <a:schemeClr val="dk1"/>
                  </a:buClr>
                  <a:buSzPts val="1400"/>
                  <a:buFont typeface="Commissioner"/>
                  <a:buNone/>
                  <a:defRPr sz="1400" b="0" i="0" u="none" strike="noStrike" cap="none">
                    <a:solidFill>
                      <a:schemeClr val="dk1"/>
                    </a:solidFill>
                    <a:latin typeface="Commissioner"/>
                    <a:ea typeface="Commissioner"/>
                    <a:cs typeface="Commissioner"/>
                    <a:sym typeface="Commissioner"/>
                  </a:defRPr>
                </a:lvl6pPr>
                <a:lvl7pPr marL="3200400" marR="0" lvl="6" indent="-317500" algn="ctr" rtl="0">
                  <a:lnSpc>
                    <a:spcPct val="115000"/>
                  </a:lnSpc>
                  <a:spcBef>
                    <a:spcPts val="0"/>
                  </a:spcBef>
                  <a:spcAft>
                    <a:spcPts val="0"/>
                  </a:spcAft>
                  <a:buClr>
                    <a:schemeClr val="dk1"/>
                  </a:buClr>
                  <a:buSzPts val="1400"/>
                  <a:buFont typeface="Commissioner"/>
                  <a:buNone/>
                  <a:defRPr sz="1400" b="0" i="0" u="none" strike="noStrike" cap="none">
                    <a:solidFill>
                      <a:schemeClr val="dk1"/>
                    </a:solidFill>
                    <a:latin typeface="Commissioner"/>
                    <a:ea typeface="Commissioner"/>
                    <a:cs typeface="Commissioner"/>
                    <a:sym typeface="Commissioner"/>
                  </a:defRPr>
                </a:lvl7pPr>
                <a:lvl8pPr marL="3657600" marR="0" lvl="7" indent="-317500" algn="ctr" rtl="0">
                  <a:lnSpc>
                    <a:spcPct val="115000"/>
                  </a:lnSpc>
                  <a:spcBef>
                    <a:spcPts val="0"/>
                  </a:spcBef>
                  <a:spcAft>
                    <a:spcPts val="0"/>
                  </a:spcAft>
                  <a:buClr>
                    <a:schemeClr val="dk1"/>
                  </a:buClr>
                  <a:buSzPts val="1400"/>
                  <a:buFont typeface="Commissioner"/>
                  <a:buNone/>
                  <a:defRPr sz="1400" b="0" i="0" u="none" strike="noStrike" cap="none">
                    <a:solidFill>
                      <a:schemeClr val="dk1"/>
                    </a:solidFill>
                    <a:latin typeface="Commissioner"/>
                    <a:ea typeface="Commissioner"/>
                    <a:cs typeface="Commissioner"/>
                    <a:sym typeface="Commissioner"/>
                  </a:defRPr>
                </a:lvl8pPr>
                <a:lvl9pPr marL="4114800" marR="0" lvl="8" indent="-317500" algn="ctr" rtl="0">
                  <a:lnSpc>
                    <a:spcPct val="115000"/>
                  </a:lnSpc>
                  <a:spcBef>
                    <a:spcPts val="0"/>
                  </a:spcBef>
                  <a:spcAft>
                    <a:spcPts val="0"/>
                  </a:spcAft>
                  <a:buClr>
                    <a:schemeClr val="dk1"/>
                  </a:buClr>
                  <a:buSzPts val="1400"/>
                  <a:buFont typeface="Commissioner"/>
                  <a:buNone/>
                  <a:defRPr sz="1400" b="0" i="0" u="none" strike="noStrike" cap="none">
                    <a:solidFill>
                      <a:schemeClr val="dk1"/>
                    </a:solidFill>
                    <a:latin typeface="Commissioner"/>
                    <a:ea typeface="Commissioner"/>
                    <a:cs typeface="Commissioner"/>
                    <a:sym typeface="Commissioner"/>
                  </a:defRPr>
                </a:lvl9pPr>
              </a:lstStyle>
              <a:p>
                <a:pPr marL="0" indent="0" algn="l"/>
                <a:r>
                  <a:rPr lang="en-GB" sz="1600" b="1" dirty="0">
                    <a:latin typeface="Chivo" panose="020B0503030202020804" pitchFamily="34" charset="77"/>
                  </a:rPr>
                  <a:t>FIJI PREPROCESSING</a:t>
                </a:r>
              </a:p>
            </p:txBody>
          </p:sp>
          <p:sp>
            <p:nvSpPr>
              <p:cNvPr id="18" name="TextBox 17">
                <a:extLst>
                  <a:ext uri="{FF2B5EF4-FFF2-40B4-BE49-F238E27FC236}">
                    <a16:creationId xmlns:a16="http://schemas.microsoft.com/office/drawing/2014/main" id="{6E1D8D72-3F37-0E78-5E2C-42DA0BA31690}"/>
                  </a:ext>
                </a:extLst>
              </p:cNvPr>
              <p:cNvSpPr txBox="1"/>
              <p:nvPr/>
            </p:nvSpPr>
            <p:spPr>
              <a:xfrm>
                <a:off x="4738937" y="1837084"/>
                <a:ext cx="3858775" cy="1838965"/>
              </a:xfrm>
              <a:prstGeom prst="rect">
                <a:avLst/>
              </a:prstGeom>
              <a:noFill/>
            </p:spPr>
            <p:txBody>
              <a:bodyPr wrap="square" rtlCol="0">
                <a:spAutoFit/>
              </a:bodyPr>
              <a:lstStyle/>
              <a:p>
                <a:pPr marL="541338" indent="-331788">
                  <a:spcAft>
                    <a:spcPts val="900"/>
                  </a:spcAft>
                  <a:buClr>
                    <a:srgbClr val="994269"/>
                  </a:buClr>
                  <a:buSzPct val="70000"/>
                  <a:buFont typeface="Wingdings" pitchFamily="2" charset="2"/>
                  <a:buChar char="v"/>
                </a:pPr>
                <a:r>
                  <a:rPr lang="en-GB" dirty="0">
                    <a:solidFill>
                      <a:schemeClr val="tx1"/>
                    </a:solidFill>
                    <a:latin typeface="Candara" panose="020E0502030303020204" pitchFamily="34" charset="0"/>
                  </a:rPr>
                  <a:t>Automatized pipeline using </a:t>
                </a:r>
                <a:r>
                  <a:rPr lang="en-GB" dirty="0" err="1">
                    <a:solidFill>
                      <a:schemeClr val="tx1"/>
                    </a:solidFill>
                    <a:latin typeface="Candara" panose="020E0502030303020204" pitchFamily="34" charset="0"/>
                  </a:rPr>
                  <a:t>pyimagej</a:t>
                </a:r>
                <a:endParaRPr lang="en-GB" sz="1600" dirty="0">
                  <a:solidFill>
                    <a:schemeClr val="tx1"/>
                  </a:solidFill>
                  <a:latin typeface="Candara" panose="020E0502030303020204" pitchFamily="34" charset="0"/>
                </a:endParaRPr>
              </a:p>
              <a:p>
                <a:pPr marL="942975" lvl="3" indent="-217488">
                  <a:spcAft>
                    <a:spcPts val="900"/>
                  </a:spcAft>
                  <a:buClr>
                    <a:srgbClr val="994269"/>
                  </a:buClr>
                  <a:buSzPct val="70000"/>
                  <a:buFont typeface="Arial" panose="020B0604020202020204" pitchFamily="34" charset="0"/>
                  <a:buChar char="•"/>
                </a:pPr>
                <a:r>
                  <a:rPr lang="en-GB" sz="1200" dirty="0">
                    <a:solidFill>
                      <a:schemeClr val="tx1"/>
                    </a:solidFill>
                    <a:latin typeface="Candara" panose="020E0502030303020204" pitchFamily="34" charset="0"/>
                  </a:rPr>
                  <a:t>Channels split</a:t>
                </a:r>
              </a:p>
              <a:p>
                <a:pPr marL="942975" lvl="3" indent="-217488">
                  <a:spcAft>
                    <a:spcPts val="900"/>
                  </a:spcAft>
                  <a:buClr>
                    <a:srgbClr val="994269"/>
                  </a:buClr>
                  <a:buSzPct val="70000"/>
                  <a:buFont typeface="Arial" panose="020B0604020202020204" pitchFamily="34" charset="0"/>
                  <a:buChar char="•"/>
                </a:pPr>
                <a:r>
                  <a:rPr lang="en-GB" sz="1200" dirty="0">
                    <a:solidFill>
                      <a:schemeClr val="tx1"/>
                    </a:solidFill>
                    <a:latin typeface="Candara" panose="020E0502030303020204" pitchFamily="34" charset="0"/>
                  </a:rPr>
                  <a:t>Histogram normalization</a:t>
                </a:r>
              </a:p>
              <a:p>
                <a:pPr marL="942975" lvl="3" indent="-217488">
                  <a:spcAft>
                    <a:spcPts val="900"/>
                  </a:spcAft>
                  <a:buClr>
                    <a:srgbClr val="994269"/>
                  </a:buClr>
                  <a:buSzPct val="70000"/>
                  <a:buFont typeface="Arial" panose="020B0604020202020204" pitchFamily="34" charset="0"/>
                  <a:buChar char="•"/>
                </a:pPr>
                <a:r>
                  <a:rPr lang="en-GB" sz="1200" dirty="0">
                    <a:solidFill>
                      <a:schemeClr val="tx1"/>
                    </a:solidFill>
                    <a:latin typeface="Candara" panose="020E0502030303020204" pitchFamily="34" charset="0"/>
                  </a:rPr>
                  <a:t>Apply filters (mean and gaussian)</a:t>
                </a:r>
              </a:p>
              <a:p>
                <a:pPr marL="942975" lvl="3" indent="-217488">
                  <a:spcAft>
                    <a:spcPts val="900"/>
                  </a:spcAft>
                  <a:buClr>
                    <a:srgbClr val="994269"/>
                  </a:buClr>
                  <a:buSzPct val="70000"/>
                  <a:buFont typeface="Arial" panose="020B0604020202020204" pitchFamily="34" charset="0"/>
                  <a:buChar char="•"/>
                </a:pPr>
                <a:r>
                  <a:rPr lang="en-GB" sz="1200" dirty="0">
                    <a:solidFill>
                      <a:schemeClr val="tx1"/>
                    </a:solidFill>
                    <a:latin typeface="Candara" panose="020E0502030303020204" pitchFamily="34" charset="0"/>
                  </a:rPr>
                  <a:t>Generate auxiliary datasets </a:t>
                </a:r>
                <a:endParaRPr lang="en-GB" dirty="0">
                  <a:solidFill>
                    <a:schemeClr val="tx1"/>
                  </a:solidFill>
                  <a:latin typeface="Candara" panose="020E0502030303020204" pitchFamily="34" charset="0"/>
                </a:endParaRPr>
              </a:p>
              <a:p>
                <a:pPr marL="541338" indent="-331788">
                  <a:spcAft>
                    <a:spcPts val="900"/>
                  </a:spcAft>
                  <a:buClr>
                    <a:srgbClr val="994269"/>
                  </a:buClr>
                  <a:buSzPct val="70000"/>
                  <a:buFont typeface="Wingdings" pitchFamily="2" charset="2"/>
                  <a:buChar char="v"/>
                </a:pPr>
                <a:endParaRPr lang="en-GB" dirty="0">
                  <a:solidFill>
                    <a:schemeClr val="tx1"/>
                  </a:solidFill>
                  <a:latin typeface="Candara" panose="020E0502030303020204" pitchFamily="34" charset="0"/>
                </a:endParaRPr>
              </a:p>
            </p:txBody>
          </p:sp>
          <p:grpSp>
            <p:nvGrpSpPr>
              <p:cNvPr id="19" name="Group 18">
                <a:extLst>
                  <a:ext uri="{FF2B5EF4-FFF2-40B4-BE49-F238E27FC236}">
                    <a16:creationId xmlns:a16="http://schemas.microsoft.com/office/drawing/2014/main" id="{7E17BB45-D87C-2667-767B-5BECCBF4510B}"/>
                  </a:ext>
                </a:extLst>
              </p:cNvPr>
              <p:cNvGrpSpPr/>
              <p:nvPr/>
            </p:nvGrpSpPr>
            <p:grpSpPr>
              <a:xfrm>
                <a:off x="4994061" y="3392471"/>
                <a:ext cx="3893558" cy="1574579"/>
                <a:chOff x="4994061" y="3392471"/>
                <a:chExt cx="3893558" cy="1574579"/>
              </a:xfrm>
            </p:grpSpPr>
            <p:pic>
              <p:nvPicPr>
                <p:cNvPr id="67" name="Picture 66">
                  <a:extLst>
                    <a:ext uri="{FF2B5EF4-FFF2-40B4-BE49-F238E27FC236}">
                      <a16:creationId xmlns:a16="http://schemas.microsoft.com/office/drawing/2014/main" id="{2245A9AF-2345-920C-0FF2-2DACD7910474}"/>
                    </a:ext>
                  </a:extLst>
                </p:cNvPr>
                <p:cNvPicPr>
                  <a:picLocks noChangeAspect="1"/>
                </p:cNvPicPr>
                <p:nvPr/>
              </p:nvPicPr>
              <p:blipFill rotWithShape="1">
                <a:blip r:embed="rId3">
                  <a:alphaModFix amt="20000"/>
                </a:blip>
                <a:srcRect l="5876" t="7652" r="5876" b="8613"/>
                <a:stretch/>
              </p:blipFill>
              <p:spPr>
                <a:xfrm>
                  <a:off x="4994061" y="3392471"/>
                  <a:ext cx="1291001" cy="1291001"/>
                </a:xfrm>
                <a:prstGeom prst="rect">
                  <a:avLst/>
                </a:prstGeom>
                <a:ln w="12700">
                  <a:solidFill>
                    <a:schemeClr val="bg1"/>
                  </a:solidFill>
                </a:ln>
              </p:spPr>
            </p:pic>
            <p:pic>
              <p:nvPicPr>
                <p:cNvPr id="68" name="Picture 67">
                  <a:extLst>
                    <a:ext uri="{FF2B5EF4-FFF2-40B4-BE49-F238E27FC236}">
                      <a16:creationId xmlns:a16="http://schemas.microsoft.com/office/drawing/2014/main" id="{FB90051D-DA4B-13D5-0113-96534E396D9E}"/>
                    </a:ext>
                  </a:extLst>
                </p:cNvPr>
                <p:cNvPicPr>
                  <a:picLocks noChangeAspect="1"/>
                </p:cNvPicPr>
                <p:nvPr/>
              </p:nvPicPr>
              <p:blipFill rotWithShape="1">
                <a:blip r:embed="rId3">
                  <a:alphaModFix amt="50000"/>
                </a:blip>
                <a:srcRect l="5876" t="7652" r="5876" b="8613"/>
                <a:stretch/>
              </p:blipFill>
              <p:spPr>
                <a:xfrm>
                  <a:off x="5088587" y="3486997"/>
                  <a:ext cx="1291001" cy="1291001"/>
                </a:xfrm>
                <a:prstGeom prst="rect">
                  <a:avLst/>
                </a:prstGeom>
                <a:ln w="12700">
                  <a:solidFill>
                    <a:schemeClr val="bg1"/>
                  </a:solidFill>
                </a:ln>
              </p:spPr>
            </p:pic>
            <p:pic>
              <p:nvPicPr>
                <p:cNvPr id="69" name="Picture 68">
                  <a:extLst>
                    <a:ext uri="{FF2B5EF4-FFF2-40B4-BE49-F238E27FC236}">
                      <a16:creationId xmlns:a16="http://schemas.microsoft.com/office/drawing/2014/main" id="{08C0542A-DF79-9766-16E8-234F2F3145A6}"/>
                    </a:ext>
                  </a:extLst>
                </p:cNvPr>
                <p:cNvPicPr>
                  <a:picLocks noChangeAspect="1"/>
                </p:cNvPicPr>
                <p:nvPr/>
              </p:nvPicPr>
              <p:blipFill rotWithShape="1">
                <a:blip r:embed="rId3">
                  <a:alphaModFix amt="70000"/>
                </a:blip>
                <a:srcRect l="5876" t="7652" r="5876" b="8613"/>
                <a:stretch/>
              </p:blipFill>
              <p:spPr>
                <a:xfrm>
                  <a:off x="5183113" y="3581523"/>
                  <a:ext cx="1291001" cy="1291001"/>
                </a:xfrm>
                <a:prstGeom prst="rect">
                  <a:avLst/>
                </a:prstGeom>
                <a:ln w="12700">
                  <a:solidFill>
                    <a:schemeClr val="bg1"/>
                  </a:solidFill>
                </a:ln>
              </p:spPr>
            </p:pic>
            <p:pic>
              <p:nvPicPr>
                <p:cNvPr id="70" name="Picture 69">
                  <a:extLst>
                    <a:ext uri="{FF2B5EF4-FFF2-40B4-BE49-F238E27FC236}">
                      <a16:creationId xmlns:a16="http://schemas.microsoft.com/office/drawing/2014/main" id="{A059AA98-0942-1A8B-07B4-146619E22612}"/>
                    </a:ext>
                  </a:extLst>
                </p:cNvPr>
                <p:cNvPicPr>
                  <a:picLocks noChangeAspect="1"/>
                </p:cNvPicPr>
                <p:nvPr/>
              </p:nvPicPr>
              <p:blipFill rotWithShape="1">
                <a:blip r:embed="rId3"/>
                <a:srcRect l="5876" t="7652" r="5876" b="8613"/>
                <a:stretch/>
              </p:blipFill>
              <p:spPr>
                <a:xfrm>
                  <a:off x="5280540" y="3676049"/>
                  <a:ext cx="1291001" cy="1291001"/>
                </a:xfrm>
                <a:prstGeom prst="rect">
                  <a:avLst/>
                </a:prstGeom>
                <a:ln w="12700">
                  <a:solidFill>
                    <a:schemeClr val="bg1"/>
                  </a:solidFill>
                </a:ln>
              </p:spPr>
            </p:pic>
            <p:cxnSp>
              <p:nvCxnSpPr>
                <p:cNvPr id="71" name="Straight Arrow Connector 70">
                  <a:extLst>
                    <a:ext uri="{FF2B5EF4-FFF2-40B4-BE49-F238E27FC236}">
                      <a16:creationId xmlns:a16="http://schemas.microsoft.com/office/drawing/2014/main" id="{1DB2C9B5-6002-A562-A1BC-CD6CCED542EA}"/>
                    </a:ext>
                  </a:extLst>
                </p:cNvPr>
                <p:cNvCxnSpPr/>
                <p:nvPr/>
              </p:nvCxnSpPr>
              <p:spPr>
                <a:xfrm flipV="1">
                  <a:off x="6671844" y="3798959"/>
                  <a:ext cx="555585" cy="49771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2" name="Straight Arrow Connector 71">
                  <a:extLst>
                    <a:ext uri="{FF2B5EF4-FFF2-40B4-BE49-F238E27FC236}">
                      <a16:creationId xmlns:a16="http://schemas.microsoft.com/office/drawing/2014/main" id="{4D6CF659-B675-F3B3-C1A2-5FD4EC2A6DA3}"/>
                    </a:ext>
                  </a:extLst>
                </p:cNvPr>
                <p:cNvCxnSpPr>
                  <a:cxnSpLocks/>
                </p:cNvCxnSpPr>
                <p:nvPr/>
              </p:nvCxnSpPr>
              <p:spPr>
                <a:xfrm flipV="1">
                  <a:off x="6671844" y="4068405"/>
                  <a:ext cx="555585" cy="22826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nvGrpSpPr>
                <p:cNvPr id="73" name="Group 72">
                  <a:extLst>
                    <a:ext uri="{FF2B5EF4-FFF2-40B4-BE49-F238E27FC236}">
                      <a16:creationId xmlns:a16="http://schemas.microsoft.com/office/drawing/2014/main" id="{A5C03F42-0B9C-1660-A419-A0158E1EAF7B}"/>
                    </a:ext>
                  </a:extLst>
                </p:cNvPr>
                <p:cNvGrpSpPr/>
                <p:nvPr/>
              </p:nvGrpSpPr>
              <p:grpSpPr>
                <a:xfrm flipV="1">
                  <a:off x="6668968" y="4296670"/>
                  <a:ext cx="555585" cy="497711"/>
                  <a:chOff x="7027762" y="3937322"/>
                  <a:chExt cx="555585" cy="497711"/>
                </a:xfrm>
              </p:grpSpPr>
              <p:cxnSp>
                <p:nvCxnSpPr>
                  <p:cNvPr id="78" name="Straight Arrow Connector 77">
                    <a:extLst>
                      <a:ext uri="{FF2B5EF4-FFF2-40B4-BE49-F238E27FC236}">
                        <a16:creationId xmlns:a16="http://schemas.microsoft.com/office/drawing/2014/main" id="{CF092D8B-E668-912A-B7F9-3758471CD275}"/>
                      </a:ext>
                    </a:extLst>
                  </p:cNvPr>
                  <p:cNvCxnSpPr/>
                  <p:nvPr/>
                </p:nvCxnSpPr>
                <p:spPr>
                  <a:xfrm flipV="1">
                    <a:off x="7027762" y="3937322"/>
                    <a:ext cx="555585" cy="49771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9" name="Straight Arrow Connector 78">
                    <a:extLst>
                      <a:ext uri="{FF2B5EF4-FFF2-40B4-BE49-F238E27FC236}">
                        <a16:creationId xmlns:a16="http://schemas.microsoft.com/office/drawing/2014/main" id="{DE0AEE1C-1C5E-2978-891C-27BE075B3ADF}"/>
                      </a:ext>
                    </a:extLst>
                  </p:cNvPr>
                  <p:cNvCxnSpPr>
                    <a:cxnSpLocks/>
                  </p:cNvCxnSpPr>
                  <p:nvPr/>
                </p:nvCxnSpPr>
                <p:spPr>
                  <a:xfrm flipV="1">
                    <a:off x="7027762" y="4206768"/>
                    <a:ext cx="555585" cy="22826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
              <p:nvSpPr>
                <p:cNvPr id="74" name="TextBox 73">
                  <a:extLst>
                    <a:ext uri="{FF2B5EF4-FFF2-40B4-BE49-F238E27FC236}">
                      <a16:creationId xmlns:a16="http://schemas.microsoft.com/office/drawing/2014/main" id="{6F3CEA0D-7F29-F181-1A96-DAA283DC10CA}"/>
                    </a:ext>
                  </a:extLst>
                </p:cNvPr>
                <p:cNvSpPr txBox="1"/>
                <p:nvPr/>
              </p:nvSpPr>
              <p:spPr>
                <a:xfrm>
                  <a:off x="7194495" y="3663293"/>
                  <a:ext cx="1543515" cy="261610"/>
                </a:xfrm>
                <a:prstGeom prst="rect">
                  <a:avLst/>
                </a:prstGeom>
                <a:noFill/>
              </p:spPr>
              <p:txBody>
                <a:bodyPr wrap="square">
                  <a:spAutoFit/>
                </a:bodyPr>
                <a:lstStyle/>
                <a:p>
                  <a:r>
                    <a:rPr lang="en-GB" sz="1100" i="1" dirty="0">
                      <a:solidFill>
                        <a:schemeClr val="tx1"/>
                      </a:solidFill>
                      <a:latin typeface="Candara" panose="020E0502030303020204" pitchFamily="34" charset="0"/>
                    </a:rPr>
                    <a:t>2d nuclei </a:t>
                  </a:r>
                  <a:r>
                    <a:rPr lang="en-GB" sz="1000" dirty="0">
                      <a:solidFill>
                        <a:schemeClr val="tx1"/>
                      </a:solidFill>
                      <a:latin typeface="Candara" panose="020E0502030303020204" pitchFamily="34" charset="0"/>
                    </a:rPr>
                    <a:t>(DAPI channel)</a:t>
                  </a:r>
                  <a:endParaRPr lang="en-GB" sz="1000" dirty="0"/>
                </a:p>
              </p:txBody>
            </p:sp>
            <p:sp>
              <p:nvSpPr>
                <p:cNvPr id="75" name="TextBox 74">
                  <a:extLst>
                    <a:ext uri="{FF2B5EF4-FFF2-40B4-BE49-F238E27FC236}">
                      <a16:creationId xmlns:a16="http://schemas.microsoft.com/office/drawing/2014/main" id="{084AA7C0-F98E-4E51-7965-0E2C1459FF83}"/>
                    </a:ext>
                  </a:extLst>
                </p:cNvPr>
                <p:cNvSpPr txBox="1"/>
                <p:nvPr/>
              </p:nvSpPr>
              <p:spPr>
                <a:xfrm>
                  <a:off x="7194495" y="3945495"/>
                  <a:ext cx="1693124" cy="430887"/>
                </a:xfrm>
                <a:prstGeom prst="rect">
                  <a:avLst/>
                </a:prstGeom>
                <a:noFill/>
              </p:spPr>
              <p:txBody>
                <a:bodyPr wrap="square">
                  <a:spAutoFit/>
                </a:bodyPr>
                <a:lstStyle/>
                <a:p>
                  <a:r>
                    <a:rPr lang="en-GB" sz="1100" i="1" dirty="0">
                      <a:solidFill>
                        <a:schemeClr val="tx1"/>
                      </a:solidFill>
                      <a:latin typeface="Candara" panose="020E0502030303020204" pitchFamily="34" charset="0"/>
                    </a:rPr>
                    <a:t>2d composite </a:t>
                  </a:r>
                </a:p>
                <a:p>
                  <a:r>
                    <a:rPr lang="en-GB" sz="1000" dirty="0">
                      <a:solidFill>
                        <a:schemeClr val="tx1"/>
                      </a:solidFill>
                      <a:latin typeface="Candara" panose="020E0502030303020204" pitchFamily="34" charset="0"/>
                    </a:rPr>
                    <a:t>(DAPI + GFAP channels)</a:t>
                  </a:r>
                  <a:endParaRPr lang="en-GB" sz="1000" dirty="0"/>
                </a:p>
              </p:txBody>
            </p:sp>
            <p:sp>
              <p:nvSpPr>
                <p:cNvPr id="76" name="TextBox 75">
                  <a:extLst>
                    <a:ext uri="{FF2B5EF4-FFF2-40B4-BE49-F238E27FC236}">
                      <a16:creationId xmlns:a16="http://schemas.microsoft.com/office/drawing/2014/main" id="{99009585-9B54-A8F6-50FD-B64AE56099EE}"/>
                    </a:ext>
                  </a:extLst>
                </p:cNvPr>
                <p:cNvSpPr txBox="1"/>
                <p:nvPr/>
              </p:nvSpPr>
              <p:spPr>
                <a:xfrm>
                  <a:off x="7194495" y="4361778"/>
                  <a:ext cx="1565639" cy="261610"/>
                </a:xfrm>
                <a:prstGeom prst="rect">
                  <a:avLst/>
                </a:prstGeom>
                <a:noFill/>
              </p:spPr>
              <p:txBody>
                <a:bodyPr wrap="square">
                  <a:spAutoFit/>
                </a:bodyPr>
                <a:lstStyle/>
                <a:p>
                  <a:r>
                    <a:rPr lang="en-GB" sz="1100" i="1" dirty="0">
                      <a:solidFill>
                        <a:schemeClr val="tx1"/>
                      </a:solidFill>
                      <a:latin typeface="Candara" panose="020E0502030303020204" pitchFamily="34" charset="0"/>
                    </a:rPr>
                    <a:t>3d nuclei</a:t>
                  </a:r>
                  <a:endParaRPr lang="en-GB" sz="1100" dirty="0"/>
                </a:p>
              </p:txBody>
            </p:sp>
            <p:sp>
              <p:nvSpPr>
                <p:cNvPr id="77" name="TextBox 76">
                  <a:extLst>
                    <a:ext uri="{FF2B5EF4-FFF2-40B4-BE49-F238E27FC236}">
                      <a16:creationId xmlns:a16="http://schemas.microsoft.com/office/drawing/2014/main" id="{993FD908-F126-BCC9-7607-C534B91C35D8}"/>
                    </a:ext>
                  </a:extLst>
                </p:cNvPr>
                <p:cNvSpPr txBox="1"/>
                <p:nvPr/>
              </p:nvSpPr>
              <p:spPr>
                <a:xfrm>
                  <a:off x="7194495" y="4643979"/>
                  <a:ext cx="1565640" cy="261610"/>
                </a:xfrm>
                <a:prstGeom prst="rect">
                  <a:avLst/>
                </a:prstGeom>
                <a:noFill/>
              </p:spPr>
              <p:txBody>
                <a:bodyPr wrap="square">
                  <a:spAutoFit/>
                </a:bodyPr>
                <a:lstStyle/>
                <a:p>
                  <a:r>
                    <a:rPr lang="en-GB" sz="1100" i="1" dirty="0">
                      <a:solidFill>
                        <a:schemeClr val="tx1"/>
                      </a:solidFill>
                      <a:latin typeface="Candara" panose="020E0502030303020204" pitchFamily="34" charset="0"/>
                    </a:rPr>
                    <a:t>3d composite</a:t>
                  </a:r>
                  <a:endParaRPr lang="en-GB" sz="1100" dirty="0"/>
                </a:p>
              </p:txBody>
            </p:sp>
          </p:grpSp>
        </p:grpSp>
        <p:sp>
          <p:nvSpPr>
            <p:cNvPr id="5" name="TextBox 4">
              <a:extLst>
                <a:ext uri="{FF2B5EF4-FFF2-40B4-BE49-F238E27FC236}">
                  <a16:creationId xmlns:a16="http://schemas.microsoft.com/office/drawing/2014/main" id="{FA43167C-3A55-3BF7-9C96-CCDE907C0BFB}"/>
                </a:ext>
              </a:extLst>
            </p:cNvPr>
            <p:cNvSpPr txBox="1"/>
            <p:nvPr/>
          </p:nvSpPr>
          <p:spPr>
            <a:xfrm>
              <a:off x="6612937" y="4817046"/>
              <a:ext cx="2125074" cy="215444"/>
            </a:xfrm>
            <a:prstGeom prst="rect">
              <a:avLst/>
            </a:prstGeom>
            <a:noFill/>
          </p:spPr>
          <p:txBody>
            <a:bodyPr wrap="square" rtlCol="0">
              <a:spAutoFit/>
            </a:bodyPr>
            <a:lstStyle/>
            <a:p>
              <a:pPr marL="7938" indent="-7938" algn="just"/>
              <a:r>
                <a:rPr lang="en-GB" sz="800" b="1" dirty="0">
                  <a:latin typeface="Candara" panose="020E0502030303020204" pitchFamily="34" charset="0"/>
                </a:rPr>
                <a:t>Figure 12. </a:t>
              </a:r>
              <a:r>
                <a:rPr lang="en-GB" sz="800" dirty="0">
                  <a:latin typeface="Candara" panose="020E0502030303020204" pitchFamily="34" charset="0"/>
                </a:rPr>
                <a:t>Dataset generation.</a:t>
              </a:r>
            </a:p>
          </p:txBody>
        </p:sp>
      </p:grpSp>
      <p:grpSp>
        <p:nvGrpSpPr>
          <p:cNvPr id="80" name="Group 79">
            <a:extLst>
              <a:ext uri="{FF2B5EF4-FFF2-40B4-BE49-F238E27FC236}">
                <a16:creationId xmlns:a16="http://schemas.microsoft.com/office/drawing/2014/main" id="{C3041CD4-4579-F151-6304-4EBFF3B2994A}"/>
              </a:ext>
            </a:extLst>
          </p:cNvPr>
          <p:cNvGrpSpPr/>
          <p:nvPr/>
        </p:nvGrpSpPr>
        <p:grpSpPr>
          <a:xfrm>
            <a:off x="4738361" y="1319385"/>
            <a:ext cx="4053674" cy="3691850"/>
            <a:chOff x="4718189" y="1312661"/>
            <a:chExt cx="4053674" cy="3691850"/>
          </a:xfrm>
        </p:grpSpPr>
        <p:grpSp>
          <p:nvGrpSpPr>
            <p:cNvPr id="81" name="Group 80">
              <a:extLst>
                <a:ext uri="{FF2B5EF4-FFF2-40B4-BE49-F238E27FC236}">
                  <a16:creationId xmlns:a16="http://schemas.microsoft.com/office/drawing/2014/main" id="{7313C0A3-8511-4383-B576-CBFADDEFFD98}"/>
                </a:ext>
              </a:extLst>
            </p:cNvPr>
            <p:cNvGrpSpPr/>
            <p:nvPr/>
          </p:nvGrpSpPr>
          <p:grpSpPr>
            <a:xfrm>
              <a:off x="4718189" y="1312661"/>
              <a:ext cx="4053674" cy="3517668"/>
              <a:chOff x="4738272" y="1320352"/>
              <a:chExt cx="4053674" cy="3517668"/>
            </a:xfrm>
          </p:grpSpPr>
          <p:sp>
            <p:nvSpPr>
              <p:cNvPr id="84" name="Google Shape;366;p49">
                <a:extLst>
                  <a:ext uri="{FF2B5EF4-FFF2-40B4-BE49-F238E27FC236}">
                    <a16:creationId xmlns:a16="http://schemas.microsoft.com/office/drawing/2014/main" id="{78515874-3648-7AE7-45C7-6F78AD63EFE8}"/>
                  </a:ext>
                </a:extLst>
              </p:cNvPr>
              <p:cNvSpPr txBox="1">
                <a:spLocks/>
              </p:cNvSpPr>
              <p:nvPr/>
            </p:nvSpPr>
            <p:spPr>
              <a:xfrm>
                <a:off x="4768770" y="1320352"/>
                <a:ext cx="3829607" cy="5232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Commissioner"/>
                  <a:buNone/>
                  <a:defRPr sz="1400" b="0" i="0" u="none" strike="noStrike" cap="none">
                    <a:solidFill>
                      <a:schemeClr val="dk1"/>
                    </a:solidFill>
                    <a:latin typeface="Commissioner"/>
                    <a:ea typeface="Commissioner"/>
                    <a:cs typeface="Commissioner"/>
                    <a:sym typeface="Commissioner"/>
                  </a:defRPr>
                </a:lvl1pPr>
                <a:lvl2pPr marL="914400" marR="0" lvl="1" indent="-317500" algn="ctr" rtl="0">
                  <a:lnSpc>
                    <a:spcPct val="115000"/>
                  </a:lnSpc>
                  <a:spcBef>
                    <a:spcPts val="0"/>
                  </a:spcBef>
                  <a:spcAft>
                    <a:spcPts val="0"/>
                  </a:spcAft>
                  <a:buClr>
                    <a:schemeClr val="dk1"/>
                  </a:buClr>
                  <a:buSzPts val="1400"/>
                  <a:buFont typeface="Commissioner"/>
                  <a:buNone/>
                  <a:defRPr sz="1400" b="0" i="0" u="none" strike="noStrike" cap="none">
                    <a:solidFill>
                      <a:schemeClr val="dk1"/>
                    </a:solidFill>
                    <a:latin typeface="Commissioner"/>
                    <a:ea typeface="Commissioner"/>
                    <a:cs typeface="Commissioner"/>
                    <a:sym typeface="Commissioner"/>
                  </a:defRPr>
                </a:lvl2pPr>
                <a:lvl3pPr marL="1371600" marR="0" lvl="2" indent="-317500" algn="ctr" rtl="0">
                  <a:lnSpc>
                    <a:spcPct val="115000"/>
                  </a:lnSpc>
                  <a:spcBef>
                    <a:spcPts val="0"/>
                  </a:spcBef>
                  <a:spcAft>
                    <a:spcPts val="0"/>
                  </a:spcAft>
                  <a:buClr>
                    <a:schemeClr val="dk1"/>
                  </a:buClr>
                  <a:buSzPts val="1400"/>
                  <a:buFont typeface="Commissioner"/>
                  <a:buNone/>
                  <a:defRPr sz="1400" b="0" i="0" u="none" strike="noStrike" cap="none">
                    <a:solidFill>
                      <a:schemeClr val="dk1"/>
                    </a:solidFill>
                    <a:latin typeface="Commissioner"/>
                    <a:ea typeface="Commissioner"/>
                    <a:cs typeface="Commissioner"/>
                    <a:sym typeface="Commissioner"/>
                  </a:defRPr>
                </a:lvl3pPr>
                <a:lvl4pPr marL="1828800" marR="0" lvl="3" indent="-317500" algn="ctr" rtl="0">
                  <a:lnSpc>
                    <a:spcPct val="115000"/>
                  </a:lnSpc>
                  <a:spcBef>
                    <a:spcPts val="0"/>
                  </a:spcBef>
                  <a:spcAft>
                    <a:spcPts val="0"/>
                  </a:spcAft>
                  <a:buClr>
                    <a:schemeClr val="dk1"/>
                  </a:buClr>
                  <a:buSzPts val="1400"/>
                  <a:buFont typeface="Commissioner"/>
                  <a:buNone/>
                  <a:defRPr sz="1400" b="0" i="0" u="none" strike="noStrike" cap="none">
                    <a:solidFill>
                      <a:schemeClr val="dk1"/>
                    </a:solidFill>
                    <a:latin typeface="Commissioner"/>
                    <a:ea typeface="Commissioner"/>
                    <a:cs typeface="Commissioner"/>
                    <a:sym typeface="Commissioner"/>
                  </a:defRPr>
                </a:lvl4pPr>
                <a:lvl5pPr marL="2286000" marR="0" lvl="4" indent="-317500" algn="ctr" rtl="0">
                  <a:lnSpc>
                    <a:spcPct val="115000"/>
                  </a:lnSpc>
                  <a:spcBef>
                    <a:spcPts val="0"/>
                  </a:spcBef>
                  <a:spcAft>
                    <a:spcPts val="0"/>
                  </a:spcAft>
                  <a:buClr>
                    <a:schemeClr val="dk1"/>
                  </a:buClr>
                  <a:buSzPts val="1400"/>
                  <a:buFont typeface="Commissioner"/>
                  <a:buNone/>
                  <a:defRPr sz="1400" b="0" i="0" u="none" strike="noStrike" cap="none">
                    <a:solidFill>
                      <a:schemeClr val="dk1"/>
                    </a:solidFill>
                    <a:latin typeface="Commissioner"/>
                    <a:ea typeface="Commissioner"/>
                    <a:cs typeface="Commissioner"/>
                    <a:sym typeface="Commissioner"/>
                  </a:defRPr>
                </a:lvl5pPr>
                <a:lvl6pPr marL="2743200" marR="0" lvl="5" indent="-317500" algn="ctr" rtl="0">
                  <a:lnSpc>
                    <a:spcPct val="115000"/>
                  </a:lnSpc>
                  <a:spcBef>
                    <a:spcPts val="0"/>
                  </a:spcBef>
                  <a:spcAft>
                    <a:spcPts val="0"/>
                  </a:spcAft>
                  <a:buClr>
                    <a:schemeClr val="dk1"/>
                  </a:buClr>
                  <a:buSzPts val="1400"/>
                  <a:buFont typeface="Commissioner"/>
                  <a:buNone/>
                  <a:defRPr sz="1400" b="0" i="0" u="none" strike="noStrike" cap="none">
                    <a:solidFill>
                      <a:schemeClr val="dk1"/>
                    </a:solidFill>
                    <a:latin typeface="Commissioner"/>
                    <a:ea typeface="Commissioner"/>
                    <a:cs typeface="Commissioner"/>
                    <a:sym typeface="Commissioner"/>
                  </a:defRPr>
                </a:lvl6pPr>
                <a:lvl7pPr marL="3200400" marR="0" lvl="6" indent="-317500" algn="ctr" rtl="0">
                  <a:lnSpc>
                    <a:spcPct val="115000"/>
                  </a:lnSpc>
                  <a:spcBef>
                    <a:spcPts val="0"/>
                  </a:spcBef>
                  <a:spcAft>
                    <a:spcPts val="0"/>
                  </a:spcAft>
                  <a:buClr>
                    <a:schemeClr val="dk1"/>
                  </a:buClr>
                  <a:buSzPts val="1400"/>
                  <a:buFont typeface="Commissioner"/>
                  <a:buNone/>
                  <a:defRPr sz="1400" b="0" i="0" u="none" strike="noStrike" cap="none">
                    <a:solidFill>
                      <a:schemeClr val="dk1"/>
                    </a:solidFill>
                    <a:latin typeface="Commissioner"/>
                    <a:ea typeface="Commissioner"/>
                    <a:cs typeface="Commissioner"/>
                    <a:sym typeface="Commissioner"/>
                  </a:defRPr>
                </a:lvl7pPr>
                <a:lvl8pPr marL="3657600" marR="0" lvl="7" indent="-317500" algn="ctr" rtl="0">
                  <a:lnSpc>
                    <a:spcPct val="115000"/>
                  </a:lnSpc>
                  <a:spcBef>
                    <a:spcPts val="0"/>
                  </a:spcBef>
                  <a:spcAft>
                    <a:spcPts val="0"/>
                  </a:spcAft>
                  <a:buClr>
                    <a:schemeClr val="dk1"/>
                  </a:buClr>
                  <a:buSzPts val="1400"/>
                  <a:buFont typeface="Commissioner"/>
                  <a:buNone/>
                  <a:defRPr sz="1400" b="0" i="0" u="none" strike="noStrike" cap="none">
                    <a:solidFill>
                      <a:schemeClr val="dk1"/>
                    </a:solidFill>
                    <a:latin typeface="Commissioner"/>
                    <a:ea typeface="Commissioner"/>
                    <a:cs typeface="Commissioner"/>
                    <a:sym typeface="Commissioner"/>
                  </a:defRPr>
                </a:lvl8pPr>
                <a:lvl9pPr marL="4114800" marR="0" lvl="8" indent="-317500" algn="ctr" rtl="0">
                  <a:lnSpc>
                    <a:spcPct val="115000"/>
                  </a:lnSpc>
                  <a:spcBef>
                    <a:spcPts val="0"/>
                  </a:spcBef>
                  <a:spcAft>
                    <a:spcPts val="0"/>
                  </a:spcAft>
                  <a:buClr>
                    <a:schemeClr val="dk1"/>
                  </a:buClr>
                  <a:buSzPts val="1400"/>
                  <a:buFont typeface="Commissioner"/>
                  <a:buNone/>
                  <a:defRPr sz="1400" b="0" i="0" u="none" strike="noStrike" cap="none">
                    <a:solidFill>
                      <a:schemeClr val="dk1"/>
                    </a:solidFill>
                    <a:latin typeface="Commissioner"/>
                    <a:ea typeface="Commissioner"/>
                    <a:cs typeface="Commissioner"/>
                    <a:sym typeface="Commissioner"/>
                  </a:defRPr>
                </a:lvl9pPr>
              </a:lstStyle>
              <a:p>
                <a:pPr marL="0" indent="0" algn="l"/>
                <a:r>
                  <a:rPr lang="en-GB" sz="1600" b="1" dirty="0">
                    <a:latin typeface="Chivo" panose="020B0503030202020804" pitchFamily="34" charset="77"/>
                  </a:rPr>
                  <a:t>RESULTS </a:t>
                </a:r>
              </a:p>
            </p:txBody>
          </p:sp>
          <p:sp>
            <p:nvSpPr>
              <p:cNvPr id="85" name="TextBox 84">
                <a:extLst>
                  <a:ext uri="{FF2B5EF4-FFF2-40B4-BE49-F238E27FC236}">
                    <a16:creationId xmlns:a16="http://schemas.microsoft.com/office/drawing/2014/main" id="{A6B739E5-DF08-7318-DDDC-E46B59AA8CC9}"/>
                  </a:ext>
                </a:extLst>
              </p:cNvPr>
              <p:cNvSpPr txBox="1"/>
              <p:nvPr/>
            </p:nvSpPr>
            <p:spPr>
              <a:xfrm>
                <a:off x="4738272" y="1837084"/>
                <a:ext cx="3859440" cy="638636"/>
              </a:xfrm>
              <a:prstGeom prst="rect">
                <a:avLst/>
              </a:prstGeom>
              <a:noFill/>
            </p:spPr>
            <p:txBody>
              <a:bodyPr wrap="square" rtlCol="0">
                <a:spAutoFit/>
              </a:bodyPr>
              <a:lstStyle/>
              <a:p>
                <a:pPr marL="541338" indent="-331788">
                  <a:spcAft>
                    <a:spcPts val="900"/>
                  </a:spcAft>
                  <a:buClr>
                    <a:srgbClr val="994269"/>
                  </a:buClr>
                  <a:buSzPct val="70000"/>
                  <a:buFont typeface="Wingdings" pitchFamily="2" charset="2"/>
                  <a:buChar char="v"/>
                </a:pPr>
                <a:r>
                  <a:rPr lang="en-GB" i="1" dirty="0">
                    <a:solidFill>
                      <a:schemeClr val="tx1"/>
                    </a:solidFill>
                    <a:latin typeface="Candara" panose="020E0502030303020204" pitchFamily="34" charset="0"/>
                  </a:rPr>
                  <a:t>2d nuclei </a:t>
                </a:r>
                <a:r>
                  <a:rPr lang="en-GB" dirty="0">
                    <a:solidFill>
                      <a:schemeClr val="tx1"/>
                    </a:solidFill>
                    <a:latin typeface="Candara" panose="020E0502030303020204" pitchFamily="34" charset="0"/>
                  </a:rPr>
                  <a:t>dataset manually annotated</a:t>
                </a:r>
                <a:endParaRPr lang="en-GB" i="1" dirty="0">
                  <a:solidFill>
                    <a:schemeClr val="tx1"/>
                  </a:solidFill>
                  <a:latin typeface="Candara" panose="020E0502030303020204" pitchFamily="34" charset="0"/>
                </a:endParaRPr>
              </a:p>
              <a:p>
                <a:pPr marL="541338" indent="-331788">
                  <a:spcAft>
                    <a:spcPts val="900"/>
                  </a:spcAft>
                  <a:buClr>
                    <a:srgbClr val="994269"/>
                  </a:buClr>
                  <a:buSzPct val="70000"/>
                  <a:buFont typeface="Wingdings" pitchFamily="2" charset="2"/>
                  <a:buChar char="v"/>
                </a:pPr>
                <a:endParaRPr lang="en-GB" dirty="0">
                  <a:solidFill>
                    <a:schemeClr val="tx1"/>
                  </a:solidFill>
                  <a:latin typeface="Candara" panose="020E0502030303020204" pitchFamily="34" charset="0"/>
                </a:endParaRPr>
              </a:p>
            </p:txBody>
          </p:sp>
          <p:grpSp>
            <p:nvGrpSpPr>
              <p:cNvPr id="86" name="Group 85">
                <a:extLst>
                  <a:ext uri="{FF2B5EF4-FFF2-40B4-BE49-F238E27FC236}">
                    <a16:creationId xmlns:a16="http://schemas.microsoft.com/office/drawing/2014/main" id="{E2CF7057-6415-5DAC-76FE-7C48EC04A365}"/>
                  </a:ext>
                </a:extLst>
              </p:cNvPr>
              <p:cNvGrpSpPr>
                <a:grpSpLocks noChangeAspect="1"/>
              </p:cNvGrpSpPr>
              <p:nvPr/>
            </p:nvGrpSpPr>
            <p:grpSpPr>
              <a:xfrm>
                <a:off x="4810912" y="2263429"/>
                <a:ext cx="1945543" cy="1260000"/>
                <a:chOff x="320282" y="2036616"/>
                <a:chExt cx="2880000" cy="1865186"/>
              </a:xfrm>
            </p:grpSpPr>
            <p:sp>
              <p:nvSpPr>
                <p:cNvPr id="111" name="Freeform 110">
                  <a:extLst>
                    <a:ext uri="{FF2B5EF4-FFF2-40B4-BE49-F238E27FC236}">
                      <a16:creationId xmlns:a16="http://schemas.microsoft.com/office/drawing/2014/main" id="{5DF3699F-2C74-18DF-297D-A4641BC927BA}"/>
                    </a:ext>
                  </a:extLst>
                </p:cNvPr>
                <p:cNvSpPr/>
                <p:nvPr/>
              </p:nvSpPr>
              <p:spPr>
                <a:xfrm>
                  <a:off x="2986845" y="2036616"/>
                  <a:ext cx="66675" cy="79375"/>
                </a:xfrm>
                <a:custGeom>
                  <a:avLst/>
                  <a:gdLst>
                    <a:gd name="connsiteX0" fmla="*/ 82550 w 130175"/>
                    <a:gd name="connsiteY0" fmla="*/ 28 h 92103"/>
                    <a:gd name="connsiteX1" fmla="*/ 57150 w 130175"/>
                    <a:gd name="connsiteY1" fmla="*/ 9553 h 92103"/>
                    <a:gd name="connsiteX2" fmla="*/ 47625 w 130175"/>
                    <a:gd name="connsiteY2" fmla="*/ 12728 h 92103"/>
                    <a:gd name="connsiteX3" fmla="*/ 28575 w 130175"/>
                    <a:gd name="connsiteY3" fmla="*/ 22253 h 92103"/>
                    <a:gd name="connsiteX4" fmla="*/ 0 w 130175"/>
                    <a:gd name="connsiteY4" fmla="*/ 54003 h 92103"/>
                    <a:gd name="connsiteX5" fmla="*/ 9525 w 130175"/>
                    <a:gd name="connsiteY5" fmla="*/ 85753 h 92103"/>
                    <a:gd name="connsiteX6" fmla="*/ 28575 w 130175"/>
                    <a:gd name="connsiteY6" fmla="*/ 92103 h 92103"/>
                    <a:gd name="connsiteX7" fmla="*/ 76200 w 130175"/>
                    <a:gd name="connsiteY7" fmla="*/ 88928 h 92103"/>
                    <a:gd name="connsiteX8" fmla="*/ 95250 w 130175"/>
                    <a:gd name="connsiteY8" fmla="*/ 79403 h 92103"/>
                    <a:gd name="connsiteX9" fmla="*/ 104775 w 130175"/>
                    <a:gd name="connsiteY9" fmla="*/ 76228 h 92103"/>
                    <a:gd name="connsiteX10" fmla="*/ 120650 w 130175"/>
                    <a:gd name="connsiteY10" fmla="*/ 57178 h 92103"/>
                    <a:gd name="connsiteX11" fmla="*/ 130175 w 130175"/>
                    <a:gd name="connsiteY11" fmla="*/ 47653 h 92103"/>
                    <a:gd name="connsiteX12" fmla="*/ 123825 w 130175"/>
                    <a:gd name="connsiteY12" fmla="*/ 19078 h 92103"/>
                    <a:gd name="connsiteX13" fmla="*/ 114300 w 130175"/>
                    <a:gd name="connsiteY13" fmla="*/ 12728 h 92103"/>
                    <a:gd name="connsiteX14" fmla="*/ 82550 w 130175"/>
                    <a:gd name="connsiteY14" fmla="*/ 28 h 92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0175" h="92103">
                      <a:moveTo>
                        <a:pt x="82550" y="28"/>
                      </a:moveTo>
                      <a:cubicBezTo>
                        <a:pt x="73025" y="-501"/>
                        <a:pt x="65648" y="6463"/>
                        <a:pt x="57150" y="9553"/>
                      </a:cubicBezTo>
                      <a:cubicBezTo>
                        <a:pt x="54005" y="10697"/>
                        <a:pt x="50618" y="11231"/>
                        <a:pt x="47625" y="12728"/>
                      </a:cubicBezTo>
                      <a:cubicBezTo>
                        <a:pt x="23006" y="25038"/>
                        <a:pt x="52516" y="14273"/>
                        <a:pt x="28575" y="22253"/>
                      </a:cubicBezTo>
                      <a:cubicBezTo>
                        <a:pt x="3652" y="47176"/>
                        <a:pt x="12162" y="35761"/>
                        <a:pt x="0" y="54003"/>
                      </a:cubicBezTo>
                      <a:cubicBezTo>
                        <a:pt x="888" y="60219"/>
                        <a:pt x="465" y="80091"/>
                        <a:pt x="9525" y="85753"/>
                      </a:cubicBezTo>
                      <a:cubicBezTo>
                        <a:pt x="15201" y="89301"/>
                        <a:pt x="28575" y="92103"/>
                        <a:pt x="28575" y="92103"/>
                      </a:cubicBezTo>
                      <a:cubicBezTo>
                        <a:pt x="44450" y="91045"/>
                        <a:pt x="60387" y="90685"/>
                        <a:pt x="76200" y="88928"/>
                      </a:cubicBezTo>
                      <a:cubicBezTo>
                        <a:pt x="86461" y="87788"/>
                        <a:pt x="86229" y="83913"/>
                        <a:pt x="95250" y="79403"/>
                      </a:cubicBezTo>
                      <a:cubicBezTo>
                        <a:pt x="98243" y="77906"/>
                        <a:pt x="101600" y="77286"/>
                        <a:pt x="104775" y="76228"/>
                      </a:cubicBezTo>
                      <a:cubicBezTo>
                        <a:pt x="132602" y="48401"/>
                        <a:pt x="98548" y="83700"/>
                        <a:pt x="120650" y="57178"/>
                      </a:cubicBezTo>
                      <a:cubicBezTo>
                        <a:pt x="123525" y="53729"/>
                        <a:pt x="127000" y="50828"/>
                        <a:pt x="130175" y="47653"/>
                      </a:cubicBezTo>
                      <a:cubicBezTo>
                        <a:pt x="130143" y="47458"/>
                        <a:pt x="127116" y="23192"/>
                        <a:pt x="123825" y="19078"/>
                      </a:cubicBezTo>
                      <a:cubicBezTo>
                        <a:pt x="121441" y="16098"/>
                        <a:pt x="117787" y="14278"/>
                        <a:pt x="114300" y="12728"/>
                      </a:cubicBezTo>
                      <a:cubicBezTo>
                        <a:pt x="96247" y="4705"/>
                        <a:pt x="92075" y="557"/>
                        <a:pt x="82550" y="28"/>
                      </a:cubicBez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2" name="Freeform 111">
                  <a:extLst>
                    <a:ext uri="{FF2B5EF4-FFF2-40B4-BE49-F238E27FC236}">
                      <a16:creationId xmlns:a16="http://schemas.microsoft.com/office/drawing/2014/main" id="{9409DC07-FFC7-65F6-27CB-93C555409047}"/>
                    </a:ext>
                  </a:extLst>
                </p:cNvPr>
                <p:cNvSpPr/>
                <p:nvPr/>
              </p:nvSpPr>
              <p:spPr>
                <a:xfrm rot="17212269">
                  <a:off x="1822985" y="3515159"/>
                  <a:ext cx="66675" cy="79375"/>
                </a:xfrm>
                <a:custGeom>
                  <a:avLst/>
                  <a:gdLst>
                    <a:gd name="connsiteX0" fmla="*/ 82550 w 130175"/>
                    <a:gd name="connsiteY0" fmla="*/ 28 h 92103"/>
                    <a:gd name="connsiteX1" fmla="*/ 57150 w 130175"/>
                    <a:gd name="connsiteY1" fmla="*/ 9553 h 92103"/>
                    <a:gd name="connsiteX2" fmla="*/ 47625 w 130175"/>
                    <a:gd name="connsiteY2" fmla="*/ 12728 h 92103"/>
                    <a:gd name="connsiteX3" fmla="*/ 28575 w 130175"/>
                    <a:gd name="connsiteY3" fmla="*/ 22253 h 92103"/>
                    <a:gd name="connsiteX4" fmla="*/ 0 w 130175"/>
                    <a:gd name="connsiteY4" fmla="*/ 54003 h 92103"/>
                    <a:gd name="connsiteX5" fmla="*/ 9525 w 130175"/>
                    <a:gd name="connsiteY5" fmla="*/ 85753 h 92103"/>
                    <a:gd name="connsiteX6" fmla="*/ 28575 w 130175"/>
                    <a:gd name="connsiteY6" fmla="*/ 92103 h 92103"/>
                    <a:gd name="connsiteX7" fmla="*/ 76200 w 130175"/>
                    <a:gd name="connsiteY7" fmla="*/ 88928 h 92103"/>
                    <a:gd name="connsiteX8" fmla="*/ 95250 w 130175"/>
                    <a:gd name="connsiteY8" fmla="*/ 79403 h 92103"/>
                    <a:gd name="connsiteX9" fmla="*/ 104775 w 130175"/>
                    <a:gd name="connsiteY9" fmla="*/ 76228 h 92103"/>
                    <a:gd name="connsiteX10" fmla="*/ 120650 w 130175"/>
                    <a:gd name="connsiteY10" fmla="*/ 57178 h 92103"/>
                    <a:gd name="connsiteX11" fmla="*/ 130175 w 130175"/>
                    <a:gd name="connsiteY11" fmla="*/ 47653 h 92103"/>
                    <a:gd name="connsiteX12" fmla="*/ 123825 w 130175"/>
                    <a:gd name="connsiteY12" fmla="*/ 19078 h 92103"/>
                    <a:gd name="connsiteX13" fmla="*/ 114300 w 130175"/>
                    <a:gd name="connsiteY13" fmla="*/ 12728 h 92103"/>
                    <a:gd name="connsiteX14" fmla="*/ 82550 w 130175"/>
                    <a:gd name="connsiteY14" fmla="*/ 28 h 92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0175" h="92103">
                      <a:moveTo>
                        <a:pt x="82550" y="28"/>
                      </a:moveTo>
                      <a:cubicBezTo>
                        <a:pt x="73025" y="-501"/>
                        <a:pt x="65648" y="6463"/>
                        <a:pt x="57150" y="9553"/>
                      </a:cubicBezTo>
                      <a:cubicBezTo>
                        <a:pt x="54005" y="10697"/>
                        <a:pt x="50618" y="11231"/>
                        <a:pt x="47625" y="12728"/>
                      </a:cubicBezTo>
                      <a:cubicBezTo>
                        <a:pt x="23006" y="25038"/>
                        <a:pt x="52516" y="14273"/>
                        <a:pt x="28575" y="22253"/>
                      </a:cubicBezTo>
                      <a:cubicBezTo>
                        <a:pt x="3652" y="47176"/>
                        <a:pt x="12162" y="35761"/>
                        <a:pt x="0" y="54003"/>
                      </a:cubicBezTo>
                      <a:cubicBezTo>
                        <a:pt x="888" y="60219"/>
                        <a:pt x="465" y="80091"/>
                        <a:pt x="9525" y="85753"/>
                      </a:cubicBezTo>
                      <a:cubicBezTo>
                        <a:pt x="15201" y="89301"/>
                        <a:pt x="28575" y="92103"/>
                        <a:pt x="28575" y="92103"/>
                      </a:cubicBezTo>
                      <a:cubicBezTo>
                        <a:pt x="44450" y="91045"/>
                        <a:pt x="60387" y="90685"/>
                        <a:pt x="76200" y="88928"/>
                      </a:cubicBezTo>
                      <a:cubicBezTo>
                        <a:pt x="86461" y="87788"/>
                        <a:pt x="86229" y="83913"/>
                        <a:pt x="95250" y="79403"/>
                      </a:cubicBezTo>
                      <a:cubicBezTo>
                        <a:pt x="98243" y="77906"/>
                        <a:pt x="101600" y="77286"/>
                        <a:pt x="104775" y="76228"/>
                      </a:cubicBezTo>
                      <a:cubicBezTo>
                        <a:pt x="132602" y="48401"/>
                        <a:pt x="98548" y="83700"/>
                        <a:pt x="120650" y="57178"/>
                      </a:cubicBezTo>
                      <a:cubicBezTo>
                        <a:pt x="123525" y="53729"/>
                        <a:pt x="127000" y="50828"/>
                        <a:pt x="130175" y="47653"/>
                      </a:cubicBezTo>
                      <a:cubicBezTo>
                        <a:pt x="130143" y="47458"/>
                        <a:pt x="127116" y="23192"/>
                        <a:pt x="123825" y="19078"/>
                      </a:cubicBezTo>
                      <a:cubicBezTo>
                        <a:pt x="121441" y="16098"/>
                        <a:pt x="117787" y="14278"/>
                        <a:pt x="114300" y="12728"/>
                      </a:cubicBezTo>
                      <a:cubicBezTo>
                        <a:pt x="96247" y="4705"/>
                        <a:pt x="92075" y="557"/>
                        <a:pt x="82550" y="28"/>
                      </a:cubicBez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13" name="Picture 112">
                  <a:extLst>
                    <a:ext uri="{FF2B5EF4-FFF2-40B4-BE49-F238E27FC236}">
                      <a16:creationId xmlns:a16="http://schemas.microsoft.com/office/drawing/2014/main" id="{739A755B-AE53-8A60-1A33-C6588C66EB7B}"/>
                    </a:ext>
                  </a:extLst>
                </p:cNvPr>
                <p:cNvPicPr>
                  <a:picLocks noChangeAspect="1"/>
                </p:cNvPicPr>
                <p:nvPr/>
              </p:nvPicPr>
              <p:blipFill>
                <a:blip r:embed="rId4"/>
                <a:stretch>
                  <a:fillRect/>
                </a:stretch>
              </p:blipFill>
              <p:spPr>
                <a:xfrm>
                  <a:off x="320282" y="2047500"/>
                  <a:ext cx="2880000" cy="1800000"/>
                </a:xfrm>
                <a:prstGeom prst="rect">
                  <a:avLst/>
                </a:prstGeom>
              </p:spPr>
            </p:pic>
            <p:sp>
              <p:nvSpPr>
                <p:cNvPr id="114" name="Rectangle 113">
                  <a:extLst>
                    <a:ext uri="{FF2B5EF4-FFF2-40B4-BE49-F238E27FC236}">
                      <a16:creationId xmlns:a16="http://schemas.microsoft.com/office/drawing/2014/main" id="{6287448D-49C2-3F11-FF5E-03DB0DACD37D}"/>
                    </a:ext>
                  </a:extLst>
                </p:cNvPr>
                <p:cNvSpPr/>
                <p:nvPr/>
              </p:nvSpPr>
              <p:spPr>
                <a:xfrm>
                  <a:off x="1464698" y="3761174"/>
                  <a:ext cx="687937" cy="14062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15" name="Picture 114">
                  <a:extLst>
                    <a:ext uri="{FF2B5EF4-FFF2-40B4-BE49-F238E27FC236}">
                      <a16:creationId xmlns:a16="http://schemas.microsoft.com/office/drawing/2014/main" id="{3F1F7565-7311-1DB7-1C42-1F92C36549FB}"/>
                    </a:ext>
                  </a:extLst>
                </p:cNvPr>
                <p:cNvPicPr>
                  <a:picLocks noChangeAspect="1"/>
                </p:cNvPicPr>
                <p:nvPr/>
              </p:nvPicPr>
              <p:blipFill>
                <a:blip r:embed="rId5"/>
                <a:stretch>
                  <a:fillRect/>
                </a:stretch>
              </p:blipFill>
              <p:spPr>
                <a:xfrm>
                  <a:off x="1678290" y="3755855"/>
                  <a:ext cx="260749" cy="92524"/>
                </a:xfrm>
                <a:prstGeom prst="rect">
                  <a:avLst/>
                </a:prstGeom>
              </p:spPr>
            </p:pic>
          </p:grpSp>
          <p:grpSp>
            <p:nvGrpSpPr>
              <p:cNvPr id="87" name="Group 86">
                <a:extLst>
                  <a:ext uri="{FF2B5EF4-FFF2-40B4-BE49-F238E27FC236}">
                    <a16:creationId xmlns:a16="http://schemas.microsoft.com/office/drawing/2014/main" id="{5CDD3973-A32A-1365-3E72-73BB0032B205}"/>
                  </a:ext>
                </a:extLst>
              </p:cNvPr>
              <p:cNvGrpSpPr>
                <a:grpSpLocks noChangeAspect="1"/>
              </p:cNvGrpSpPr>
              <p:nvPr/>
            </p:nvGrpSpPr>
            <p:grpSpPr>
              <a:xfrm>
                <a:off x="6947441" y="2263429"/>
                <a:ext cx="1806853" cy="1260000"/>
                <a:chOff x="320282" y="154976"/>
                <a:chExt cx="2663115" cy="1857110"/>
              </a:xfrm>
            </p:grpSpPr>
            <p:sp>
              <p:nvSpPr>
                <p:cNvPr id="107" name="Freeform 106">
                  <a:extLst>
                    <a:ext uri="{FF2B5EF4-FFF2-40B4-BE49-F238E27FC236}">
                      <a16:creationId xmlns:a16="http://schemas.microsoft.com/office/drawing/2014/main" id="{D188A066-ACD6-47A9-52C1-16DA5878169B}"/>
                    </a:ext>
                  </a:extLst>
                </p:cNvPr>
                <p:cNvSpPr/>
                <p:nvPr/>
              </p:nvSpPr>
              <p:spPr>
                <a:xfrm>
                  <a:off x="1290892" y="904875"/>
                  <a:ext cx="66675" cy="79375"/>
                </a:xfrm>
                <a:custGeom>
                  <a:avLst/>
                  <a:gdLst>
                    <a:gd name="connsiteX0" fmla="*/ 82550 w 130175"/>
                    <a:gd name="connsiteY0" fmla="*/ 28 h 92103"/>
                    <a:gd name="connsiteX1" fmla="*/ 57150 w 130175"/>
                    <a:gd name="connsiteY1" fmla="*/ 9553 h 92103"/>
                    <a:gd name="connsiteX2" fmla="*/ 47625 w 130175"/>
                    <a:gd name="connsiteY2" fmla="*/ 12728 h 92103"/>
                    <a:gd name="connsiteX3" fmla="*/ 28575 w 130175"/>
                    <a:gd name="connsiteY3" fmla="*/ 22253 h 92103"/>
                    <a:gd name="connsiteX4" fmla="*/ 0 w 130175"/>
                    <a:gd name="connsiteY4" fmla="*/ 54003 h 92103"/>
                    <a:gd name="connsiteX5" fmla="*/ 9525 w 130175"/>
                    <a:gd name="connsiteY5" fmla="*/ 85753 h 92103"/>
                    <a:gd name="connsiteX6" fmla="*/ 28575 w 130175"/>
                    <a:gd name="connsiteY6" fmla="*/ 92103 h 92103"/>
                    <a:gd name="connsiteX7" fmla="*/ 76200 w 130175"/>
                    <a:gd name="connsiteY7" fmla="*/ 88928 h 92103"/>
                    <a:gd name="connsiteX8" fmla="*/ 95250 w 130175"/>
                    <a:gd name="connsiteY8" fmla="*/ 79403 h 92103"/>
                    <a:gd name="connsiteX9" fmla="*/ 104775 w 130175"/>
                    <a:gd name="connsiteY9" fmla="*/ 76228 h 92103"/>
                    <a:gd name="connsiteX10" fmla="*/ 120650 w 130175"/>
                    <a:gd name="connsiteY10" fmla="*/ 57178 h 92103"/>
                    <a:gd name="connsiteX11" fmla="*/ 130175 w 130175"/>
                    <a:gd name="connsiteY11" fmla="*/ 47653 h 92103"/>
                    <a:gd name="connsiteX12" fmla="*/ 123825 w 130175"/>
                    <a:gd name="connsiteY12" fmla="*/ 19078 h 92103"/>
                    <a:gd name="connsiteX13" fmla="*/ 114300 w 130175"/>
                    <a:gd name="connsiteY13" fmla="*/ 12728 h 92103"/>
                    <a:gd name="connsiteX14" fmla="*/ 82550 w 130175"/>
                    <a:gd name="connsiteY14" fmla="*/ 28 h 92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0175" h="92103">
                      <a:moveTo>
                        <a:pt x="82550" y="28"/>
                      </a:moveTo>
                      <a:cubicBezTo>
                        <a:pt x="73025" y="-501"/>
                        <a:pt x="65648" y="6463"/>
                        <a:pt x="57150" y="9553"/>
                      </a:cubicBezTo>
                      <a:cubicBezTo>
                        <a:pt x="54005" y="10697"/>
                        <a:pt x="50618" y="11231"/>
                        <a:pt x="47625" y="12728"/>
                      </a:cubicBezTo>
                      <a:cubicBezTo>
                        <a:pt x="23006" y="25038"/>
                        <a:pt x="52516" y="14273"/>
                        <a:pt x="28575" y="22253"/>
                      </a:cubicBezTo>
                      <a:cubicBezTo>
                        <a:pt x="3652" y="47176"/>
                        <a:pt x="12162" y="35761"/>
                        <a:pt x="0" y="54003"/>
                      </a:cubicBezTo>
                      <a:cubicBezTo>
                        <a:pt x="888" y="60219"/>
                        <a:pt x="465" y="80091"/>
                        <a:pt x="9525" y="85753"/>
                      </a:cubicBezTo>
                      <a:cubicBezTo>
                        <a:pt x="15201" y="89301"/>
                        <a:pt x="28575" y="92103"/>
                        <a:pt x="28575" y="92103"/>
                      </a:cubicBezTo>
                      <a:cubicBezTo>
                        <a:pt x="44450" y="91045"/>
                        <a:pt x="60387" y="90685"/>
                        <a:pt x="76200" y="88928"/>
                      </a:cubicBezTo>
                      <a:cubicBezTo>
                        <a:pt x="86461" y="87788"/>
                        <a:pt x="86229" y="83913"/>
                        <a:pt x="95250" y="79403"/>
                      </a:cubicBezTo>
                      <a:cubicBezTo>
                        <a:pt x="98243" y="77906"/>
                        <a:pt x="101600" y="77286"/>
                        <a:pt x="104775" y="76228"/>
                      </a:cubicBezTo>
                      <a:cubicBezTo>
                        <a:pt x="132602" y="48401"/>
                        <a:pt x="98548" y="83700"/>
                        <a:pt x="120650" y="57178"/>
                      </a:cubicBezTo>
                      <a:cubicBezTo>
                        <a:pt x="123525" y="53729"/>
                        <a:pt x="127000" y="50828"/>
                        <a:pt x="130175" y="47653"/>
                      </a:cubicBezTo>
                      <a:cubicBezTo>
                        <a:pt x="130143" y="47458"/>
                        <a:pt x="127116" y="23192"/>
                        <a:pt x="123825" y="19078"/>
                      </a:cubicBezTo>
                      <a:cubicBezTo>
                        <a:pt x="121441" y="16098"/>
                        <a:pt x="117787" y="14278"/>
                        <a:pt x="114300" y="12728"/>
                      </a:cubicBezTo>
                      <a:cubicBezTo>
                        <a:pt x="96247" y="4705"/>
                        <a:pt x="92075" y="557"/>
                        <a:pt x="82550" y="28"/>
                      </a:cubicBez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8" name="Picture 107">
                  <a:extLst>
                    <a:ext uri="{FF2B5EF4-FFF2-40B4-BE49-F238E27FC236}">
                      <a16:creationId xmlns:a16="http://schemas.microsoft.com/office/drawing/2014/main" id="{4568A452-DFE9-6496-1639-A838DFF7B448}"/>
                    </a:ext>
                  </a:extLst>
                </p:cNvPr>
                <p:cNvPicPr>
                  <a:picLocks noChangeAspect="1"/>
                </p:cNvPicPr>
                <p:nvPr/>
              </p:nvPicPr>
              <p:blipFill rotWithShape="1">
                <a:blip r:embed="rId6"/>
                <a:srcRect r="7531"/>
                <a:stretch/>
              </p:blipFill>
              <p:spPr>
                <a:xfrm>
                  <a:off x="320282" y="154976"/>
                  <a:ext cx="2663115" cy="1800000"/>
                </a:xfrm>
                <a:prstGeom prst="rect">
                  <a:avLst/>
                </a:prstGeom>
              </p:spPr>
            </p:pic>
            <p:sp>
              <p:nvSpPr>
                <p:cNvPr id="109" name="Rectangle 108">
                  <a:extLst>
                    <a:ext uri="{FF2B5EF4-FFF2-40B4-BE49-F238E27FC236}">
                      <a16:creationId xmlns:a16="http://schemas.microsoft.com/office/drawing/2014/main" id="{B2D076A1-1B27-DE49-9031-F9B5D5D8FAFC}"/>
                    </a:ext>
                  </a:extLst>
                </p:cNvPr>
                <p:cNvSpPr/>
                <p:nvPr/>
              </p:nvSpPr>
              <p:spPr>
                <a:xfrm>
                  <a:off x="1464698" y="1871458"/>
                  <a:ext cx="687937" cy="14062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10" name="Picture 109">
                  <a:extLst>
                    <a:ext uri="{FF2B5EF4-FFF2-40B4-BE49-F238E27FC236}">
                      <a16:creationId xmlns:a16="http://schemas.microsoft.com/office/drawing/2014/main" id="{DFB84FBD-A08B-8E40-E2E8-B8F480849A0D}"/>
                    </a:ext>
                  </a:extLst>
                </p:cNvPr>
                <p:cNvPicPr>
                  <a:picLocks noChangeAspect="1"/>
                </p:cNvPicPr>
                <p:nvPr/>
              </p:nvPicPr>
              <p:blipFill>
                <a:blip r:embed="rId5"/>
                <a:stretch>
                  <a:fillRect/>
                </a:stretch>
              </p:blipFill>
              <p:spPr>
                <a:xfrm>
                  <a:off x="1678291" y="1863762"/>
                  <a:ext cx="260749" cy="92524"/>
                </a:xfrm>
                <a:prstGeom prst="rect">
                  <a:avLst/>
                </a:prstGeom>
              </p:spPr>
            </p:pic>
          </p:grpSp>
          <p:grpSp>
            <p:nvGrpSpPr>
              <p:cNvPr id="88" name="Group 87">
                <a:extLst>
                  <a:ext uri="{FF2B5EF4-FFF2-40B4-BE49-F238E27FC236}">
                    <a16:creationId xmlns:a16="http://schemas.microsoft.com/office/drawing/2014/main" id="{381DCAFB-DF10-3E98-7CFC-09DB75D4B735}"/>
                  </a:ext>
                </a:extLst>
              </p:cNvPr>
              <p:cNvGrpSpPr>
                <a:grpSpLocks noChangeAspect="1"/>
              </p:cNvGrpSpPr>
              <p:nvPr/>
            </p:nvGrpSpPr>
            <p:grpSpPr>
              <a:xfrm>
                <a:off x="4835206" y="3717316"/>
                <a:ext cx="3956740" cy="1120704"/>
                <a:chOff x="4523989" y="3629167"/>
                <a:chExt cx="4267957" cy="1208853"/>
              </a:xfrm>
            </p:grpSpPr>
            <p:grpSp>
              <p:nvGrpSpPr>
                <p:cNvPr id="89" name="Group 88">
                  <a:extLst>
                    <a:ext uri="{FF2B5EF4-FFF2-40B4-BE49-F238E27FC236}">
                      <a16:creationId xmlns:a16="http://schemas.microsoft.com/office/drawing/2014/main" id="{28C439EF-E9D5-2049-6CB7-88F1CBB9C757}"/>
                    </a:ext>
                  </a:extLst>
                </p:cNvPr>
                <p:cNvGrpSpPr>
                  <a:grpSpLocks noChangeAspect="1"/>
                </p:cNvGrpSpPr>
                <p:nvPr/>
              </p:nvGrpSpPr>
              <p:grpSpPr>
                <a:xfrm>
                  <a:off x="4523989" y="3650020"/>
                  <a:ext cx="1024152" cy="1188000"/>
                  <a:chOff x="3219025" y="217776"/>
                  <a:chExt cx="1504800" cy="1745543"/>
                </a:xfrm>
              </p:grpSpPr>
              <p:pic>
                <p:nvPicPr>
                  <p:cNvPr id="105" name="Picture 104" descr="A black background with pink and purple spots&#10;&#10;Description automatically generated">
                    <a:extLst>
                      <a:ext uri="{FF2B5EF4-FFF2-40B4-BE49-F238E27FC236}">
                        <a16:creationId xmlns:a16="http://schemas.microsoft.com/office/drawing/2014/main" id="{9F22E2FA-85BE-CE0B-D4D4-3D3F3ED702AC}"/>
                      </a:ext>
                    </a:extLst>
                  </p:cNvPr>
                  <p:cNvPicPr>
                    <a:picLocks noChangeAspect="1"/>
                  </p:cNvPicPr>
                  <p:nvPr/>
                </p:nvPicPr>
                <p:blipFill rotWithShape="1">
                  <a:blip r:embed="rId7"/>
                  <a:srcRect l="13122" t="11849" r="10063" b="10860"/>
                  <a:stretch/>
                </p:blipFill>
                <p:spPr>
                  <a:xfrm>
                    <a:off x="3219027" y="450763"/>
                    <a:ext cx="1503224" cy="1512556"/>
                  </a:xfrm>
                  <a:prstGeom prst="rect">
                    <a:avLst/>
                  </a:prstGeom>
                </p:spPr>
              </p:pic>
              <p:sp>
                <p:nvSpPr>
                  <p:cNvPr id="106" name="Rectangle 105">
                    <a:extLst>
                      <a:ext uri="{FF2B5EF4-FFF2-40B4-BE49-F238E27FC236}">
                        <a16:creationId xmlns:a16="http://schemas.microsoft.com/office/drawing/2014/main" id="{C6B69239-259B-0889-C3A3-D22F9573AB2F}"/>
                      </a:ext>
                    </a:extLst>
                  </p:cNvPr>
                  <p:cNvSpPr/>
                  <p:nvPr/>
                </p:nvSpPr>
                <p:spPr>
                  <a:xfrm rot="5400000">
                    <a:off x="3863703" y="-426902"/>
                    <a:ext cx="215444" cy="1504800"/>
                  </a:xfrm>
                  <a:prstGeom prst="rect">
                    <a:avLst/>
                  </a:prstGeom>
                  <a:solidFill>
                    <a:srgbClr val="DB9B7F">
                      <a:alpha val="8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r>
                      <a:rPr lang="en-PT" sz="800" dirty="0">
                        <a:latin typeface=""/>
                      </a:rPr>
                      <a:t>Ground Truth</a:t>
                    </a:r>
                  </a:p>
                </p:txBody>
              </p:sp>
            </p:grpSp>
            <p:grpSp>
              <p:nvGrpSpPr>
                <p:cNvPr id="90" name="Group 89">
                  <a:extLst>
                    <a:ext uri="{FF2B5EF4-FFF2-40B4-BE49-F238E27FC236}">
                      <a16:creationId xmlns:a16="http://schemas.microsoft.com/office/drawing/2014/main" id="{ED4F67B9-5D82-B911-D3B2-15125575B7B1}"/>
                    </a:ext>
                  </a:extLst>
                </p:cNvPr>
                <p:cNvGrpSpPr>
                  <a:grpSpLocks noChangeAspect="1"/>
                </p:cNvGrpSpPr>
                <p:nvPr/>
              </p:nvGrpSpPr>
              <p:grpSpPr>
                <a:xfrm>
                  <a:off x="6683962" y="3635073"/>
                  <a:ext cx="1031005" cy="1188000"/>
                  <a:chOff x="3212859" y="2074893"/>
                  <a:chExt cx="1510966" cy="1741046"/>
                </a:xfrm>
              </p:grpSpPr>
              <p:pic>
                <p:nvPicPr>
                  <p:cNvPr id="100" name="Picture 99" descr="A black background with pink and purple spots&#10;&#10;Description automatically generated">
                    <a:extLst>
                      <a:ext uri="{FF2B5EF4-FFF2-40B4-BE49-F238E27FC236}">
                        <a16:creationId xmlns:a16="http://schemas.microsoft.com/office/drawing/2014/main" id="{1898A607-5802-DC27-487C-742606AFF985}"/>
                      </a:ext>
                    </a:extLst>
                  </p:cNvPr>
                  <p:cNvPicPr>
                    <a:picLocks noChangeAspect="1"/>
                  </p:cNvPicPr>
                  <p:nvPr/>
                </p:nvPicPr>
                <p:blipFill rotWithShape="1">
                  <a:blip r:embed="rId8"/>
                  <a:srcRect l="12737" t="11998" r="9929" b="10668"/>
                  <a:stretch/>
                </p:blipFill>
                <p:spPr>
                  <a:xfrm>
                    <a:off x="3212859" y="2311139"/>
                    <a:ext cx="1504800" cy="1504800"/>
                  </a:xfrm>
                  <a:prstGeom prst="rect">
                    <a:avLst/>
                  </a:prstGeom>
                </p:spPr>
              </p:pic>
              <p:sp>
                <p:nvSpPr>
                  <p:cNvPr id="103" name="Rectangle 102">
                    <a:extLst>
                      <a:ext uri="{FF2B5EF4-FFF2-40B4-BE49-F238E27FC236}">
                        <a16:creationId xmlns:a16="http://schemas.microsoft.com/office/drawing/2014/main" id="{6CA877CD-031E-F0C7-B7E3-E94538F57234}"/>
                      </a:ext>
                    </a:extLst>
                  </p:cNvPr>
                  <p:cNvSpPr/>
                  <p:nvPr/>
                </p:nvSpPr>
                <p:spPr>
                  <a:xfrm rot="5400000">
                    <a:off x="3863703" y="1430215"/>
                    <a:ext cx="215444" cy="1504800"/>
                  </a:xfrm>
                  <a:prstGeom prst="rect">
                    <a:avLst/>
                  </a:prstGeom>
                  <a:solidFill>
                    <a:srgbClr val="75396A"/>
                  </a:solidFill>
                  <a:ln>
                    <a:noFill/>
                  </a:ln>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r>
                      <a:rPr lang="en-PT" sz="800" dirty="0">
                        <a:latin typeface=""/>
                      </a:rPr>
                      <a:t>Stardist 2D</a:t>
                    </a:r>
                  </a:p>
                </p:txBody>
              </p:sp>
              <p:pic>
                <p:nvPicPr>
                  <p:cNvPr id="104" name="Picture 103">
                    <a:extLst>
                      <a:ext uri="{FF2B5EF4-FFF2-40B4-BE49-F238E27FC236}">
                        <a16:creationId xmlns:a16="http://schemas.microsoft.com/office/drawing/2014/main" id="{0E9A2B1A-501C-0294-5092-6A3C41381829}"/>
                      </a:ext>
                    </a:extLst>
                  </p:cNvPr>
                  <p:cNvPicPr>
                    <a:picLocks noChangeAspect="1"/>
                  </p:cNvPicPr>
                  <p:nvPr/>
                </p:nvPicPr>
                <p:blipFill>
                  <a:blip r:embed="rId9">
                    <a:extLst>
                      <a:ext uri="{BEBA8EAE-BF5A-486C-A8C5-ECC9F3942E4B}">
                        <a14:imgProps xmlns:a14="http://schemas.microsoft.com/office/drawing/2010/main">
                          <a14:imgLayer r:embed="rId10">
                            <a14:imgEffect>
                              <a14:backgroundRemoval t="7895" b="89474" l="4310" r="93103">
                                <a14:foregroundMark x1="43966" y1="52632" x2="43966" y2="52632"/>
                                <a14:foregroundMark x1="34483" y1="57895" x2="34483" y2="57895"/>
                                <a14:foregroundMark x1="24138" y1="57895" x2="24138" y2="57895"/>
                                <a14:foregroundMark x1="87931" y1="23684" x2="87931" y2="23684"/>
                                <a14:foregroundMark x1="56034" y1="71053" x2="56034" y2="71053"/>
                                <a14:foregroundMark x1="61207" y1="76316" x2="61207" y2="76316"/>
                                <a14:foregroundMark x1="72414" y1="65789" x2="72414" y2="65789"/>
                                <a14:foregroundMark x1="93103" y1="26316" x2="93103" y2="26316"/>
                                <a14:foregroundMark x1="5172" y1="26316" x2="5172" y2="26316"/>
                                <a14:foregroundMark x1="93103" y1="34211" x2="93103" y2="34211"/>
                              </a14:backgroundRemoval>
                            </a14:imgEffect>
                          </a14:imgLayer>
                        </a14:imgProps>
                      </a:ext>
                    </a:extLst>
                  </a:blip>
                  <a:stretch>
                    <a:fillRect/>
                  </a:stretch>
                </p:blipFill>
                <p:spPr>
                  <a:xfrm>
                    <a:off x="4401156" y="3682978"/>
                    <a:ext cx="298800" cy="97882"/>
                  </a:xfrm>
                  <a:prstGeom prst="rect">
                    <a:avLst/>
                  </a:prstGeom>
                </p:spPr>
              </p:pic>
            </p:grpSp>
            <p:grpSp>
              <p:nvGrpSpPr>
                <p:cNvPr id="91" name="Group 90">
                  <a:extLst>
                    <a:ext uri="{FF2B5EF4-FFF2-40B4-BE49-F238E27FC236}">
                      <a16:creationId xmlns:a16="http://schemas.microsoft.com/office/drawing/2014/main" id="{EC247808-D24B-33CB-F874-8180B2B3989D}"/>
                    </a:ext>
                  </a:extLst>
                </p:cNvPr>
                <p:cNvGrpSpPr>
                  <a:grpSpLocks noChangeAspect="1"/>
                </p:cNvGrpSpPr>
                <p:nvPr/>
              </p:nvGrpSpPr>
              <p:grpSpPr>
                <a:xfrm>
                  <a:off x="7765147" y="3629167"/>
                  <a:ext cx="1026799" cy="1188000"/>
                  <a:chOff x="7139342" y="3253824"/>
                  <a:chExt cx="1504800" cy="1741045"/>
                </a:xfrm>
              </p:grpSpPr>
              <p:pic>
                <p:nvPicPr>
                  <p:cNvPr id="97" name="Picture 96" descr="A black background with purple and orange dots&#10;&#10;Description automatically generated">
                    <a:extLst>
                      <a:ext uri="{FF2B5EF4-FFF2-40B4-BE49-F238E27FC236}">
                        <a16:creationId xmlns:a16="http://schemas.microsoft.com/office/drawing/2014/main" id="{3E37BC4F-C995-2A59-77B5-9A67F6FA5FBD}"/>
                      </a:ext>
                    </a:extLst>
                  </p:cNvPr>
                  <p:cNvPicPr>
                    <a:picLocks noChangeAspect="1"/>
                  </p:cNvPicPr>
                  <p:nvPr/>
                </p:nvPicPr>
                <p:blipFill rotWithShape="1">
                  <a:blip r:embed="rId11"/>
                  <a:srcRect l="12932" t="12035" r="10520" b="11415"/>
                  <a:stretch/>
                </p:blipFill>
                <p:spPr>
                  <a:xfrm>
                    <a:off x="7139342" y="3490069"/>
                    <a:ext cx="1504800" cy="1504800"/>
                  </a:xfrm>
                  <a:prstGeom prst="rect">
                    <a:avLst/>
                  </a:prstGeom>
                </p:spPr>
              </p:pic>
              <p:sp>
                <p:nvSpPr>
                  <p:cNvPr id="98" name="Rectangle 97">
                    <a:extLst>
                      <a:ext uri="{FF2B5EF4-FFF2-40B4-BE49-F238E27FC236}">
                        <a16:creationId xmlns:a16="http://schemas.microsoft.com/office/drawing/2014/main" id="{00848F75-A0F9-BB85-8AA6-752370F650BC}"/>
                      </a:ext>
                    </a:extLst>
                  </p:cNvPr>
                  <p:cNvSpPr/>
                  <p:nvPr/>
                </p:nvSpPr>
                <p:spPr>
                  <a:xfrm rot="5400000">
                    <a:off x="7784808" y="2609934"/>
                    <a:ext cx="215444" cy="1503223"/>
                  </a:xfrm>
                  <a:prstGeom prst="rect">
                    <a:avLst/>
                  </a:prstGeom>
                  <a:solidFill>
                    <a:srgbClr val="5E3261"/>
                  </a:solidFill>
                  <a:ln>
                    <a:noFill/>
                  </a:ln>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r>
                      <a:rPr lang="en-PT" sz="800" dirty="0">
                        <a:latin typeface=""/>
                      </a:rPr>
                      <a:t>Cellpose 2D</a:t>
                    </a:r>
                  </a:p>
                </p:txBody>
              </p:sp>
              <p:pic>
                <p:nvPicPr>
                  <p:cNvPr id="99" name="Picture 98">
                    <a:extLst>
                      <a:ext uri="{FF2B5EF4-FFF2-40B4-BE49-F238E27FC236}">
                        <a16:creationId xmlns:a16="http://schemas.microsoft.com/office/drawing/2014/main" id="{9EDA12ED-0811-0489-D575-C3FDC116EFBC}"/>
                      </a:ext>
                    </a:extLst>
                  </p:cNvPr>
                  <p:cNvPicPr>
                    <a:picLocks noChangeAspect="1"/>
                  </p:cNvPicPr>
                  <p:nvPr/>
                </p:nvPicPr>
                <p:blipFill>
                  <a:blip r:embed="rId9">
                    <a:extLst>
                      <a:ext uri="{BEBA8EAE-BF5A-486C-A8C5-ECC9F3942E4B}">
                        <a14:imgProps xmlns:a14="http://schemas.microsoft.com/office/drawing/2010/main">
                          <a14:imgLayer r:embed="rId10">
                            <a14:imgEffect>
                              <a14:backgroundRemoval t="7895" b="89474" l="4310" r="93103">
                                <a14:foregroundMark x1="43966" y1="52632" x2="43966" y2="52632"/>
                                <a14:foregroundMark x1="34483" y1="57895" x2="34483" y2="57895"/>
                                <a14:foregroundMark x1="24138" y1="57895" x2="24138" y2="57895"/>
                                <a14:foregroundMark x1="87931" y1="23684" x2="87931" y2="23684"/>
                                <a14:foregroundMark x1="56034" y1="71053" x2="56034" y2="71053"/>
                                <a14:foregroundMark x1="61207" y1="76316" x2="61207" y2="76316"/>
                                <a14:foregroundMark x1="72414" y1="65789" x2="72414" y2="65789"/>
                                <a14:foregroundMark x1="93103" y1="26316" x2="93103" y2="26316"/>
                                <a14:foregroundMark x1="5172" y1="26316" x2="5172" y2="26316"/>
                                <a14:foregroundMark x1="93103" y1="34211" x2="93103" y2="34211"/>
                              </a14:backgroundRemoval>
                            </a14:imgEffect>
                          </a14:imgLayer>
                        </a14:imgProps>
                      </a:ext>
                    </a:extLst>
                  </a:blip>
                  <a:stretch>
                    <a:fillRect/>
                  </a:stretch>
                </p:blipFill>
                <p:spPr>
                  <a:xfrm>
                    <a:off x="8316548" y="4873432"/>
                    <a:ext cx="298800" cy="97882"/>
                  </a:xfrm>
                  <a:prstGeom prst="rect">
                    <a:avLst/>
                  </a:prstGeom>
                </p:spPr>
              </p:pic>
            </p:grpSp>
            <p:grpSp>
              <p:nvGrpSpPr>
                <p:cNvPr id="92" name="Group 91">
                  <a:extLst>
                    <a:ext uri="{FF2B5EF4-FFF2-40B4-BE49-F238E27FC236}">
                      <a16:creationId xmlns:a16="http://schemas.microsoft.com/office/drawing/2014/main" id="{46A7AE53-F8E8-9BCF-83C8-F50BFBA7E00D}"/>
                    </a:ext>
                  </a:extLst>
                </p:cNvPr>
                <p:cNvGrpSpPr>
                  <a:grpSpLocks noChangeAspect="1"/>
                </p:cNvGrpSpPr>
                <p:nvPr/>
              </p:nvGrpSpPr>
              <p:grpSpPr>
                <a:xfrm>
                  <a:off x="5602775" y="3647722"/>
                  <a:ext cx="1026799" cy="1188000"/>
                  <a:chOff x="5029363" y="218396"/>
                  <a:chExt cx="1504800" cy="1741045"/>
                </a:xfrm>
              </p:grpSpPr>
              <p:pic>
                <p:nvPicPr>
                  <p:cNvPr id="94" name="Picture 93" descr="Purple and purple spots on a black background&#10;&#10;Description automatically generated">
                    <a:extLst>
                      <a:ext uri="{FF2B5EF4-FFF2-40B4-BE49-F238E27FC236}">
                        <a16:creationId xmlns:a16="http://schemas.microsoft.com/office/drawing/2014/main" id="{F8BFBBE8-DD02-B829-9FDE-A45494227336}"/>
                      </a:ext>
                    </a:extLst>
                  </p:cNvPr>
                  <p:cNvPicPr>
                    <a:picLocks noChangeAspect="1"/>
                  </p:cNvPicPr>
                  <p:nvPr/>
                </p:nvPicPr>
                <p:blipFill rotWithShape="1">
                  <a:blip r:embed="rId12"/>
                  <a:srcRect l="12629" t="11963" r="10155" b="10821"/>
                  <a:stretch/>
                </p:blipFill>
                <p:spPr>
                  <a:xfrm>
                    <a:off x="5029363" y="454641"/>
                    <a:ext cx="1504800" cy="1504800"/>
                  </a:xfrm>
                  <a:prstGeom prst="rect">
                    <a:avLst/>
                  </a:prstGeom>
                </p:spPr>
              </p:pic>
              <p:sp>
                <p:nvSpPr>
                  <p:cNvPr id="95" name="Rectangle 94">
                    <a:extLst>
                      <a:ext uri="{FF2B5EF4-FFF2-40B4-BE49-F238E27FC236}">
                        <a16:creationId xmlns:a16="http://schemas.microsoft.com/office/drawing/2014/main" id="{218D730E-85F8-437F-47C2-833F53D08A92}"/>
                      </a:ext>
                    </a:extLst>
                  </p:cNvPr>
                  <p:cNvSpPr/>
                  <p:nvPr/>
                </p:nvSpPr>
                <p:spPr>
                  <a:xfrm rot="5400000">
                    <a:off x="5674830" y="-425494"/>
                    <a:ext cx="215444" cy="1503223"/>
                  </a:xfrm>
                  <a:prstGeom prst="rect">
                    <a:avLst/>
                  </a:prstGeom>
                  <a:solidFill>
                    <a:srgbClr val="8D426E"/>
                  </a:solidFill>
                  <a:ln>
                    <a:noFill/>
                  </a:ln>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r>
                      <a:rPr lang="en-PT" sz="800" dirty="0">
                        <a:latin typeface=""/>
                      </a:rPr>
                      <a:t>Mask R-CNN (</a:t>
                    </a:r>
                    <a:r>
                      <a:rPr lang="en-PT" sz="800" i="1" dirty="0">
                        <a:latin typeface=""/>
                      </a:rPr>
                      <a:t>ftk3</a:t>
                    </a:r>
                    <a:r>
                      <a:rPr lang="en-PT" sz="800" dirty="0">
                        <a:latin typeface=""/>
                      </a:rPr>
                      <a:t>)</a:t>
                    </a:r>
                  </a:p>
                </p:txBody>
              </p:sp>
              <p:pic>
                <p:nvPicPr>
                  <p:cNvPr id="96" name="Picture 95">
                    <a:extLst>
                      <a:ext uri="{FF2B5EF4-FFF2-40B4-BE49-F238E27FC236}">
                        <a16:creationId xmlns:a16="http://schemas.microsoft.com/office/drawing/2014/main" id="{EE8FA8FE-3BF0-C1C3-A586-11CCDD877C44}"/>
                      </a:ext>
                    </a:extLst>
                  </p:cNvPr>
                  <p:cNvPicPr>
                    <a:picLocks noChangeAspect="1"/>
                  </p:cNvPicPr>
                  <p:nvPr/>
                </p:nvPicPr>
                <p:blipFill>
                  <a:blip r:embed="rId9">
                    <a:extLst>
                      <a:ext uri="{BEBA8EAE-BF5A-486C-A8C5-ECC9F3942E4B}">
                        <a14:imgProps xmlns:a14="http://schemas.microsoft.com/office/drawing/2010/main">
                          <a14:imgLayer r:embed="rId10">
                            <a14:imgEffect>
                              <a14:backgroundRemoval t="7895" b="89474" l="4310" r="93103">
                                <a14:foregroundMark x1="43966" y1="52632" x2="43966" y2="52632"/>
                                <a14:foregroundMark x1="34483" y1="57895" x2="34483" y2="57895"/>
                                <a14:foregroundMark x1="24138" y1="57895" x2="24138" y2="57895"/>
                                <a14:foregroundMark x1="87931" y1="23684" x2="87931" y2="23684"/>
                                <a14:foregroundMark x1="56034" y1="71053" x2="56034" y2="71053"/>
                                <a14:foregroundMark x1="61207" y1="76316" x2="61207" y2="76316"/>
                                <a14:foregroundMark x1="72414" y1="65789" x2="72414" y2="65789"/>
                                <a14:foregroundMark x1="93103" y1="26316" x2="93103" y2="26316"/>
                                <a14:foregroundMark x1="5172" y1="26316" x2="5172" y2="26316"/>
                                <a14:foregroundMark x1="93103" y1="34211" x2="93103" y2="34211"/>
                              </a14:backgroundRemoval>
                            </a14:imgEffect>
                          </a14:imgLayer>
                        </a14:imgProps>
                      </a:ext>
                    </a:extLst>
                  </a:blip>
                  <a:stretch>
                    <a:fillRect/>
                  </a:stretch>
                </p:blipFill>
                <p:spPr>
                  <a:xfrm>
                    <a:off x="6201921" y="1834365"/>
                    <a:ext cx="298800" cy="97882"/>
                  </a:xfrm>
                  <a:prstGeom prst="rect">
                    <a:avLst/>
                  </a:prstGeom>
                </p:spPr>
              </p:pic>
            </p:grpSp>
            <p:pic>
              <p:nvPicPr>
                <p:cNvPr id="93" name="Picture 92">
                  <a:extLst>
                    <a:ext uri="{FF2B5EF4-FFF2-40B4-BE49-F238E27FC236}">
                      <a16:creationId xmlns:a16="http://schemas.microsoft.com/office/drawing/2014/main" id="{64B2E100-B273-47E6-BB4F-25F7D5297AEF}"/>
                    </a:ext>
                  </a:extLst>
                </p:cNvPr>
                <p:cNvPicPr>
                  <a:picLocks noChangeAspect="1"/>
                </p:cNvPicPr>
                <p:nvPr/>
              </p:nvPicPr>
              <p:blipFill>
                <a:blip r:embed="rId9">
                  <a:extLst>
                    <a:ext uri="{BEBA8EAE-BF5A-486C-A8C5-ECC9F3942E4B}">
                      <a14:imgProps xmlns:a14="http://schemas.microsoft.com/office/drawing/2010/main">
                        <a14:imgLayer r:embed="rId10">
                          <a14:imgEffect>
                            <a14:backgroundRemoval t="7895" b="89474" l="4310" r="93103">
                              <a14:foregroundMark x1="43966" y1="52632" x2="43966" y2="52632"/>
                              <a14:foregroundMark x1="34483" y1="57895" x2="34483" y2="57895"/>
                              <a14:foregroundMark x1="24138" y1="57895" x2="24138" y2="57895"/>
                              <a14:foregroundMark x1="87931" y1="23684" x2="87931" y2="23684"/>
                              <a14:foregroundMark x1="56034" y1="71053" x2="56034" y2="71053"/>
                              <a14:foregroundMark x1="61207" y1="76316" x2="61207" y2="76316"/>
                              <a14:foregroundMark x1="72414" y1="65789" x2="72414" y2="65789"/>
                              <a14:foregroundMark x1="93103" y1="26316" x2="93103" y2="26316"/>
                              <a14:foregroundMark x1="5172" y1="26316" x2="5172" y2="26316"/>
                              <a14:foregroundMark x1="93103" y1="34211" x2="93103" y2="34211"/>
                            </a14:backgroundRemoval>
                          </a14:imgEffect>
                        </a14:imgLayer>
                      </a14:imgProps>
                    </a:ext>
                  </a:extLst>
                </a:blip>
                <a:stretch>
                  <a:fillRect/>
                </a:stretch>
              </p:blipFill>
              <p:spPr>
                <a:xfrm>
                  <a:off x="5316778" y="4752302"/>
                  <a:ext cx="203886" cy="66790"/>
                </a:xfrm>
                <a:prstGeom prst="rect">
                  <a:avLst/>
                </a:prstGeom>
              </p:spPr>
            </p:pic>
          </p:grpSp>
        </p:grpSp>
        <p:sp>
          <p:nvSpPr>
            <p:cNvPr id="82" name="TextBox 81">
              <a:extLst>
                <a:ext uri="{FF2B5EF4-FFF2-40B4-BE49-F238E27FC236}">
                  <a16:creationId xmlns:a16="http://schemas.microsoft.com/office/drawing/2014/main" id="{B4548228-8E69-D076-5B16-D6B1B88F164E}"/>
                </a:ext>
              </a:extLst>
            </p:cNvPr>
            <p:cNvSpPr txBox="1"/>
            <p:nvPr/>
          </p:nvSpPr>
          <p:spPr>
            <a:xfrm>
              <a:off x="4734955" y="4789067"/>
              <a:ext cx="2834343" cy="215444"/>
            </a:xfrm>
            <a:prstGeom prst="rect">
              <a:avLst/>
            </a:prstGeom>
            <a:noFill/>
          </p:spPr>
          <p:txBody>
            <a:bodyPr wrap="square" rtlCol="0">
              <a:spAutoFit/>
            </a:bodyPr>
            <a:lstStyle/>
            <a:p>
              <a:pPr marL="7938" indent="-7938" algn="just"/>
              <a:r>
                <a:rPr lang="en-GB" sz="800" b="1" dirty="0">
                  <a:latin typeface="Candara" panose="020E0502030303020204" pitchFamily="34" charset="0"/>
                </a:rPr>
                <a:t>Figure 14. </a:t>
              </a:r>
              <a:r>
                <a:rPr lang="en-GB" sz="800" dirty="0">
                  <a:latin typeface="Candara" panose="020E0502030303020204" pitchFamily="34" charset="0"/>
                </a:rPr>
                <a:t>Ground Truth and predicted masks.</a:t>
              </a:r>
            </a:p>
          </p:txBody>
        </p:sp>
        <p:sp>
          <p:nvSpPr>
            <p:cNvPr id="83" name="TextBox 82">
              <a:extLst>
                <a:ext uri="{FF2B5EF4-FFF2-40B4-BE49-F238E27FC236}">
                  <a16:creationId xmlns:a16="http://schemas.microsoft.com/office/drawing/2014/main" id="{DD10FE66-705A-D1DE-67DB-C64A7E9B2DF3}"/>
                </a:ext>
              </a:extLst>
            </p:cNvPr>
            <p:cNvSpPr txBox="1"/>
            <p:nvPr/>
          </p:nvSpPr>
          <p:spPr>
            <a:xfrm>
              <a:off x="4791909" y="3442783"/>
              <a:ext cx="2652055" cy="215444"/>
            </a:xfrm>
            <a:prstGeom prst="rect">
              <a:avLst/>
            </a:prstGeom>
            <a:noFill/>
          </p:spPr>
          <p:txBody>
            <a:bodyPr wrap="square" rtlCol="0">
              <a:spAutoFit/>
            </a:bodyPr>
            <a:lstStyle/>
            <a:p>
              <a:pPr marL="7938" indent="-7938" algn="just"/>
              <a:r>
                <a:rPr lang="en-GB" sz="800" b="1" dirty="0">
                  <a:latin typeface="Candara" panose="020E0502030303020204" pitchFamily="34" charset="0"/>
                </a:rPr>
                <a:t>Figure 13. </a:t>
              </a:r>
              <a:r>
                <a:rPr lang="en-GB" sz="800" dirty="0">
                  <a:latin typeface="Candara" panose="020E0502030303020204" pitchFamily="34" charset="0"/>
                </a:rPr>
                <a:t>Mean ratio and mean </a:t>
              </a:r>
              <a:r>
                <a:rPr lang="en-GB" sz="800" dirty="0" err="1">
                  <a:latin typeface="Candara" panose="020E0502030303020204" pitchFamily="34" charset="0"/>
                </a:rPr>
                <a:t>IoU</a:t>
              </a:r>
              <a:r>
                <a:rPr lang="en-GB" sz="800" dirty="0">
                  <a:latin typeface="Candara" panose="020E0502030303020204" pitchFamily="34" charset="0"/>
                </a:rPr>
                <a:t> of each model. </a:t>
              </a:r>
            </a:p>
          </p:txBody>
        </p:sp>
      </p:grpSp>
      <p:grpSp>
        <p:nvGrpSpPr>
          <p:cNvPr id="116" name="Group 115">
            <a:extLst>
              <a:ext uri="{FF2B5EF4-FFF2-40B4-BE49-F238E27FC236}">
                <a16:creationId xmlns:a16="http://schemas.microsoft.com/office/drawing/2014/main" id="{D0ABD814-9BE8-4E83-B16B-68A596127784}"/>
              </a:ext>
            </a:extLst>
          </p:cNvPr>
          <p:cNvGrpSpPr/>
          <p:nvPr/>
        </p:nvGrpSpPr>
        <p:grpSpPr>
          <a:xfrm>
            <a:off x="4735923" y="1312189"/>
            <a:ext cx="4286891" cy="2369859"/>
            <a:chOff x="4738272" y="1320352"/>
            <a:chExt cx="4286891" cy="2369859"/>
          </a:xfrm>
        </p:grpSpPr>
        <p:sp>
          <p:nvSpPr>
            <p:cNvPr id="117" name="Google Shape;366;p49">
              <a:extLst>
                <a:ext uri="{FF2B5EF4-FFF2-40B4-BE49-F238E27FC236}">
                  <a16:creationId xmlns:a16="http://schemas.microsoft.com/office/drawing/2014/main" id="{83E6B789-3E61-44D2-C602-7ACBCF475FB2}"/>
                </a:ext>
              </a:extLst>
            </p:cNvPr>
            <p:cNvSpPr txBox="1">
              <a:spLocks/>
            </p:cNvSpPr>
            <p:nvPr/>
          </p:nvSpPr>
          <p:spPr>
            <a:xfrm>
              <a:off x="4768770" y="1320352"/>
              <a:ext cx="4256393" cy="5232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Commissioner"/>
                <a:buNone/>
                <a:defRPr sz="1400" b="0" i="0" u="none" strike="noStrike" cap="none">
                  <a:solidFill>
                    <a:schemeClr val="dk1"/>
                  </a:solidFill>
                  <a:latin typeface="Commissioner"/>
                  <a:ea typeface="Commissioner"/>
                  <a:cs typeface="Commissioner"/>
                  <a:sym typeface="Commissioner"/>
                </a:defRPr>
              </a:lvl1pPr>
              <a:lvl2pPr marL="914400" marR="0" lvl="1" indent="-317500" algn="ctr" rtl="0">
                <a:lnSpc>
                  <a:spcPct val="115000"/>
                </a:lnSpc>
                <a:spcBef>
                  <a:spcPts val="0"/>
                </a:spcBef>
                <a:spcAft>
                  <a:spcPts val="0"/>
                </a:spcAft>
                <a:buClr>
                  <a:schemeClr val="dk1"/>
                </a:buClr>
                <a:buSzPts val="1400"/>
                <a:buFont typeface="Commissioner"/>
                <a:buNone/>
                <a:defRPr sz="1400" b="0" i="0" u="none" strike="noStrike" cap="none">
                  <a:solidFill>
                    <a:schemeClr val="dk1"/>
                  </a:solidFill>
                  <a:latin typeface="Commissioner"/>
                  <a:ea typeface="Commissioner"/>
                  <a:cs typeface="Commissioner"/>
                  <a:sym typeface="Commissioner"/>
                </a:defRPr>
              </a:lvl2pPr>
              <a:lvl3pPr marL="1371600" marR="0" lvl="2" indent="-317500" algn="ctr" rtl="0">
                <a:lnSpc>
                  <a:spcPct val="115000"/>
                </a:lnSpc>
                <a:spcBef>
                  <a:spcPts val="0"/>
                </a:spcBef>
                <a:spcAft>
                  <a:spcPts val="0"/>
                </a:spcAft>
                <a:buClr>
                  <a:schemeClr val="dk1"/>
                </a:buClr>
                <a:buSzPts val="1400"/>
                <a:buFont typeface="Commissioner"/>
                <a:buNone/>
                <a:defRPr sz="1400" b="0" i="0" u="none" strike="noStrike" cap="none">
                  <a:solidFill>
                    <a:schemeClr val="dk1"/>
                  </a:solidFill>
                  <a:latin typeface="Commissioner"/>
                  <a:ea typeface="Commissioner"/>
                  <a:cs typeface="Commissioner"/>
                  <a:sym typeface="Commissioner"/>
                </a:defRPr>
              </a:lvl3pPr>
              <a:lvl4pPr marL="1828800" marR="0" lvl="3" indent="-317500" algn="ctr" rtl="0">
                <a:lnSpc>
                  <a:spcPct val="115000"/>
                </a:lnSpc>
                <a:spcBef>
                  <a:spcPts val="0"/>
                </a:spcBef>
                <a:spcAft>
                  <a:spcPts val="0"/>
                </a:spcAft>
                <a:buClr>
                  <a:schemeClr val="dk1"/>
                </a:buClr>
                <a:buSzPts val="1400"/>
                <a:buFont typeface="Commissioner"/>
                <a:buNone/>
                <a:defRPr sz="1400" b="0" i="0" u="none" strike="noStrike" cap="none">
                  <a:solidFill>
                    <a:schemeClr val="dk1"/>
                  </a:solidFill>
                  <a:latin typeface="Commissioner"/>
                  <a:ea typeface="Commissioner"/>
                  <a:cs typeface="Commissioner"/>
                  <a:sym typeface="Commissioner"/>
                </a:defRPr>
              </a:lvl4pPr>
              <a:lvl5pPr marL="2286000" marR="0" lvl="4" indent="-317500" algn="ctr" rtl="0">
                <a:lnSpc>
                  <a:spcPct val="115000"/>
                </a:lnSpc>
                <a:spcBef>
                  <a:spcPts val="0"/>
                </a:spcBef>
                <a:spcAft>
                  <a:spcPts val="0"/>
                </a:spcAft>
                <a:buClr>
                  <a:schemeClr val="dk1"/>
                </a:buClr>
                <a:buSzPts val="1400"/>
                <a:buFont typeface="Commissioner"/>
                <a:buNone/>
                <a:defRPr sz="1400" b="0" i="0" u="none" strike="noStrike" cap="none">
                  <a:solidFill>
                    <a:schemeClr val="dk1"/>
                  </a:solidFill>
                  <a:latin typeface="Commissioner"/>
                  <a:ea typeface="Commissioner"/>
                  <a:cs typeface="Commissioner"/>
                  <a:sym typeface="Commissioner"/>
                </a:defRPr>
              </a:lvl5pPr>
              <a:lvl6pPr marL="2743200" marR="0" lvl="5" indent="-317500" algn="ctr" rtl="0">
                <a:lnSpc>
                  <a:spcPct val="115000"/>
                </a:lnSpc>
                <a:spcBef>
                  <a:spcPts val="0"/>
                </a:spcBef>
                <a:spcAft>
                  <a:spcPts val="0"/>
                </a:spcAft>
                <a:buClr>
                  <a:schemeClr val="dk1"/>
                </a:buClr>
                <a:buSzPts val="1400"/>
                <a:buFont typeface="Commissioner"/>
                <a:buNone/>
                <a:defRPr sz="1400" b="0" i="0" u="none" strike="noStrike" cap="none">
                  <a:solidFill>
                    <a:schemeClr val="dk1"/>
                  </a:solidFill>
                  <a:latin typeface="Commissioner"/>
                  <a:ea typeface="Commissioner"/>
                  <a:cs typeface="Commissioner"/>
                  <a:sym typeface="Commissioner"/>
                </a:defRPr>
              </a:lvl6pPr>
              <a:lvl7pPr marL="3200400" marR="0" lvl="6" indent="-317500" algn="ctr" rtl="0">
                <a:lnSpc>
                  <a:spcPct val="115000"/>
                </a:lnSpc>
                <a:spcBef>
                  <a:spcPts val="0"/>
                </a:spcBef>
                <a:spcAft>
                  <a:spcPts val="0"/>
                </a:spcAft>
                <a:buClr>
                  <a:schemeClr val="dk1"/>
                </a:buClr>
                <a:buSzPts val="1400"/>
                <a:buFont typeface="Commissioner"/>
                <a:buNone/>
                <a:defRPr sz="1400" b="0" i="0" u="none" strike="noStrike" cap="none">
                  <a:solidFill>
                    <a:schemeClr val="dk1"/>
                  </a:solidFill>
                  <a:latin typeface="Commissioner"/>
                  <a:ea typeface="Commissioner"/>
                  <a:cs typeface="Commissioner"/>
                  <a:sym typeface="Commissioner"/>
                </a:defRPr>
              </a:lvl7pPr>
              <a:lvl8pPr marL="3657600" marR="0" lvl="7" indent="-317500" algn="ctr" rtl="0">
                <a:lnSpc>
                  <a:spcPct val="115000"/>
                </a:lnSpc>
                <a:spcBef>
                  <a:spcPts val="0"/>
                </a:spcBef>
                <a:spcAft>
                  <a:spcPts val="0"/>
                </a:spcAft>
                <a:buClr>
                  <a:schemeClr val="dk1"/>
                </a:buClr>
                <a:buSzPts val="1400"/>
                <a:buFont typeface="Commissioner"/>
                <a:buNone/>
                <a:defRPr sz="1400" b="0" i="0" u="none" strike="noStrike" cap="none">
                  <a:solidFill>
                    <a:schemeClr val="dk1"/>
                  </a:solidFill>
                  <a:latin typeface="Commissioner"/>
                  <a:ea typeface="Commissioner"/>
                  <a:cs typeface="Commissioner"/>
                  <a:sym typeface="Commissioner"/>
                </a:defRPr>
              </a:lvl8pPr>
              <a:lvl9pPr marL="4114800" marR="0" lvl="8" indent="-317500" algn="ctr" rtl="0">
                <a:lnSpc>
                  <a:spcPct val="115000"/>
                </a:lnSpc>
                <a:spcBef>
                  <a:spcPts val="0"/>
                </a:spcBef>
                <a:spcAft>
                  <a:spcPts val="0"/>
                </a:spcAft>
                <a:buClr>
                  <a:schemeClr val="dk1"/>
                </a:buClr>
                <a:buSzPts val="1400"/>
                <a:buFont typeface="Commissioner"/>
                <a:buNone/>
                <a:defRPr sz="1400" b="0" i="0" u="none" strike="noStrike" cap="none">
                  <a:solidFill>
                    <a:schemeClr val="dk1"/>
                  </a:solidFill>
                  <a:latin typeface="Commissioner"/>
                  <a:ea typeface="Commissioner"/>
                  <a:cs typeface="Commissioner"/>
                  <a:sym typeface="Commissioner"/>
                </a:defRPr>
              </a:lvl9pPr>
            </a:lstStyle>
            <a:p>
              <a:pPr marL="0" indent="0" algn="l"/>
              <a:r>
                <a:rPr lang="en-GB" sz="1600" b="1" dirty="0">
                  <a:latin typeface="Chivo" panose="020B0503030202020804" pitchFamily="34" charset="77"/>
                </a:rPr>
                <a:t>2</a:t>
              </a:r>
              <a:r>
                <a:rPr lang="en-GB" sz="1600" b="1" baseline="30000" dirty="0">
                  <a:latin typeface="Chivo" panose="020B0503030202020804" pitchFamily="34" charset="77"/>
                </a:rPr>
                <a:t>nd</a:t>
              </a:r>
              <a:r>
                <a:rPr lang="en-GB" sz="1600" b="1" dirty="0">
                  <a:latin typeface="Chivo" panose="020B0503030202020804" pitchFamily="34" charset="77"/>
                </a:rPr>
                <a:t> APPROACH | </a:t>
              </a:r>
              <a:r>
                <a:rPr lang="en-GB" sz="1600" dirty="0">
                  <a:latin typeface="Chivo" panose="020B0503030202020804" pitchFamily="34" charset="77"/>
                </a:rPr>
                <a:t>3D Nuclei Segmentation</a:t>
              </a:r>
            </a:p>
          </p:txBody>
        </p:sp>
        <p:sp>
          <p:nvSpPr>
            <p:cNvPr id="118" name="TextBox 117">
              <a:extLst>
                <a:ext uri="{FF2B5EF4-FFF2-40B4-BE49-F238E27FC236}">
                  <a16:creationId xmlns:a16="http://schemas.microsoft.com/office/drawing/2014/main" id="{C265C7BD-CACD-C6A3-4D15-EBCC974FCCA5}"/>
                </a:ext>
              </a:extLst>
            </p:cNvPr>
            <p:cNvSpPr txBox="1"/>
            <p:nvPr/>
          </p:nvSpPr>
          <p:spPr>
            <a:xfrm>
              <a:off x="4738272" y="1843552"/>
              <a:ext cx="3949158" cy="1846659"/>
            </a:xfrm>
            <a:prstGeom prst="rect">
              <a:avLst/>
            </a:prstGeom>
            <a:noFill/>
          </p:spPr>
          <p:txBody>
            <a:bodyPr wrap="square" rtlCol="0">
              <a:spAutoFit/>
            </a:bodyPr>
            <a:lstStyle/>
            <a:p>
              <a:pPr marL="541338" indent="-331788">
                <a:spcAft>
                  <a:spcPts val="900"/>
                </a:spcAft>
                <a:buClr>
                  <a:srgbClr val="994269"/>
                </a:buClr>
                <a:buSzPct val="70000"/>
                <a:buFont typeface="Wingdings" pitchFamily="2" charset="2"/>
                <a:buChar char="v"/>
              </a:pPr>
              <a:r>
                <a:rPr lang="en-GB" b="1" dirty="0">
                  <a:solidFill>
                    <a:schemeClr val="tx1"/>
                  </a:solidFill>
                  <a:latin typeface="Candara" panose="020E0502030303020204" pitchFamily="34" charset="0"/>
                </a:rPr>
                <a:t>Auxiliary dataset: </a:t>
              </a:r>
              <a:r>
                <a:rPr lang="en-GB" i="1" dirty="0">
                  <a:solidFill>
                    <a:schemeClr val="tx1"/>
                  </a:solidFill>
                  <a:latin typeface="Candara" panose="020E0502030303020204" pitchFamily="34" charset="0"/>
                </a:rPr>
                <a:t>3d nuclei </a:t>
              </a:r>
              <a:r>
                <a:rPr lang="en-GB" dirty="0">
                  <a:solidFill>
                    <a:schemeClr val="tx1"/>
                  </a:solidFill>
                  <a:latin typeface="Candara" panose="020E0502030303020204" pitchFamily="34" charset="0"/>
                </a:rPr>
                <a:t>dataset</a:t>
              </a:r>
              <a:endParaRPr lang="en-GB" b="1" dirty="0">
                <a:solidFill>
                  <a:schemeClr val="tx1"/>
                </a:solidFill>
                <a:latin typeface="Candara" panose="020E0502030303020204" pitchFamily="34" charset="0"/>
              </a:endParaRPr>
            </a:p>
            <a:p>
              <a:pPr marL="541338" indent="-331788">
                <a:spcAft>
                  <a:spcPts val="900"/>
                </a:spcAft>
                <a:buClr>
                  <a:srgbClr val="994269"/>
                </a:buClr>
                <a:buSzPct val="70000"/>
                <a:buFont typeface="Wingdings" pitchFamily="2" charset="2"/>
                <a:buChar char="v"/>
              </a:pPr>
              <a:r>
                <a:rPr lang="en-GB" b="1" dirty="0">
                  <a:solidFill>
                    <a:schemeClr val="tx1"/>
                  </a:solidFill>
                  <a:latin typeface="Candara" panose="020E0502030303020204" pitchFamily="34" charset="0"/>
                </a:rPr>
                <a:t>Architecture: </a:t>
              </a:r>
              <a:r>
                <a:rPr lang="en-GB" dirty="0">
                  <a:solidFill>
                    <a:schemeClr val="tx1"/>
                  </a:solidFill>
                  <a:latin typeface="Candara" panose="020E0502030303020204" pitchFamily="34" charset="0"/>
                </a:rPr>
                <a:t>StarDist3D</a:t>
              </a:r>
            </a:p>
            <a:p>
              <a:pPr marL="541338" indent="-331788">
                <a:spcAft>
                  <a:spcPts val="900"/>
                </a:spcAft>
                <a:buClr>
                  <a:srgbClr val="994269"/>
                </a:buClr>
                <a:buSzPct val="70000"/>
                <a:buFont typeface="Wingdings" pitchFamily="2" charset="2"/>
                <a:buChar char="v"/>
              </a:pPr>
              <a:r>
                <a:rPr lang="en-GB" b="1" dirty="0">
                  <a:solidFill>
                    <a:schemeClr val="tx1"/>
                  </a:solidFill>
                  <a:latin typeface="Candara" panose="020E0502030303020204" pitchFamily="34" charset="0"/>
                </a:rPr>
                <a:t>Validation: </a:t>
              </a:r>
              <a:r>
                <a:rPr lang="en-GB" dirty="0">
                  <a:solidFill>
                    <a:schemeClr val="tx1"/>
                  </a:solidFill>
                  <a:latin typeface="Candara" panose="020E0502030303020204" pitchFamily="34" charset="0"/>
                </a:rPr>
                <a:t>U-Net 3D and </a:t>
              </a:r>
              <a:r>
                <a:rPr lang="en-GB" dirty="0" err="1">
                  <a:solidFill>
                    <a:schemeClr val="tx1"/>
                  </a:solidFill>
                  <a:latin typeface="Candara" panose="020E0502030303020204" pitchFamily="34" charset="0"/>
                </a:rPr>
                <a:t>Cellpose</a:t>
              </a:r>
              <a:r>
                <a:rPr lang="en-GB" dirty="0">
                  <a:solidFill>
                    <a:schemeClr val="tx1"/>
                  </a:solidFill>
                  <a:latin typeface="Candara" panose="020E0502030303020204" pitchFamily="34" charset="0"/>
                </a:rPr>
                <a:t> 3D</a:t>
              </a:r>
            </a:p>
            <a:p>
              <a:pPr marL="541338" indent="-331788">
                <a:spcAft>
                  <a:spcPts val="900"/>
                </a:spcAft>
                <a:buClr>
                  <a:srgbClr val="994269"/>
                </a:buClr>
                <a:buSzPct val="70000"/>
                <a:buFont typeface="Wingdings" pitchFamily="2" charset="2"/>
                <a:buChar char="v"/>
              </a:pPr>
              <a:r>
                <a:rPr lang="en-GB" b="1" dirty="0">
                  <a:solidFill>
                    <a:schemeClr val="tx1"/>
                  </a:solidFill>
                  <a:latin typeface="Candara" panose="020E0502030303020204" pitchFamily="34" charset="0"/>
                </a:rPr>
                <a:t>Metrics: </a:t>
              </a:r>
              <a:r>
                <a:rPr lang="en-GB" dirty="0">
                  <a:solidFill>
                    <a:schemeClr val="tx1"/>
                  </a:solidFill>
                  <a:latin typeface="Candara" panose="020E0502030303020204" pitchFamily="34" charset="0"/>
                </a:rPr>
                <a:t>TPR, PPV, mean average precision, mean </a:t>
              </a:r>
              <a:r>
                <a:rPr lang="en-GB" dirty="0" err="1">
                  <a:solidFill>
                    <a:schemeClr val="tx1"/>
                  </a:solidFill>
                  <a:latin typeface="Candara" panose="020E0502030303020204" pitchFamily="34" charset="0"/>
                </a:rPr>
                <a:t>IoU</a:t>
              </a:r>
              <a:r>
                <a:rPr lang="en-GB" dirty="0">
                  <a:solidFill>
                    <a:schemeClr val="tx1"/>
                  </a:solidFill>
                  <a:latin typeface="Candara" panose="020E0502030303020204" pitchFamily="34" charset="0"/>
                </a:rPr>
                <a:t>, mean ratio</a:t>
              </a:r>
            </a:p>
            <a:p>
              <a:pPr marL="209550">
                <a:spcAft>
                  <a:spcPts val="900"/>
                </a:spcAft>
                <a:buClr>
                  <a:srgbClr val="994269"/>
                </a:buClr>
                <a:buSzPct val="70000"/>
              </a:pPr>
              <a:endParaRPr lang="en-GB" dirty="0">
                <a:solidFill>
                  <a:schemeClr val="tx1"/>
                </a:solidFill>
                <a:latin typeface="Candara" panose="020E0502030303020204" pitchFamily="34" charset="0"/>
              </a:endParaRPr>
            </a:p>
          </p:txBody>
        </p:sp>
      </p:grpSp>
    </p:spTree>
    <p:extLst>
      <p:ext uri="{BB962C8B-B14F-4D97-AF65-F5344CB8AC3E}">
        <p14:creationId xmlns:p14="http://schemas.microsoft.com/office/powerpoint/2010/main" val="1804183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4" fill="hold" nodeType="clickEffect">
                                  <p:stCondLst>
                                    <p:cond delay="0"/>
                                  </p:stCondLst>
                                  <p:childTnLst>
                                    <p:animEffect transition="out" filter="wipe(down)">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par>
                                <p:cTn id="8" presetID="2" presetClass="entr" presetSubtype="4" fill="hold" nodeType="withEffect">
                                  <p:stCondLst>
                                    <p:cond delay="0"/>
                                  </p:stCondLst>
                                  <p:childTnLst>
                                    <p:set>
                                      <p:cBhvr>
                                        <p:cTn id="9" dur="1" fill="hold">
                                          <p:stCondLst>
                                            <p:cond delay="0"/>
                                          </p:stCondLst>
                                        </p:cTn>
                                        <p:tgtEl>
                                          <p:spTgt spid="80"/>
                                        </p:tgtEl>
                                        <p:attrNameLst>
                                          <p:attrName>style.visibility</p:attrName>
                                        </p:attrNameLst>
                                      </p:cBhvr>
                                      <p:to>
                                        <p:strVal val="visible"/>
                                      </p:to>
                                    </p:set>
                                    <p:anim calcmode="lin" valueType="num">
                                      <p:cBhvr additive="base">
                                        <p:cTn id="10" dur="500" fill="hold"/>
                                        <p:tgtEl>
                                          <p:spTgt spid="80"/>
                                        </p:tgtEl>
                                        <p:attrNameLst>
                                          <p:attrName>ppt_x</p:attrName>
                                        </p:attrNameLst>
                                      </p:cBhvr>
                                      <p:tavLst>
                                        <p:tav tm="0">
                                          <p:val>
                                            <p:strVal val="#ppt_x"/>
                                          </p:val>
                                        </p:tav>
                                        <p:tav tm="100000">
                                          <p:val>
                                            <p:strVal val="#ppt_x"/>
                                          </p:val>
                                        </p:tav>
                                      </p:tavLst>
                                    </p:anim>
                                    <p:anim calcmode="lin" valueType="num">
                                      <p:cBhvr additive="base">
                                        <p:cTn id="11" dur="500" fill="hold"/>
                                        <p:tgtEl>
                                          <p:spTgt spid="80"/>
                                        </p:tgtEl>
                                        <p:attrNameLst>
                                          <p:attrName>ppt_y</p:attrName>
                                        </p:attrNameLst>
                                      </p:cBhvr>
                                      <p:tavLst>
                                        <p:tav tm="0">
                                          <p:val>
                                            <p:strVal val="1+#ppt_h/2"/>
                                          </p:val>
                                        </p:tav>
                                        <p:tav tm="100000">
                                          <p:val>
                                            <p:strVal val="#ppt_y"/>
                                          </p:val>
                                        </p:tav>
                                      </p:tavLst>
                                    </p:anim>
                                  </p:childTnLst>
                                </p:cTn>
                              </p:par>
                            </p:childTnLst>
                          </p:cTn>
                        </p:par>
                      </p:childTnLst>
                    </p:cTn>
                  </p:par>
                  <p:par>
                    <p:cTn id="12" fill="hold">
                      <p:stCondLst>
                        <p:cond delay="indefinite"/>
                      </p:stCondLst>
                      <p:childTnLst>
                        <p:par>
                          <p:cTn id="13" fill="hold">
                            <p:stCondLst>
                              <p:cond delay="0"/>
                            </p:stCondLst>
                            <p:childTnLst>
                              <p:par>
                                <p:cTn id="14" presetID="22" presetClass="exit" presetSubtype="4" fill="hold" nodeType="clickEffect">
                                  <p:stCondLst>
                                    <p:cond delay="0"/>
                                  </p:stCondLst>
                                  <p:childTnLst>
                                    <p:animEffect transition="out" filter="wipe(down)">
                                      <p:cBhvr>
                                        <p:cTn id="15" dur="500"/>
                                        <p:tgtEl>
                                          <p:spTgt spid="80"/>
                                        </p:tgtEl>
                                      </p:cBhvr>
                                    </p:animEffect>
                                    <p:set>
                                      <p:cBhvr>
                                        <p:cTn id="16" dur="1" fill="hold">
                                          <p:stCondLst>
                                            <p:cond delay="499"/>
                                          </p:stCondLst>
                                        </p:cTn>
                                        <p:tgtEl>
                                          <p:spTgt spid="80"/>
                                        </p:tgtEl>
                                        <p:attrNameLst>
                                          <p:attrName>style.visibility</p:attrName>
                                        </p:attrNameLst>
                                      </p:cBhvr>
                                      <p:to>
                                        <p:strVal val="hidden"/>
                                      </p:to>
                                    </p:set>
                                  </p:childTnLst>
                                </p:cTn>
                              </p:par>
                              <p:par>
                                <p:cTn id="17" presetID="2" presetClass="entr" presetSubtype="4" fill="hold" nodeType="withEffect">
                                  <p:stCondLst>
                                    <p:cond delay="0"/>
                                  </p:stCondLst>
                                  <p:childTnLst>
                                    <p:set>
                                      <p:cBhvr>
                                        <p:cTn id="18" dur="1" fill="hold">
                                          <p:stCondLst>
                                            <p:cond delay="0"/>
                                          </p:stCondLst>
                                        </p:cTn>
                                        <p:tgtEl>
                                          <p:spTgt spid="116"/>
                                        </p:tgtEl>
                                        <p:attrNameLst>
                                          <p:attrName>style.visibility</p:attrName>
                                        </p:attrNameLst>
                                      </p:cBhvr>
                                      <p:to>
                                        <p:strVal val="visible"/>
                                      </p:to>
                                    </p:set>
                                    <p:anim calcmode="lin" valueType="num">
                                      <p:cBhvr additive="base">
                                        <p:cTn id="19" dur="500" fill="hold"/>
                                        <p:tgtEl>
                                          <p:spTgt spid="116"/>
                                        </p:tgtEl>
                                        <p:attrNameLst>
                                          <p:attrName>ppt_x</p:attrName>
                                        </p:attrNameLst>
                                      </p:cBhvr>
                                      <p:tavLst>
                                        <p:tav tm="0">
                                          <p:val>
                                            <p:strVal val="#ppt_x"/>
                                          </p:val>
                                        </p:tav>
                                        <p:tav tm="100000">
                                          <p:val>
                                            <p:strVal val="#ppt_x"/>
                                          </p:val>
                                        </p:tav>
                                      </p:tavLst>
                                    </p:anim>
                                    <p:anim calcmode="lin" valueType="num">
                                      <p:cBhvr additive="base">
                                        <p:cTn id="20" dur="500" fill="hold"/>
                                        <p:tgtEl>
                                          <p:spTgt spid="1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BF6474-45A3-871B-700D-16C9F9DF9C6D}"/>
              </a:ext>
            </a:extLst>
          </p:cNvPr>
          <p:cNvSpPr>
            <a:spLocks noGrp="1"/>
          </p:cNvSpPr>
          <p:nvPr>
            <p:ph type="title"/>
          </p:nvPr>
        </p:nvSpPr>
        <p:spPr/>
        <p:txBody>
          <a:bodyPr/>
          <a:lstStyle/>
          <a:p>
            <a:r>
              <a:rPr lang="en-GB" dirty="0">
                <a:latin typeface="Chivo" panose="020B0503030202020804" pitchFamily="34" charset="77"/>
              </a:rPr>
              <a:t>Nuclei Segmentation</a:t>
            </a:r>
          </a:p>
        </p:txBody>
      </p:sp>
      <p:sp>
        <p:nvSpPr>
          <p:cNvPr id="7" name="Rectangle 6">
            <a:extLst>
              <a:ext uri="{FF2B5EF4-FFF2-40B4-BE49-F238E27FC236}">
                <a16:creationId xmlns:a16="http://schemas.microsoft.com/office/drawing/2014/main" id="{72E5E724-047D-C4D6-B882-EC542B5DA845}"/>
              </a:ext>
            </a:extLst>
          </p:cNvPr>
          <p:cNvSpPr/>
          <p:nvPr/>
        </p:nvSpPr>
        <p:spPr>
          <a:xfrm>
            <a:off x="8857561" y="0"/>
            <a:ext cx="286439" cy="5143500"/>
          </a:xfrm>
          <a:prstGeom prst="rect">
            <a:avLst/>
          </a:prstGeom>
          <a:solidFill>
            <a:srgbClr val="994269">
              <a:alpha val="6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TextBox 27">
            <a:extLst>
              <a:ext uri="{FF2B5EF4-FFF2-40B4-BE49-F238E27FC236}">
                <a16:creationId xmlns:a16="http://schemas.microsoft.com/office/drawing/2014/main" id="{53A7E9A5-4251-DBBC-FAC5-DA2B4183E3D8}"/>
              </a:ext>
            </a:extLst>
          </p:cNvPr>
          <p:cNvSpPr txBox="1"/>
          <p:nvPr/>
        </p:nvSpPr>
        <p:spPr>
          <a:xfrm>
            <a:off x="0" y="4835723"/>
            <a:ext cx="9155222" cy="307777"/>
          </a:xfrm>
          <a:prstGeom prst="rect">
            <a:avLst/>
          </a:prstGeom>
          <a:noFill/>
        </p:spPr>
        <p:txBody>
          <a:bodyPr wrap="square" rtlCol="0">
            <a:spAutoFit/>
          </a:bodyPr>
          <a:lstStyle/>
          <a:p>
            <a:pPr algn="ctr"/>
            <a:r>
              <a:rPr lang="en-GB" b="1" dirty="0">
                <a:latin typeface="Chivo" panose="020B0503030202020804" pitchFamily="34" charset="77"/>
              </a:rPr>
              <a:t>22</a:t>
            </a:r>
          </a:p>
        </p:txBody>
      </p:sp>
      <p:sp>
        <p:nvSpPr>
          <p:cNvPr id="32" name="Google Shape;366;p49">
            <a:extLst>
              <a:ext uri="{FF2B5EF4-FFF2-40B4-BE49-F238E27FC236}">
                <a16:creationId xmlns:a16="http://schemas.microsoft.com/office/drawing/2014/main" id="{39FD2AAB-C362-6161-3B96-0FA9A813F51B}"/>
              </a:ext>
            </a:extLst>
          </p:cNvPr>
          <p:cNvSpPr txBox="1">
            <a:spLocks/>
          </p:cNvSpPr>
          <p:nvPr/>
        </p:nvSpPr>
        <p:spPr>
          <a:xfrm>
            <a:off x="545623" y="1320352"/>
            <a:ext cx="4025711" cy="5232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Commissioner"/>
              <a:buNone/>
              <a:defRPr sz="1400" b="0" i="0" u="none" strike="noStrike" cap="none">
                <a:solidFill>
                  <a:schemeClr val="dk1"/>
                </a:solidFill>
                <a:latin typeface="Commissioner"/>
                <a:ea typeface="Commissioner"/>
                <a:cs typeface="Commissioner"/>
                <a:sym typeface="Commissioner"/>
              </a:defRPr>
            </a:lvl1pPr>
            <a:lvl2pPr marL="914400" marR="0" lvl="1" indent="-317500" algn="ctr" rtl="0">
              <a:lnSpc>
                <a:spcPct val="115000"/>
              </a:lnSpc>
              <a:spcBef>
                <a:spcPts val="0"/>
              </a:spcBef>
              <a:spcAft>
                <a:spcPts val="0"/>
              </a:spcAft>
              <a:buClr>
                <a:schemeClr val="dk1"/>
              </a:buClr>
              <a:buSzPts val="1400"/>
              <a:buFont typeface="Commissioner"/>
              <a:buNone/>
              <a:defRPr sz="1400" b="0" i="0" u="none" strike="noStrike" cap="none">
                <a:solidFill>
                  <a:schemeClr val="dk1"/>
                </a:solidFill>
                <a:latin typeface="Commissioner"/>
                <a:ea typeface="Commissioner"/>
                <a:cs typeface="Commissioner"/>
                <a:sym typeface="Commissioner"/>
              </a:defRPr>
            </a:lvl2pPr>
            <a:lvl3pPr marL="1371600" marR="0" lvl="2" indent="-317500" algn="ctr" rtl="0">
              <a:lnSpc>
                <a:spcPct val="115000"/>
              </a:lnSpc>
              <a:spcBef>
                <a:spcPts val="0"/>
              </a:spcBef>
              <a:spcAft>
                <a:spcPts val="0"/>
              </a:spcAft>
              <a:buClr>
                <a:schemeClr val="dk1"/>
              </a:buClr>
              <a:buSzPts val="1400"/>
              <a:buFont typeface="Commissioner"/>
              <a:buNone/>
              <a:defRPr sz="1400" b="0" i="0" u="none" strike="noStrike" cap="none">
                <a:solidFill>
                  <a:schemeClr val="dk1"/>
                </a:solidFill>
                <a:latin typeface="Commissioner"/>
                <a:ea typeface="Commissioner"/>
                <a:cs typeface="Commissioner"/>
                <a:sym typeface="Commissioner"/>
              </a:defRPr>
            </a:lvl3pPr>
            <a:lvl4pPr marL="1828800" marR="0" lvl="3" indent="-317500" algn="ctr" rtl="0">
              <a:lnSpc>
                <a:spcPct val="115000"/>
              </a:lnSpc>
              <a:spcBef>
                <a:spcPts val="0"/>
              </a:spcBef>
              <a:spcAft>
                <a:spcPts val="0"/>
              </a:spcAft>
              <a:buClr>
                <a:schemeClr val="dk1"/>
              </a:buClr>
              <a:buSzPts val="1400"/>
              <a:buFont typeface="Commissioner"/>
              <a:buNone/>
              <a:defRPr sz="1400" b="0" i="0" u="none" strike="noStrike" cap="none">
                <a:solidFill>
                  <a:schemeClr val="dk1"/>
                </a:solidFill>
                <a:latin typeface="Commissioner"/>
                <a:ea typeface="Commissioner"/>
                <a:cs typeface="Commissioner"/>
                <a:sym typeface="Commissioner"/>
              </a:defRPr>
            </a:lvl4pPr>
            <a:lvl5pPr marL="2286000" marR="0" lvl="4" indent="-317500" algn="ctr" rtl="0">
              <a:lnSpc>
                <a:spcPct val="115000"/>
              </a:lnSpc>
              <a:spcBef>
                <a:spcPts val="0"/>
              </a:spcBef>
              <a:spcAft>
                <a:spcPts val="0"/>
              </a:spcAft>
              <a:buClr>
                <a:schemeClr val="dk1"/>
              </a:buClr>
              <a:buSzPts val="1400"/>
              <a:buFont typeface="Commissioner"/>
              <a:buNone/>
              <a:defRPr sz="1400" b="0" i="0" u="none" strike="noStrike" cap="none">
                <a:solidFill>
                  <a:schemeClr val="dk1"/>
                </a:solidFill>
                <a:latin typeface="Commissioner"/>
                <a:ea typeface="Commissioner"/>
                <a:cs typeface="Commissioner"/>
                <a:sym typeface="Commissioner"/>
              </a:defRPr>
            </a:lvl5pPr>
            <a:lvl6pPr marL="2743200" marR="0" lvl="5" indent="-317500" algn="ctr" rtl="0">
              <a:lnSpc>
                <a:spcPct val="115000"/>
              </a:lnSpc>
              <a:spcBef>
                <a:spcPts val="0"/>
              </a:spcBef>
              <a:spcAft>
                <a:spcPts val="0"/>
              </a:spcAft>
              <a:buClr>
                <a:schemeClr val="dk1"/>
              </a:buClr>
              <a:buSzPts val="1400"/>
              <a:buFont typeface="Commissioner"/>
              <a:buNone/>
              <a:defRPr sz="1400" b="0" i="0" u="none" strike="noStrike" cap="none">
                <a:solidFill>
                  <a:schemeClr val="dk1"/>
                </a:solidFill>
                <a:latin typeface="Commissioner"/>
                <a:ea typeface="Commissioner"/>
                <a:cs typeface="Commissioner"/>
                <a:sym typeface="Commissioner"/>
              </a:defRPr>
            </a:lvl6pPr>
            <a:lvl7pPr marL="3200400" marR="0" lvl="6" indent="-317500" algn="ctr" rtl="0">
              <a:lnSpc>
                <a:spcPct val="115000"/>
              </a:lnSpc>
              <a:spcBef>
                <a:spcPts val="0"/>
              </a:spcBef>
              <a:spcAft>
                <a:spcPts val="0"/>
              </a:spcAft>
              <a:buClr>
                <a:schemeClr val="dk1"/>
              </a:buClr>
              <a:buSzPts val="1400"/>
              <a:buFont typeface="Commissioner"/>
              <a:buNone/>
              <a:defRPr sz="1400" b="0" i="0" u="none" strike="noStrike" cap="none">
                <a:solidFill>
                  <a:schemeClr val="dk1"/>
                </a:solidFill>
                <a:latin typeface="Commissioner"/>
                <a:ea typeface="Commissioner"/>
                <a:cs typeface="Commissioner"/>
                <a:sym typeface="Commissioner"/>
              </a:defRPr>
            </a:lvl7pPr>
            <a:lvl8pPr marL="3657600" marR="0" lvl="7" indent="-317500" algn="ctr" rtl="0">
              <a:lnSpc>
                <a:spcPct val="115000"/>
              </a:lnSpc>
              <a:spcBef>
                <a:spcPts val="0"/>
              </a:spcBef>
              <a:spcAft>
                <a:spcPts val="0"/>
              </a:spcAft>
              <a:buClr>
                <a:schemeClr val="dk1"/>
              </a:buClr>
              <a:buSzPts val="1400"/>
              <a:buFont typeface="Commissioner"/>
              <a:buNone/>
              <a:defRPr sz="1400" b="0" i="0" u="none" strike="noStrike" cap="none">
                <a:solidFill>
                  <a:schemeClr val="dk1"/>
                </a:solidFill>
                <a:latin typeface="Commissioner"/>
                <a:ea typeface="Commissioner"/>
                <a:cs typeface="Commissioner"/>
                <a:sym typeface="Commissioner"/>
              </a:defRPr>
            </a:lvl8pPr>
            <a:lvl9pPr marL="4114800" marR="0" lvl="8" indent="-317500" algn="ctr" rtl="0">
              <a:lnSpc>
                <a:spcPct val="115000"/>
              </a:lnSpc>
              <a:spcBef>
                <a:spcPts val="0"/>
              </a:spcBef>
              <a:spcAft>
                <a:spcPts val="0"/>
              </a:spcAft>
              <a:buClr>
                <a:schemeClr val="dk1"/>
              </a:buClr>
              <a:buSzPts val="1400"/>
              <a:buFont typeface="Commissioner"/>
              <a:buNone/>
              <a:defRPr sz="1400" b="0" i="0" u="none" strike="noStrike" cap="none">
                <a:solidFill>
                  <a:schemeClr val="dk1"/>
                </a:solidFill>
                <a:latin typeface="Commissioner"/>
                <a:ea typeface="Commissioner"/>
                <a:cs typeface="Commissioner"/>
                <a:sym typeface="Commissioner"/>
              </a:defRPr>
            </a:lvl9pPr>
          </a:lstStyle>
          <a:p>
            <a:pPr marL="0" indent="0" algn="l"/>
            <a:r>
              <a:rPr lang="en-GB" sz="1600" b="1" dirty="0">
                <a:latin typeface="Chivo" panose="020B0503030202020804" pitchFamily="34" charset="77"/>
              </a:rPr>
              <a:t>1</a:t>
            </a:r>
            <a:r>
              <a:rPr lang="en-GB" sz="1600" b="1" baseline="30000" dirty="0">
                <a:latin typeface="Chivo" panose="020B0503030202020804" pitchFamily="34" charset="77"/>
              </a:rPr>
              <a:t>st</a:t>
            </a:r>
            <a:r>
              <a:rPr lang="en-GB" sz="1600" b="1" dirty="0">
                <a:latin typeface="Chivo" panose="020B0503030202020804" pitchFamily="34" charset="77"/>
              </a:rPr>
              <a:t> APPROACH | </a:t>
            </a:r>
            <a:r>
              <a:rPr lang="en-GB" sz="1600" dirty="0">
                <a:latin typeface="Chivo" panose="020B0503030202020804" pitchFamily="34" charset="77"/>
              </a:rPr>
              <a:t>2D Nuclei Segmentation</a:t>
            </a:r>
          </a:p>
        </p:txBody>
      </p:sp>
      <p:sp>
        <p:nvSpPr>
          <p:cNvPr id="33" name="TextBox 32">
            <a:extLst>
              <a:ext uri="{FF2B5EF4-FFF2-40B4-BE49-F238E27FC236}">
                <a16:creationId xmlns:a16="http://schemas.microsoft.com/office/drawing/2014/main" id="{36903D5D-02C8-4CE6-3DE8-C480496EE02A}"/>
              </a:ext>
            </a:extLst>
          </p:cNvPr>
          <p:cNvSpPr txBox="1"/>
          <p:nvPr/>
        </p:nvSpPr>
        <p:spPr>
          <a:xfrm>
            <a:off x="545623" y="1843552"/>
            <a:ext cx="4053016" cy="2508379"/>
          </a:xfrm>
          <a:prstGeom prst="rect">
            <a:avLst/>
          </a:prstGeom>
          <a:noFill/>
        </p:spPr>
        <p:txBody>
          <a:bodyPr wrap="square" rtlCol="0">
            <a:spAutoFit/>
          </a:bodyPr>
          <a:lstStyle/>
          <a:p>
            <a:pPr marL="541338" indent="-331788">
              <a:spcAft>
                <a:spcPts val="900"/>
              </a:spcAft>
              <a:buClr>
                <a:srgbClr val="994269"/>
              </a:buClr>
              <a:buSzPct val="70000"/>
              <a:buFont typeface="Wingdings" pitchFamily="2" charset="2"/>
              <a:buChar char="v"/>
            </a:pPr>
            <a:r>
              <a:rPr lang="en-GB" b="1" dirty="0">
                <a:solidFill>
                  <a:schemeClr val="tx1"/>
                </a:solidFill>
                <a:latin typeface="Candara" panose="020E0502030303020204" pitchFamily="34" charset="0"/>
              </a:rPr>
              <a:t>Auxiliary dataset: </a:t>
            </a:r>
            <a:r>
              <a:rPr lang="en-GB" i="1" dirty="0">
                <a:solidFill>
                  <a:schemeClr val="tx1"/>
                </a:solidFill>
                <a:latin typeface="Candara" panose="020E0502030303020204" pitchFamily="34" charset="0"/>
              </a:rPr>
              <a:t>2d nuclei </a:t>
            </a:r>
            <a:r>
              <a:rPr lang="en-GB" dirty="0">
                <a:solidFill>
                  <a:schemeClr val="tx1"/>
                </a:solidFill>
                <a:latin typeface="Candara" panose="020E0502030303020204" pitchFamily="34" charset="0"/>
              </a:rPr>
              <a:t>dataset</a:t>
            </a:r>
            <a:endParaRPr lang="en-GB" b="1" dirty="0">
              <a:solidFill>
                <a:schemeClr val="tx1"/>
              </a:solidFill>
              <a:latin typeface="Candara" panose="020E0502030303020204" pitchFamily="34" charset="0"/>
            </a:endParaRPr>
          </a:p>
          <a:p>
            <a:pPr marL="541338" indent="-331788">
              <a:spcAft>
                <a:spcPts val="900"/>
              </a:spcAft>
              <a:buClr>
                <a:srgbClr val="994269"/>
              </a:buClr>
              <a:buSzPct val="70000"/>
              <a:buFont typeface="Wingdings" pitchFamily="2" charset="2"/>
              <a:buChar char="v"/>
            </a:pPr>
            <a:r>
              <a:rPr lang="en-GB" b="1" dirty="0">
                <a:solidFill>
                  <a:schemeClr val="tx1"/>
                </a:solidFill>
                <a:latin typeface="Candara" panose="020E0502030303020204" pitchFamily="34" charset="0"/>
              </a:rPr>
              <a:t>Architecture: </a:t>
            </a:r>
            <a:r>
              <a:rPr lang="en-GB" dirty="0">
                <a:solidFill>
                  <a:schemeClr val="tx1"/>
                </a:solidFill>
                <a:latin typeface="Candara" panose="020E0502030303020204" pitchFamily="34" charset="0"/>
              </a:rPr>
              <a:t>Mask R-CNN (</a:t>
            </a:r>
            <a:r>
              <a:rPr lang="en-GB" dirty="0" err="1">
                <a:solidFill>
                  <a:schemeClr val="tx1"/>
                </a:solidFill>
                <a:latin typeface="Candara" panose="020E0502030303020204" pitchFamily="34" charset="0"/>
              </a:rPr>
              <a:t>InstantDL</a:t>
            </a:r>
            <a:r>
              <a:rPr lang="en-GB" dirty="0">
                <a:solidFill>
                  <a:schemeClr val="tx1"/>
                </a:solidFill>
                <a:latin typeface="Candara" panose="020E0502030303020204" pitchFamily="34" charset="0"/>
              </a:rPr>
              <a:t>)</a:t>
            </a:r>
          </a:p>
          <a:p>
            <a:pPr marL="541338" indent="-331788">
              <a:spcAft>
                <a:spcPts val="900"/>
              </a:spcAft>
              <a:buClr>
                <a:srgbClr val="994269"/>
              </a:buClr>
              <a:buSzPct val="70000"/>
              <a:buFont typeface="Wingdings" pitchFamily="2" charset="2"/>
              <a:buChar char="v"/>
            </a:pPr>
            <a:r>
              <a:rPr lang="en-GB" b="1" dirty="0">
                <a:solidFill>
                  <a:schemeClr val="tx1"/>
                </a:solidFill>
                <a:latin typeface="Candara" panose="020E0502030303020204" pitchFamily="34" charset="0"/>
              </a:rPr>
              <a:t>Validation: </a:t>
            </a:r>
            <a:r>
              <a:rPr lang="en-GB" dirty="0" err="1">
                <a:solidFill>
                  <a:schemeClr val="tx1"/>
                </a:solidFill>
                <a:latin typeface="Candara" panose="020E0502030303020204" pitchFamily="34" charset="0"/>
              </a:rPr>
              <a:t>StarDist</a:t>
            </a:r>
            <a:r>
              <a:rPr lang="en-GB" dirty="0">
                <a:solidFill>
                  <a:schemeClr val="tx1"/>
                </a:solidFill>
                <a:latin typeface="Candara" panose="020E0502030303020204" pitchFamily="34" charset="0"/>
              </a:rPr>
              <a:t> 2D and </a:t>
            </a:r>
            <a:r>
              <a:rPr lang="en-GB" dirty="0" err="1">
                <a:solidFill>
                  <a:schemeClr val="tx1"/>
                </a:solidFill>
                <a:latin typeface="Candara" panose="020E0502030303020204" pitchFamily="34" charset="0"/>
              </a:rPr>
              <a:t>Cellpose</a:t>
            </a:r>
            <a:r>
              <a:rPr lang="en-GB" dirty="0">
                <a:solidFill>
                  <a:schemeClr val="tx1"/>
                </a:solidFill>
                <a:latin typeface="Candara" panose="020E0502030303020204" pitchFamily="34" charset="0"/>
              </a:rPr>
              <a:t> 2D</a:t>
            </a:r>
          </a:p>
          <a:p>
            <a:pPr marL="541338" indent="-331788">
              <a:spcAft>
                <a:spcPts val="900"/>
              </a:spcAft>
              <a:buClr>
                <a:srgbClr val="994269"/>
              </a:buClr>
              <a:buSzPct val="70000"/>
              <a:buFont typeface="Wingdings" pitchFamily="2" charset="2"/>
              <a:buChar char="v"/>
            </a:pPr>
            <a:r>
              <a:rPr lang="en-GB" b="1" dirty="0">
                <a:solidFill>
                  <a:schemeClr val="tx1"/>
                </a:solidFill>
                <a:latin typeface="Candara" panose="020E0502030303020204" pitchFamily="34" charset="0"/>
              </a:rPr>
              <a:t>Metrics: </a:t>
            </a:r>
            <a:r>
              <a:rPr lang="en-GB" dirty="0">
                <a:solidFill>
                  <a:schemeClr val="tx1"/>
                </a:solidFill>
                <a:latin typeface="Candara" panose="020E0502030303020204" pitchFamily="34" charset="0"/>
              </a:rPr>
              <a:t>TPR, PPV, mean average precision, mean </a:t>
            </a:r>
            <a:r>
              <a:rPr lang="en-GB" dirty="0" err="1">
                <a:solidFill>
                  <a:schemeClr val="tx1"/>
                </a:solidFill>
                <a:latin typeface="Candara" panose="020E0502030303020204" pitchFamily="34" charset="0"/>
              </a:rPr>
              <a:t>IoU</a:t>
            </a:r>
            <a:r>
              <a:rPr lang="en-GB" dirty="0">
                <a:solidFill>
                  <a:schemeClr val="tx1"/>
                </a:solidFill>
                <a:latin typeface="Candara" panose="020E0502030303020204" pitchFamily="34" charset="0"/>
              </a:rPr>
              <a:t>, mean ratio</a:t>
            </a:r>
          </a:p>
          <a:p>
            <a:pPr marL="541338" indent="-331788">
              <a:spcAft>
                <a:spcPts val="900"/>
              </a:spcAft>
              <a:buClr>
                <a:srgbClr val="994269"/>
              </a:buClr>
              <a:buSzPct val="70000"/>
              <a:buFont typeface="Wingdings" pitchFamily="2" charset="2"/>
              <a:buChar char="v"/>
            </a:pPr>
            <a:endParaRPr lang="en-GB" dirty="0">
              <a:solidFill>
                <a:schemeClr val="tx1"/>
              </a:solidFill>
              <a:latin typeface="Candara" panose="020E0502030303020204" pitchFamily="34" charset="0"/>
            </a:endParaRPr>
          </a:p>
          <a:p>
            <a:pPr marL="541338" indent="-331788">
              <a:spcAft>
                <a:spcPts val="900"/>
              </a:spcAft>
              <a:buClr>
                <a:srgbClr val="994269"/>
              </a:buClr>
              <a:buSzPct val="70000"/>
              <a:buFont typeface="Wingdings" pitchFamily="2" charset="2"/>
              <a:buChar char="v"/>
            </a:pPr>
            <a:r>
              <a:rPr lang="en-GB" dirty="0">
                <a:solidFill>
                  <a:schemeClr val="tx1"/>
                </a:solidFill>
                <a:latin typeface="Candara" panose="020E0502030303020204" pitchFamily="34" charset="0"/>
              </a:rPr>
              <a:t>More comprehensive</a:t>
            </a:r>
          </a:p>
          <a:p>
            <a:pPr marL="541338" indent="-331788">
              <a:spcAft>
                <a:spcPts val="900"/>
              </a:spcAft>
              <a:buClr>
                <a:srgbClr val="994269"/>
              </a:buClr>
              <a:buSzPct val="70000"/>
              <a:buFont typeface="Wingdings" pitchFamily="2" charset="2"/>
              <a:buChar char="v"/>
            </a:pPr>
            <a:r>
              <a:rPr lang="en-GB" dirty="0">
                <a:solidFill>
                  <a:schemeClr val="tx1"/>
                </a:solidFill>
                <a:latin typeface="Candara" panose="020E0502030303020204" pitchFamily="34" charset="0"/>
              </a:rPr>
              <a:t>Test the proposal’s feasibility</a:t>
            </a:r>
          </a:p>
        </p:txBody>
      </p:sp>
      <p:grpSp>
        <p:nvGrpSpPr>
          <p:cNvPr id="4" name="Group 3">
            <a:extLst>
              <a:ext uri="{FF2B5EF4-FFF2-40B4-BE49-F238E27FC236}">
                <a16:creationId xmlns:a16="http://schemas.microsoft.com/office/drawing/2014/main" id="{539876AC-F215-FBA2-D889-5F1C2A64E269}"/>
              </a:ext>
            </a:extLst>
          </p:cNvPr>
          <p:cNvGrpSpPr/>
          <p:nvPr/>
        </p:nvGrpSpPr>
        <p:grpSpPr>
          <a:xfrm>
            <a:off x="4738937" y="1320352"/>
            <a:ext cx="4148682" cy="3712138"/>
            <a:chOff x="4738937" y="1320352"/>
            <a:chExt cx="4148682" cy="3712138"/>
          </a:xfrm>
        </p:grpSpPr>
        <p:grpSp>
          <p:nvGrpSpPr>
            <p:cNvPr id="5" name="Group 4">
              <a:extLst>
                <a:ext uri="{FF2B5EF4-FFF2-40B4-BE49-F238E27FC236}">
                  <a16:creationId xmlns:a16="http://schemas.microsoft.com/office/drawing/2014/main" id="{20DB7C40-DDD2-81A7-8473-194F9E690AC9}"/>
                </a:ext>
              </a:extLst>
            </p:cNvPr>
            <p:cNvGrpSpPr/>
            <p:nvPr/>
          </p:nvGrpSpPr>
          <p:grpSpPr>
            <a:xfrm>
              <a:off x="4738937" y="1320352"/>
              <a:ext cx="4148682" cy="3646698"/>
              <a:chOff x="4738937" y="1320352"/>
              <a:chExt cx="4148682" cy="3646698"/>
            </a:xfrm>
          </p:grpSpPr>
          <p:sp>
            <p:nvSpPr>
              <p:cNvPr id="8" name="Google Shape;366;p49">
                <a:extLst>
                  <a:ext uri="{FF2B5EF4-FFF2-40B4-BE49-F238E27FC236}">
                    <a16:creationId xmlns:a16="http://schemas.microsoft.com/office/drawing/2014/main" id="{852B97F0-D1F3-87ED-F343-E70E0857239C}"/>
                  </a:ext>
                </a:extLst>
              </p:cNvPr>
              <p:cNvSpPr txBox="1">
                <a:spLocks/>
              </p:cNvSpPr>
              <p:nvPr/>
            </p:nvSpPr>
            <p:spPr>
              <a:xfrm>
                <a:off x="4739603" y="1320352"/>
                <a:ext cx="3858775" cy="5232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Commissioner"/>
                  <a:buNone/>
                  <a:defRPr sz="1400" b="0" i="0" u="none" strike="noStrike" cap="none">
                    <a:solidFill>
                      <a:schemeClr val="dk1"/>
                    </a:solidFill>
                    <a:latin typeface="Commissioner"/>
                    <a:ea typeface="Commissioner"/>
                    <a:cs typeface="Commissioner"/>
                    <a:sym typeface="Commissioner"/>
                  </a:defRPr>
                </a:lvl1pPr>
                <a:lvl2pPr marL="914400" marR="0" lvl="1" indent="-317500" algn="ctr" rtl="0">
                  <a:lnSpc>
                    <a:spcPct val="115000"/>
                  </a:lnSpc>
                  <a:spcBef>
                    <a:spcPts val="0"/>
                  </a:spcBef>
                  <a:spcAft>
                    <a:spcPts val="0"/>
                  </a:spcAft>
                  <a:buClr>
                    <a:schemeClr val="dk1"/>
                  </a:buClr>
                  <a:buSzPts val="1400"/>
                  <a:buFont typeface="Commissioner"/>
                  <a:buNone/>
                  <a:defRPr sz="1400" b="0" i="0" u="none" strike="noStrike" cap="none">
                    <a:solidFill>
                      <a:schemeClr val="dk1"/>
                    </a:solidFill>
                    <a:latin typeface="Commissioner"/>
                    <a:ea typeface="Commissioner"/>
                    <a:cs typeface="Commissioner"/>
                    <a:sym typeface="Commissioner"/>
                  </a:defRPr>
                </a:lvl2pPr>
                <a:lvl3pPr marL="1371600" marR="0" lvl="2" indent="-317500" algn="ctr" rtl="0">
                  <a:lnSpc>
                    <a:spcPct val="115000"/>
                  </a:lnSpc>
                  <a:spcBef>
                    <a:spcPts val="0"/>
                  </a:spcBef>
                  <a:spcAft>
                    <a:spcPts val="0"/>
                  </a:spcAft>
                  <a:buClr>
                    <a:schemeClr val="dk1"/>
                  </a:buClr>
                  <a:buSzPts val="1400"/>
                  <a:buFont typeface="Commissioner"/>
                  <a:buNone/>
                  <a:defRPr sz="1400" b="0" i="0" u="none" strike="noStrike" cap="none">
                    <a:solidFill>
                      <a:schemeClr val="dk1"/>
                    </a:solidFill>
                    <a:latin typeface="Commissioner"/>
                    <a:ea typeface="Commissioner"/>
                    <a:cs typeface="Commissioner"/>
                    <a:sym typeface="Commissioner"/>
                  </a:defRPr>
                </a:lvl3pPr>
                <a:lvl4pPr marL="1828800" marR="0" lvl="3" indent="-317500" algn="ctr" rtl="0">
                  <a:lnSpc>
                    <a:spcPct val="115000"/>
                  </a:lnSpc>
                  <a:spcBef>
                    <a:spcPts val="0"/>
                  </a:spcBef>
                  <a:spcAft>
                    <a:spcPts val="0"/>
                  </a:spcAft>
                  <a:buClr>
                    <a:schemeClr val="dk1"/>
                  </a:buClr>
                  <a:buSzPts val="1400"/>
                  <a:buFont typeface="Commissioner"/>
                  <a:buNone/>
                  <a:defRPr sz="1400" b="0" i="0" u="none" strike="noStrike" cap="none">
                    <a:solidFill>
                      <a:schemeClr val="dk1"/>
                    </a:solidFill>
                    <a:latin typeface="Commissioner"/>
                    <a:ea typeface="Commissioner"/>
                    <a:cs typeface="Commissioner"/>
                    <a:sym typeface="Commissioner"/>
                  </a:defRPr>
                </a:lvl4pPr>
                <a:lvl5pPr marL="2286000" marR="0" lvl="4" indent="-317500" algn="ctr" rtl="0">
                  <a:lnSpc>
                    <a:spcPct val="115000"/>
                  </a:lnSpc>
                  <a:spcBef>
                    <a:spcPts val="0"/>
                  </a:spcBef>
                  <a:spcAft>
                    <a:spcPts val="0"/>
                  </a:spcAft>
                  <a:buClr>
                    <a:schemeClr val="dk1"/>
                  </a:buClr>
                  <a:buSzPts val="1400"/>
                  <a:buFont typeface="Commissioner"/>
                  <a:buNone/>
                  <a:defRPr sz="1400" b="0" i="0" u="none" strike="noStrike" cap="none">
                    <a:solidFill>
                      <a:schemeClr val="dk1"/>
                    </a:solidFill>
                    <a:latin typeface="Commissioner"/>
                    <a:ea typeface="Commissioner"/>
                    <a:cs typeface="Commissioner"/>
                    <a:sym typeface="Commissioner"/>
                  </a:defRPr>
                </a:lvl5pPr>
                <a:lvl6pPr marL="2743200" marR="0" lvl="5" indent="-317500" algn="ctr" rtl="0">
                  <a:lnSpc>
                    <a:spcPct val="115000"/>
                  </a:lnSpc>
                  <a:spcBef>
                    <a:spcPts val="0"/>
                  </a:spcBef>
                  <a:spcAft>
                    <a:spcPts val="0"/>
                  </a:spcAft>
                  <a:buClr>
                    <a:schemeClr val="dk1"/>
                  </a:buClr>
                  <a:buSzPts val="1400"/>
                  <a:buFont typeface="Commissioner"/>
                  <a:buNone/>
                  <a:defRPr sz="1400" b="0" i="0" u="none" strike="noStrike" cap="none">
                    <a:solidFill>
                      <a:schemeClr val="dk1"/>
                    </a:solidFill>
                    <a:latin typeface="Commissioner"/>
                    <a:ea typeface="Commissioner"/>
                    <a:cs typeface="Commissioner"/>
                    <a:sym typeface="Commissioner"/>
                  </a:defRPr>
                </a:lvl6pPr>
                <a:lvl7pPr marL="3200400" marR="0" lvl="6" indent="-317500" algn="ctr" rtl="0">
                  <a:lnSpc>
                    <a:spcPct val="115000"/>
                  </a:lnSpc>
                  <a:spcBef>
                    <a:spcPts val="0"/>
                  </a:spcBef>
                  <a:spcAft>
                    <a:spcPts val="0"/>
                  </a:spcAft>
                  <a:buClr>
                    <a:schemeClr val="dk1"/>
                  </a:buClr>
                  <a:buSzPts val="1400"/>
                  <a:buFont typeface="Commissioner"/>
                  <a:buNone/>
                  <a:defRPr sz="1400" b="0" i="0" u="none" strike="noStrike" cap="none">
                    <a:solidFill>
                      <a:schemeClr val="dk1"/>
                    </a:solidFill>
                    <a:latin typeface="Commissioner"/>
                    <a:ea typeface="Commissioner"/>
                    <a:cs typeface="Commissioner"/>
                    <a:sym typeface="Commissioner"/>
                  </a:defRPr>
                </a:lvl7pPr>
                <a:lvl8pPr marL="3657600" marR="0" lvl="7" indent="-317500" algn="ctr" rtl="0">
                  <a:lnSpc>
                    <a:spcPct val="115000"/>
                  </a:lnSpc>
                  <a:spcBef>
                    <a:spcPts val="0"/>
                  </a:spcBef>
                  <a:spcAft>
                    <a:spcPts val="0"/>
                  </a:spcAft>
                  <a:buClr>
                    <a:schemeClr val="dk1"/>
                  </a:buClr>
                  <a:buSzPts val="1400"/>
                  <a:buFont typeface="Commissioner"/>
                  <a:buNone/>
                  <a:defRPr sz="1400" b="0" i="0" u="none" strike="noStrike" cap="none">
                    <a:solidFill>
                      <a:schemeClr val="dk1"/>
                    </a:solidFill>
                    <a:latin typeface="Commissioner"/>
                    <a:ea typeface="Commissioner"/>
                    <a:cs typeface="Commissioner"/>
                    <a:sym typeface="Commissioner"/>
                  </a:defRPr>
                </a:lvl8pPr>
                <a:lvl9pPr marL="4114800" marR="0" lvl="8" indent="-317500" algn="ctr" rtl="0">
                  <a:lnSpc>
                    <a:spcPct val="115000"/>
                  </a:lnSpc>
                  <a:spcBef>
                    <a:spcPts val="0"/>
                  </a:spcBef>
                  <a:spcAft>
                    <a:spcPts val="0"/>
                  </a:spcAft>
                  <a:buClr>
                    <a:schemeClr val="dk1"/>
                  </a:buClr>
                  <a:buSzPts val="1400"/>
                  <a:buFont typeface="Commissioner"/>
                  <a:buNone/>
                  <a:defRPr sz="1400" b="0" i="0" u="none" strike="noStrike" cap="none">
                    <a:solidFill>
                      <a:schemeClr val="dk1"/>
                    </a:solidFill>
                    <a:latin typeface="Commissioner"/>
                    <a:ea typeface="Commissioner"/>
                    <a:cs typeface="Commissioner"/>
                    <a:sym typeface="Commissioner"/>
                  </a:defRPr>
                </a:lvl9pPr>
              </a:lstStyle>
              <a:p>
                <a:pPr marL="0" indent="0" algn="l"/>
                <a:r>
                  <a:rPr lang="en-GB" sz="1600" b="1" dirty="0">
                    <a:latin typeface="Chivo" panose="020B0503030202020804" pitchFamily="34" charset="77"/>
                  </a:rPr>
                  <a:t>FIJI PREPROCESSING</a:t>
                </a:r>
              </a:p>
            </p:txBody>
          </p:sp>
          <p:sp>
            <p:nvSpPr>
              <p:cNvPr id="15" name="TextBox 14">
                <a:extLst>
                  <a:ext uri="{FF2B5EF4-FFF2-40B4-BE49-F238E27FC236}">
                    <a16:creationId xmlns:a16="http://schemas.microsoft.com/office/drawing/2014/main" id="{E1F5901D-5524-C505-C660-64808320FAB1}"/>
                  </a:ext>
                </a:extLst>
              </p:cNvPr>
              <p:cNvSpPr txBox="1"/>
              <p:nvPr/>
            </p:nvSpPr>
            <p:spPr>
              <a:xfrm>
                <a:off x="4738937" y="1837084"/>
                <a:ext cx="3858775" cy="1838965"/>
              </a:xfrm>
              <a:prstGeom prst="rect">
                <a:avLst/>
              </a:prstGeom>
              <a:noFill/>
            </p:spPr>
            <p:txBody>
              <a:bodyPr wrap="square" rtlCol="0">
                <a:spAutoFit/>
              </a:bodyPr>
              <a:lstStyle/>
              <a:p>
                <a:pPr marL="541338" indent="-331788">
                  <a:spcAft>
                    <a:spcPts val="900"/>
                  </a:spcAft>
                  <a:buClr>
                    <a:srgbClr val="994269"/>
                  </a:buClr>
                  <a:buSzPct val="70000"/>
                  <a:buFont typeface="Wingdings" pitchFamily="2" charset="2"/>
                  <a:buChar char="v"/>
                </a:pPr>
                <a:r>
                  <a:rPr lang="en-GB" dirty="0">
                    <a:solidFill>
                      <a:schemeClr val="tx1"/>
                    </a:solidFill>
                    <a:latin typeface="Candara" panose="020E0502030303020204" pitchFamily="34" charset="0"/>
                  </a:rPr>
                  <a:t>Automatized pipeline using </a:t>
                </a:r>
                <a:r>
                  <a:rPr lang="en-GB" dirty="0" err="1">
                    <a:solidFill>
                      <a:schemeClr val="tx1"/>
                    </a:solidFill>
                    <a:latin typeface="Candara" panose="020E0502030303020204" pitchFamily="34" charset="0"/>
                  </a:rPr>
                  <a:t>pyimagej</a:t>
                </a:r>
                <a:endParaRPr lang="en-GB" sz="1600" dirty="0">
                  <a:solidFill>
                    <a:schemeClr val="tx1"/>
                  </a:solidFill>
                  <a:latin typeface="Candara" panose="020E0502030303020204" pitchFamily="34" charset="0"/>
                </a:endParaRPr>
              </a:p>
              <a:p>
                <a:pPr marL="942975" lvl="3" indent="-217488">
                  <a:spcAft>
                    <a:spcPts val="900"/>
                  </a:spcAft>
                  <a:buClr>
                    <a:srgbClr val="994269"/>
                  </a:buClr>
                  <a:buSzPct val="70000"/>
                  <a:buFont typeface="Arial" panose="020B0604020202020204" pitchFamily="34" charset="0"/>
                  <a:buChar char="•"/>
                </a:pPr>
                <a:r>
                  <a:rPr lang="en-GB" sz="1200" dirty="0">
                    <a:solidFill>
                      <a:schemeClr val="tx1"/>
                    </a:solidFill>
                    <a:latin typeface="Candara" panose="020E0502030303020204" pitchFamily="34" charset="0"/>
                  </a:rPr>
                  <a:t>Channels split</a:t>
                </a:r>
              </a:p>
              <a:p>
                <a:pPr marL="942975" lvl="3" indent="-217488">
                  <a:spcAft>
                    <a:spcPts val="900"/>
                  </a:spcAft>
                  <a:buClr>
                    <a:srgbClr val="994269"/>
                  </a:buClr>
                  <a:buSzPct val="70000"/>
                  <a:buFont typeface="Arial" panose="020B0604020202020204" pitchFamily="34" charset="0"/>
                  <a:buChar char="•"/>
                </a:pPr>
                <a:r>
                  <a:rPr lang="en-GB" sz="1200" dirty="0">
                    <a:solidFill>
                      <a:schemeClr val="tx1"/>
                    </a:solidFill>
                    <a:latin typeface="Candara" panose="020E0502030303020204" pitchFamily="34" charset="0"/>
                  </a:rPr>
                  <a:t>Histogram normalization</a:t>
                </a:r>
              </a:p>
              <a:p>
                <a:pPr marL="942975" lvl="3" indent="-217488">
                  <a:spcAft>
                    <a:spcPts val="900"/>
                  </a:spcAft>
                  <a:buClr>
                    <a:srgbClr val="994269"/>
                  </a:buClr>
                  <a:buSzPct val="70000"/>
                  <a:buFont typeface="Arial" panose="020B0604020202020204" pitchFamily="34" charset="0"/>
                  <a:buChar char="•"/>
                </a:pPr>
                <a:r>
                  <a:rPr lang="en-GB" sz="1200" dirty="0">
                    <a:solidFill>
                      <a:schemeClr val="tx1"/>
                    </a:solidFill>
                    <a:latin typeface="Candara" panose="020E0502030303020204" pitchFamily="34" charset="0"/>
                  </a:rPr>
                  <a:t>Apply filters (mean and gaussian)</a:t>
                </a:r>
              </a:p>
              <a:p>
                <a:pPr marL="942975" lvl="3" indent="-217488">
                  <a:spcAft>
                    <a:spcPts val="900"/>
                  </a:spcAft>
                  <a:buClr>
                    <a:srgbClr val="994269"/>
                  </a:buClr>
                  <a:buSzPct val="70000"/>
                  <a:buFont typeface="Arial" panose="020B0604020202020204" pitchFamily="34" charset="0"/>
                  <a:buChar char="•"/>
                </a:pPr>
                <a:r>
                  <a:rPr lang="en-GB" sz="1200" dirty="0">
                    <a:solidFill>
                      <a:schemeClr val="tx1"/>
                    </a:solidFill>
                    <a:latin typeface="Candara" panose="020E0502030303020204" pitchFamily="34" charset="0"/>
                  </a:rPr>
                  <a:t>Generate auxiliary datasets </a:t>
                </a:r>
                <a:endParaRPr lang="en-GB" dirty="0">
                  <a:solidFill>
                    <a:schemeClr val="tx1"/>
                  </a:solidFill>
                  <a:latin typeface="Candara" panose="020E0502030303020204" pitchFamily="34" charset="0"/>
                </a:endParaRPr>
              </a:p>
              <a:p>
                <a:pPr marL="541338" indent="-331788">
                  <a:spcAft>
                    <a:spcPts val="900"/>
                  </a:spcAft>
                  <a:buClr>
                    <a:srgbClr val="994269"/>
                  </a:buClr>
                  <a:buSzPct val="70000"/>
                  <a:buFont typeface="Wingdings" pitchFamily="2" charset="2"/>
                  <a:buChar char="v"/>
                </a:pPr>
                <a:endParaRPr lang="en-GB" dirty="0">
                  <a:solidFill>
                    <a:schemeClr val="tx1"/>
                  </a:solidFill>
                  <a:latin typeface="Candara" panose="020E0502030303020204" pitchFamily="34" charset="0"/>
                </a:endParaRPr>
              </a:p>
            </p:txBody>
          </p:sp>
          <p:grpSp>
            <p:nvGrpSpPr>
              <p:cNvPr id="18" name="Group 17">
                <a:extLst>
                  <a:ext uri="{FF2B5EF4-FFF2-40B4-BE49-F238E27FC236}">
                    <a16:creationId xmlns:a16="http://schemas.microsoft.com/office/drawing/2014/main" id="{7FC617A4-9991-B2B4-F1CC-EA7D0E3F979A}"/>
                  </a:ext>
                </a:extLst>
              </p:cNvPr>
              <p:cNvGrpSpPr/>
              <p:nvPr/>
            </p:nvGrpSpPr>
            <p:grpSpPr>
              <a:xfrm>
                <a:off x="4994061" y="3392471"/>
                <a:ext cx="3893558" cy="1574579"/>
                <a:chOff x="4994061" y="3392471"/>
                <a:chExt cx="3893558" cy="1574579"/>
              </a:xfrm>
            </p:grpSpPr>
            <p:pic>
              <p:nvPicPr>
                <p:cNvPr id="19" name="Picture 18">
                  <a:extLst>
                    <a:ext uri="{FF2B5EF4-FFF2-40B4-BE49-F238E27FC236}">
                      <a16:creationId xmlns:a16="http://schemas.microsoft.com/office/drawing/2014/main" id="{31D66E6F-4055-0508-6CCE-2D933BC2A274}"/>
                    </a:ext>
                  </a:extLst>
                </p:cNvPr>
                <p:cNvPicPr>
                  <a:picLocks noChangeAspect="1"/>
                </p:cNvPicPr>
                <p:nvPr/>
              </p:nvPicPr>
              <p:blipFill rotWithShape="1">
                <a:blip r:embed="rId2">
                  <a:alphaModFix amt="20000"/>
                </a:blip>
                <a:srcRect l="5876" t="7652" r="5876" b="8613"/>
                <a:stretch/>
              </p:blipFill>
              <p:spPr>
                <a:xfrm>
                  <a:off x="4994061" y="3392471"/>
                  <a:ext cx="1291001" cy="1291001"/>
                </a:xfrm>
                <a:prstGeom prst="rect">
                  <a:avLst/>
                </a:prstGeom>
                <a:ln w="12700">
                  <a:solidFill>
                    <a:schemeClr val="bg1"/>
                  </a:solidFill>
                </a:ln>
              </p:spPr>
            </p:pic>
            <p:pic>
              <p:nvPicPr>
                <p:cNvPr id="23" name="Picture 22">
                  <a:extLst>
                    <a:ext uri="{FF2B5EF4-FFF2-40B4-BE49-F238E27FC236}">
                      <a16:creationId xmlns:a16="http://schemas.microsoft.com/office/drawing/2014/main" id="{FA28B225-FB85-5981-EAA1-3A06B212EC32}"/>
                    </a:ext>
                  </a:extLst>
                </p:cNvPr>
                <p:cNvPicPr>
                  <a:picLocks noChangeAspect="1"/>
                </p:cNvPicPr>
                <p:nvPr/>
              </p:nvPicPr>
              <p:blipFill rotWithShape="1">
                <a:blip r:embed="rId2">
                  <a:alphaModFix amt="50000"/>
                </a:blip>
                <a:srcRect l="5876" t="7652" r="5876" b="8613"/>
                <a:stretch/>
              </p:blipFill>
              <p:spPr>
                <a:xfrm>
                  <a:off x="5088587" y="3486997"/>
                  <a:ext cx="1291001" cy="1291001"/>
                </a:xfrm>
                <a:prstGeom prst="rect">
                  <a:avLst/>
                </a:prstGeom>
                <a:ln w="12700">
                  <a:solidFill>
                    <a:schemeClr val="bg1"/>
                  </a:solidFill>
                </a:ln>
              </p:spPr>
            </p:pic>
            <p:pic>
              <p:nvPicPr>
                <p:cNvPr id="29" name="Picture 28">
                  <a:extLst>
                    <a:ext uri="{FF2B5EF4-FFF2-40B4-BE49-F238E27FC236}">
                      <a16:creationId xmlns:a16="http://schemas.microsoft.com/office/drawing/2014/main" id="{F1CFF64F-F688-F68B-D0D5-8020D64A43F5}"/>
                    </a:ext>
                  </a:extLst>
                </p:cNvPr>
                <p:cNvPicPr>
                  <a:picLocks noChangeAspect="1"/>
                </p:cNvPicPr>
                <p:nvPr/>
              </p:nvPicPr>
              <p:blipFill rotWithShape="1">
                <a:blip r:embed="rId2">
                  <a:alphaModFix amt="70000"/>
                </a:blip>
                <a:srcRect l="5876" t="7652" r="5876" b="8613"/>
                <a:stretch/>
              </p:blipFill>
              <p:spPr>
                <a:xfrm>
                  <a:off x="5183113" y="3581523"/>
                  <a:ext cx="1291001" cy="1291001"/>
                </a:xfrm>
                <a:prstGeom prst="rect">
                  <a:avLst/>
                </a:prstGeom>
                <a:ln w="12700">
                  <a:solidFill>
                    <a:schemeClr val="bg1"/>
                  </a:solidFill>
                </a:ln>
              </p:spPr>
            </p:pic>
            <p:pic>
              <p:nvPicPr>
                <p:cNvPr id="30" name="Picture 29">
                  <a:extLst>
                    <a:ext uri="{FF2B5EF4-FFF2-40B4-BE49-F238E27FC236}">
                      <a16:creationId xmlns:a16="http://schemas.microsoft.com/office/drawing/2014/main" id="{482AD8D0-0835-F764-CF81-45429E96CEE9}"/>
                    </a:ext>
                  </a:extLst>
                </p:cNvPr>
                <p:cNvPicPr>
                  <a:picLocks noChangeAspect="1"/>
                </p:cNvPicPr>
                <p:nvPr/>
              </p:nvPicPr>
              <p:blipFill rotWithShape="1">
                <a:blip r:embed="rId2"/>
                <a:srcRect l="5876" t="7652" r="5876" b="8613"/>
                <a:stretch/>
              </p:blipFill>
              <p:spPr>
                <a:xfrm>
                  <a:off x="5280540" y="3676049"/>
                  <a:ext cx="1291001" cy="1291001"/>
                </a:xfrm>
                <a:prstGeom prst="rect">
                  <a:avLst/>
                </a:prstGeom>
                <a:ln w="12700">
                  <a:solidFill>
                    <a:schemeClr val="bg1"/>
                  </a:solidFill>
                </a:ln>
              </p:spPr>
            </p:pic>
            <p:cxnSp>
              <p:nvCxnSpPr>
                <p:cNvPr id="31" name="Straight Arrow Connector 30">
                  <a:extLst>
                    <a:ext uri="{FF2B5EF4-FFF2-40B4-BE49-F238E27FC236}">
                      <a16:creationId xmlns:a16="http://schemas.microsoft.com/office/drawing/2014/main" id="{78214B18-1101-5511-4828-226147525716}"/>
                    </a:ext>
                  </a:extLst>
                </p:cNvPr>
                <p:cNvCxnSpPr/>
                <p:nvPr/>
              </p:nvCxnSpPr>
              <p:spPr>
                <a:xfrm flipV="1">
                  <a:off x="6671844" y="3798959"/>
                  <a:ext cx="555585" cy="49771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4" name="Straight Arrow Connector 33">
                  <a:extLst>
                    <a:ext uri="{FF2B5EF4-FFF2-40B4-BE49-F238E27FC236}">
                      <a16:creationId xmlns:a16="http://schemas.microsoft.com/office/drawing/2014/main" id="{FE88A7E4-9794-2CCB-3EA2-25D1B43BDFB4}"/>
                    </a:ext>
                  </a:extLst>
                </p:cNvPr>
                <p:cNvCxnSpPr>
                  <a:cxnSpLocks/>
                </p:cNvCxnSpPr>
                <p:nvPr/>
              </p:nvCxnSpPr>
              <p:spPr>
                <a:xfrm flipV="1">
                  <a:off x="6671844" y="4068405"/>
                  <a:ext cx="555585" cy="22826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nvGrpSpPr>
                <p:cNvPr id="35" name="Group 34">
                  <a:extLst>
                    <a:ext uri="{FF2B5EF4-FFF2-40B4-BE49-F238E27FC236}">
                      <a16:creationId xmlns:a16="http://schemas.microsoft.com/office/drawing/2014/main" id="{028AEEA7-DBFE-5936-9195-D5DA40A12959}"/>
                    </a:ext>
                  </a:extLst>
                </p:cNvPr>
                <p:cNvGrpSpPr/>
                <p:nvPr/>
              </p:nvGrpSpPr>
              <p:grpSpPr>
                <a:xfrm flipV="1">
                  <a:off x="6668968" y="4296670"/>
                  <a:ext cx="555585" cy="497711"/>
                  <a:chOff x="7027762" y="3937322"/>
                  <a:chExt cx="555585" cy="497711"/>
                </a:xfrm>
              </p:grpSpPr>
              <p:cxnSp>
                <p:nvCxnSpPr>
                  <p:cNvPr id="40" name="Straight Arrow Connector 39">
                    <a:extLst>
                      <a:ext uri="{FF2B5EF4-FFF2-40B4-BE49-F238E27FC236}">
                        <a16:creationId xmlns:a16="http://schemas.microsoft.com/office/drawing/2014/main" id="{4C08D183-37EB-E7DA-7362-72A738B82D49}"/>
                      </a:ext>
                    </a:extLst>
                  </p:cNvPr>
                  <p:cNvCxnSpPr/>
                  <p:nvPr/>
                </p:nvCxnSpPr>
                <p:spPr>
                  <a:xfrm flipV="1">
                    <a:off x="7027762" y="3937322"/>
                    <a:ext cx="555585" cy="49771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1" name="Straight Arrow Connector 40">
                    <a:extLst>
                      <a:ext uri="{FF2B5EF4-FFF2-40B4-BE49-F238E27FC236}">
                        <a16:creationId xmlns:a16="http://schemas.microsoft.com/office/drawing/2014/main" id="{0EA297A5-D6F4-E261-D324-7BE563925B19}"/>
                      </a:ext>
                    </a:extLst>
                  </p:cNvPr>
                  <p:cNvCxnSpPr>
                    <a:cxnSpLocks/>
                  </p:cNvCxnSpPr>
                  <p:nvPr/>
                </p:nvCxnSpPr>
                <p:spPr>
                  <a:xfrm flipV="1">
                    <a:off x="7027762" y="4206768"/>
                    <a:ext cx="555585" cy="22826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
              <p:nvSpPr>
                <p:cNvPr id="36" name="TextBox 35">
                  <a:extLst>
                    <a:ext uri="{FF2B5EF4-FFF2-40B4-BE49-F238E27FC236}">
                      <a16:creationId xmlns:a16="http://schemas.microsoft.com/office/drawing/2014/main" id="{0664C44B-6A95-386D-AC6F-88F062CF555B}"/>
                    </a:ext>
                  </a:extLst>
                </p:cNvPr>
                <p:cNvSpPr txBox="1"/>
                <p:nvPr/>
              </p:nvSpPr>
              <p:spPr>
                <a:xfrm>
                  <a:off x="7194495" y="3663293"/>
                  <a:ext cx="1543515" cy="261610"/>
                </a:xfrm>
                <a:prstGeom prst="rect">
                  <a:avLst/>
                </a:prstGeom>
                <a:noFill/>
              </p:spPr>
              <p:txBody>
                <a:bodyPr wrap="square">
                  <a:spAutoFit/>
                </a:bodyPr>
                <a:lstStyle/>
                <a:p>
                  <a:r>
                    <a:rPr lang="en-GB" sz="1100" i="1" dirty="0">
                      <a:solidFill>
                        <a:schemeClr val="tx1"/>
                      </a:solidFill>
                      <a:latin typeface="Candara" panose="020E0502030303020204" pitchFamily="34" charset="0"/>
                    </a:rPr>
                    <a:t>2d nuclei </a:t>
                  </a:r>
                  <a:r>
                    <a:rPr lang="en-GB" sz="1000" dirty="0">
                      <a:solidFill>
                        <a:schemeClr val="tx1"/>
                      </a:solidFill>
                      <a:latin typeface="Candara" panose="020E0502030303020204" pitchFamily="34" charset="0"/>
                    </a:rPr>
                    <a:t>(DAPI channel)</a:t>
                  </a:r>
                  <a:endParaRPr lang="en-GB" sz="1000" dirty="0"/>
                </a:p>
              </p:txBody>
            </p:sp>
            <p:sp>
              <p:nvSpPr>
                <p:cNvPr id="37" name="TextBox 36">
                  <a:extLst>
                    <a:ext uri="{FF2B5EF4-FFF2-40B4-BE49-F238E27FC236}">
                      <a16:creationId xmlns:a16="http://schemas.microsoft.com/office/drawing/2014/main" id="{79F623CA-350C-D088-B3A5-63A35459E792}"/>
                    </a:ext>
                  </a:extLst>
                </p:cNvPr>
                <p:cNvSpPr txBox="1"/>
                <p:nvPr/>
              </p:nvSpPr>
              <p:spPr>
                <a:xfrm>
                  <a:off x="7194495" y="3945495"/>
                  <a:ext cx="1693124" cy="430887"/>
                </a:xfrm>
                <a:prstGeom prst="rect">
                  <a:avLst/>
                </a:prstGeom>
                <a:noFill/>
              </p:spPr>
              <p:txBody>
                <a:bodyPr wrap="square">
                  <a:spAutoFit/>
                </a:bodyPr>
                <a:lstStyle/>
                <a:p>
                  <a:r>
                    <a:rPr lang="en-GB" sz="1100" i="1" dirty="0">
                      <a:solidFill>
                        <a:schemeClr val="tx1"/>
                      </a:solidFill>
                      <a:latin typeface="Candara" panose="020E0502030303020204" pitchFamily="34" charset="0"/>
                    </a:rPr>
                    <a:t>2d composite </a:t>
                  </a:r>
                </a:p>
                <a:p>
                  <a:r>
                    <a:rPr lang="en-GB" sz="1000" dirty="0">
                      <a:solidFill>
                        <a:schemeClr val="tx1"/>
                      </a:solidFill>
                      <a:latin typeface="Candara" panose="020E0502030303020204" pitchFamily="34" charset="0"/>
                    </a:rPr>
                    <a:t>(DAPI + GFAP channels)</a:t>
                  </a:r>
                  <a:endParaRPr lang="en-GB" sz="1000" dirty="0"/>
                </a:p>
              </p:txBody>
            </p:sp>
            <p:sp>
              <p:nvSpPr>
                <p:cNvPr id="38" name="TextBox 37">
                  <a:extLst>
                    <a:ext uri="{FF2B5EF4-FFF2-40B4-BE49-F238E27FC236}">
                      <a16:creationId xmlns:a16="http://schemas.microsoft.com/office/drawing/2014/main" id="{38BD405A-BD77-9279-BA25-37C833A19BF3}"/>
                    </a:ext>
                  </a:extLst>
                </p:cNvPr>
                <p:cNvSpPr txBox="1"/>
                <p:nvPr/>
              </p:nvSpPr>
              <p:spPr>
                <a:xfrm>
                  <a:off x="7194495" y="4361778"/>
                  <a:ext cx="1565639" cy="261610"/>
                </a:xfrm>
                <a:prstGeom prst="rect">
                  <a:avLst/>
                </a:prstGeom>
                <a:noFill/>
              </p:spPr>
              <p:txBody>
                <a:bodyPr wrap="square">
                  <a:spAutoFit/>
                </a:bodyPr>
                <a:lstStyle/>
                <a:p>
                  <a:r>
                    <a:rPr lang="en-GB" sz="1100" i="1" dirty="0">
                      <a:solidFill>
                        <a:schemeClr val="tx1"/>
                      </a:solidFill>
                      <a:latin typeface="Candara" panose="020E0502030303020204" pitchFamily="34" charset="0"/>
                    </a:rPr>
                    <a:t>3d nuclei</a:t>
                  </a:r>
                  <a:endParaRPr lang="en-GB" sz="1100" dirty="0"/>
                </a:p>
              </p:txBody>
            </p:sp>
            <p:sp>
              <p:nvSpPr>
                <p:cNvPr id="39" name="TextBox 38">
                  <a:extLst>
                    <a:ext uri="{FF2B5EF4-FFF2-40B4-BE49-F238E27FC236}">
                      <a16:creationId xmlns:a16="http://schemas.microsoft.com/office/drawing/2014/main" id="{E76FA14E-2396-8EF0-08F3-F34ADB75929F}"/>
                    </a:ext>
                  </a:extLst>
                </p:cNvPr>
                <p:cNvSpPr txBox="1"/>
                <p:nvPr/>
              </p:nvSpPr>
              <p:spPr>
                <a:xfrm>
                  <a:off x="7194495" y="4643979"/>
                  <a:ext cx="1565640" cy="261610"/>
                </a:xfrm>
                <a:prstGeom prst="rect">
                  <a:avLst/>
                </a:prstGeom>
                <a:noFill/>
              </p:spPr>
              <p:txBody>
                <a:bodyPr wrap="square">
                  <a:spAutoFit/>
                </a:bodyPr>
                <a:lstStyle/>
                <a:p>
                  <a:r>
                    <a:rPr lang="en-GB" sz="1100" i="1" dirty="0">
                      <a:solidFill>
                        <a:schemeClr val="tx1"/>
                      </a:solidFill>
                      <a:latin typeface="Candara" panose="020E0502030303020204" pitchFamily="34" charset="0"/>
                    </a:rPr>
                    <a:t>3d composite</a:t>
                  </a:r>
                  <a:endParaRPr lang="en-GB" sz="1100" dirty="0"/>
                </a:p>
              </p:txBody>
            </p:sp>
          </p:grpSp>
        </p:grpSp>
        <p:sp>
          <p:nvSpPr>
            <p:cNvPr id="6" name="TextBox 5">
              <a:extLst>
                <a:ext uri="{FF2B5EF4-FFF2-40B4-BE49-F238E27FC236}">
                  <a16:creationId xmlns:a16="http://schemas.microsoft.com/office/drawing/2014/main" id="{AE731328-8515-5A08-F1EF-A2A4FA8A3242}"/>
                </a:ext>
              </a:extLst>
            </p:cNvPr>
            <p:cNvSpPr txBox="1"/>
            <p:nvPr/>
          </p:nvSpPr>
          <p:spPr>
            <a:xfrm>
              <a:off x="6612937" y="4817046"/>
              <a:ext cx="2125074" cy="215444"/>
            </a:xfrm>
            <a:prstGeom prst="rect">
              <a:avLst/>
            </a:prstGeom>
            <a:noFill/>
          </p:spPr>
          <p:txBody>
            <a:bodyPr wrap="square" rtlCol="0">
              <a:spAutoFit/>
            </a:bodyPr>
            <a:lstStyle/>
            <a:p>
              <a:pPr marL="7938" indent="-7938" algn="just"/>
              <a:r>
                <a:rPr lang="en-GB" sz="800" b="1" dirty="0">
                  <a:latin typeface="Candara" panose="020E0502030303020204" pitchFamily="34" charset="0"/>
                </a:rPr>
                <a:t>Figure 12. </a:t>
              </a:r>
              <a:r>
                <a:rPr lang="en-GB" sz="800" dirty="0">
                  <a:latin typeface="Candara" panose="020E0502030303020204" pitchFamily="34" charset="0"/>
                </a:rPr>
                <a:t>Dataset generation.</a:t>
              </a:r>
            </a:p>
          </p:txBody>
        </p:sp>
      </p:grpSp>
    </p:spTree>
    <p:extLst>
      <p:ext uri="{BB962C8B-B14F-4D97-AF65-F5344CB8AC3E}">
        <p14:creationId xmlns:p14="http://schemas.microsoft.com/office/powerpoint/2010/main" val="25742647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BF6474-45A3-871B-700D-16C9F9DF9C6D}"/>
              </a:ext>
            </a:extLst>
          </p:cNvPr>
          <p:cNvSpPr>
            <a:spLocks noGrp="1"/>
          </p:cNvSpPr>
          <p:nvPr>
            <p:ph type="title"/>
          </p:nvPr>
        </p:nvSpPr>
        <p:spPr/>
        <p:txBody>
          <a:bodyPr/>
          <a:lstStyle/>
          <a:p>
            <a:r>
              <a:rPr lang="en-GB" dirty="0">
                <a:latin typeface="Chivo" panose="020B0503030202020804" pitchFamily="34" charset="77"/>
              </a:rPr>
              <a:t>Nuclei Segmentation</a:t>
            </a:r>
          </a:p>
        </p:txBody>
      </p:sp>
      <p:sp>
        <p:nvSpPr>
          <p:cNvPr id="7" name="Rectangle 6">
            <a:extLst>
              <a:ext uri="{FF2B5EF4-FFF2-40B4-BE49-F238E27FC236}">
                <a16:creationId xmlns:a16="http://schemas.microsoft.com/office/drawing/2014/main" id="{72E5E724-047D-C4D6-B882-EC542B5DA845}"/>
              </a:ext>
            </a:extLst>
          </p:cNvPr>
          <p:cNvSpPr/>
          <p:nvPr/>
        </p:nvSpPr>
        <p:spPr>
          <a:xfrm>
            <a:off x="8857561" y="0"/>
            <a:ext cx="286439" cy="5143500"/>
          </a:xfrm>
          <a:prstGeom prst="rect">
            <a:avLst/>
          </a:prstGeom>
          <a:solidFill>
            <a:srgbClr val="994269">
              <a:alpha val="6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TextBox 27">
            <a:extLst>
              <a:ext uri="{FF2B5EF4-FFF2-40B4-BE49-F238E27FC236}">
                <a16:creationId xmlns:a16="http://schemas.microsoft.com/office/drawing/2014/main" id="{53A7E9A5-4251-DBBC-FAC5-DA2B4183E3D8}"/>
              </a:ext>
            </a:extLst>
          </p:cNvPr>
          <p:cNvSpPr txBox="1"/>
          <p:nvPr/>
        </p:nvSpPr>
        <p:spPr>
          <a:xfrm>
            <a:off x="0" y="4835723"/>
            <a:ext cx="9155222" cy="307777"/>
          </a:xfrm>
          <a:prstGeom prst="rect">
            <a:avLst/>
          </a:prstGeom>
          <a:noFill/>
        </p:spPr>
        <p:txBody>
          <a:bodyPr wrap="square" rtlCol="0">
            <a:spAutoFit/>
          </a:bodyPr>
          <a:lstStyle/>
          <a:p>
            <a:pPr algn="ctr"/>
            <a:r>
              <a:rPr lang="en-GB" b="1" dirty="0">
                <a:latin typeface="Chivo" panose="020B0503030202020804" pitchFamily="34" charset="77"/>
              </a:rPr>
              <a:t>22</a:t>
            </a:r>
          </a:p>
        </p:txBody>
      </p:sp>
      <p:sp>
        <p:nvSpPr>
          <p:cNvPr id="58" name="Google Shape;366;p49">
            <a:extLst>
              <a:ext uri="{FF2B5EF4-FFF2-40B4-BE49-F238E27FC236}">
                <a16:creationId xmlns:a16="http://schemas.microsoft.com/office/drawing/2014/main" id="{D76E2D28-3E8E-DE10-54D4-4B9E7EFEF544}"/>
              </a:ext>
            </a:extLst>
          </p:cNvPr>
          <p:cNvSpPr txBox="1">
            <a:spLocks/>
          </p:cNvSpPr>
          <p:nvPr/>
        </p:nvSpPr>
        <p:spPr>
          <a:xfrm>
            <a:off x="545623" y="1320352"/>
            <a:ext cx="4025711" cy="5232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Commissioner"/>
              <a:buNone/>
              <a:defRPr sz="1400" b="0" i="0" u="none" strike="noStrike" cap="none">
                <a:solidFill>
                  <a:schemeClr val="dk1"/>
                </a:solidFill>
                <a:latin typeface="Commissioner"/>
                <a:ea typeface="Commissioner"/>
                <a:cs typeface="Commissioner"/>
                <a:sym typeface="Commissioner"/>
              </a:defRPr>
            </a:lvl1pPr>
            <a:lvl2pPr marL="914400" marR="0" lvl="1" indent="-317500" algn="ctr" rtl="0">
              <a:lnSpc>
                <a:spcPct val="115000"/>
              </a:lnSpc>
              <a:spcBef>
                <a:spcPts val="0"/>
              </a:spcBef>
              <a:spcAft>
                <a:spcPts val="0"/>
              </a:spcAft>
              <a:buClr>
                <a:schemeClr val="dk1"/>
              </a:buClr>
              <a:buSzPts val="1400"/>
              <a:buFont typeface="Commissioner"/>
              <a:buNone/>
              <a:defRPr sz="1400" b="0" i="0" u="none" strike="noStrike" cap="none">
                <a:solidFill>
                  <a:schemeClr val="dk1"/>
                </a:solidFill>
                <a:latin typeface="Commissioner"/>
                <a:ea typeface="Commissioner"/>
                <a:cs typeface="Commissioner"/>
                <a:sym typeface="Commissioner"/>
              </a:defRPr>
            </a:lvl2pPr>
            <a:lvl3pPr marL="1371600" marR="0" lvl="2" indent="-317500" algn="ctr" rtl="0">
              <a:lnSpc>
                <a:spcPct val="115000"/>
              </a:lnSpc>
              <a:spcBef>
                <a:spcPts val="0"/>
              </a:spcBef>
              <a:spcAft>
                <a:spcPts val="0"/>
              </a:spcAft>
              <a:buClr>
                <a:schemeClr val="dk1"/>
              </a:buClr>
              <a:buSzPts val="1400"/>
              <a:buFont typeface="Commissioner"/>
              <a:buNone/>
              <a:defRPr sz="1400" b="0" i="0" u="none" strike="noStrike" cap="none">
                <a:solidFill>
                  <a:schemeClr val="dk1"/>
                </a:solidFill>
                <a:latin typeface="Commissioner"/>
                <a:ea typeface="Commissioner"/>
                <a:cs typeface="Commissioner"/>
                <a:sym typeface="Commissioner"/>
              </a:defRPr>
            </a:lvl3pPr>
            <a:lvl4pPr marL="1828800" marR="0" lvl="3" indent="-317500" algn="ctr" rtl="0">
              <a:lnSpc>
                <a:spcPct val="115000"/>
              </a:lnSpc>
              <a:spcBef>
                <a:spcPts val="0"/>
              </a:spcBef>
              <a:spcAft>
                <a:spcPts val="0"/>
              </a:spcAft>
              <a:buClr>
                <a:schemeClr val="dk1"/>
              </a:buClr>
              <a:buSzPts val="1400"/>
              <a:buFont typeface="Commissioner"/>
              <a:buNone/>
              <a:defRPr sz="1400" b="0" i="0" u="none" strike="noStrike" cap="none">
                <a:solidFill>
                  <a:schemeClr val="dk1"/>
                </a:solidFill>
                <a:latin typeface="Commissioner"/>
                <a:ea typeface="Commissioner"/>
                <a:cs typeface="Commissioner"/>
                <a:sym typeface="Commissioner"/>
              </a:defRPr>
            </a:lvl4pPr>
            <a:lvl5pPr marL="2286000" marR="0" lvl="4" indent="-317500" algn="ctr" rtl="0">
              <a:lnSpc>
                <a:spcPct val="115000"/>
              </a:lnSpc>
              <a:spcBef>
                <a:spcPts val="0"/>
              </a:spcBef>
              <a:spcAft>
                <a:spcPts val="0"/>
              </a:spcAft>
              <a:buClr>
                <a:schemeClr val="dk1"/>
              </a:buClr>
              <a:buSzPts val="1400"/>
              <a:buFont typeface="Commissioner"/>
              <a:buNone/>
              <a:defRPr sz="1400" b="0" i="0" u="none" strike="noStrike" cap="none">
                <a:solidFill>
                  <a:schemeClr val="dk1"/>
                </a:solidFill>
                <a:latin typeface="Commissioner"/>
                <a:ea typeface="Commissioner"/>
                <a:cs typeface="Commissioner"/>
                <a:sym typeface="Commissioner"/>
              </a:defRPr>
            </a:lvl5pPr>
            <a:lvl6pPr marL="2743200" marR="0" lvl="5" indent="-317500" algn="ctr" rtl="0">
              <a:lnSpc>
                <a:spcPct val="115000"/>
              </a:lnSpc>
              <a:spcBef>
                <a:spcPts val="0"/>
              </a:spcBef>
              <a:spcAft>
                <a:spcPts val="0"/>
              </a:spcAft>
              <a:buClr>
                <a:schemeClr val="dk1"/>
              </a:buClr>
              <a:buSzPts val="1400"/>
              <a:buFont typeface="Commissioner"/>
              <a:buNone/>
              <a:defRPr sz="1400" b="0" i="0" u="none" strike="noStrike" cap="none">
                <a:solidFill>
                  <a:schemeClr val="dk1"/>
                </a:solidFill>
                <a:latin typeface="Commissioner"/>
                <a:ea typeface="Commissioner"/>
                <a:cs typeface="Commissioner"/>
                <a:sym typeface="Commissioner"/>
              </a:defRPr>
            </a:lvl6pPr>
            <a:lvl7pPr marL="3200400" marR="0" lvl="6" indent="-317500" algn="ctr" rtl="0">
              <a:lnSpc>
                <a:spcPct val="115000"/>
              </a:lnSpc>
              <a:spcBef>
                <a:spcPts val="0"/>
              </a:spcBef>
              <a:spcAft>
                <a:spcPts val="0"/>
              </a:spcAft>
              <a:buClr>
                <a:schemeClr val="dk1"/>
              </a:buClr>
              <a:buSzPts val="1400"/>
              <a:buFont typeface="Commissioner"/>
              <a:buNone/>
              <a:defRPr sz="1400" b="0" i="0" u="none" strike="noStrike" cap="none">
                <a:solidFill>
                  <a:schemeClr val="dk1"/>
                </a:solidFill>
                <a:latin typeface="Commissioner"/>
                <a:ea typeface="Commissioner"/>
                <a:cs typeface="Commissioner"/>
                <a:sym typeface="Commissioner"/>
              </a:defRPr>
            </a:lvl7pPr>
            <a:lvl8pPr marL="3657600" marR="0" lvl="7" indent="-317500" algn="ctr" rtl="0">
              <a:lnSpc>
                <a:spcPct val="115000"/>
              </a:lnSpc>
              <a:spcBef>
                <a:spcPts val="0"/>
              </a:spcBef>
              <a:spcAft>
                <a:spcPts val="0"/>
              </a:spcAft>
              <a:buClr>
                <a:schemeClr val="dk1"/>
              </a:buClr>
              <a:buSzPts val="1400"/>
              <a:buFont typeface="Commissioner"/>
              <a:buNone/>
              <a:defRPr sz="1400" b="0" i="0" u="none" strike="noStrike" cap="none">
                <a:solidFill>
                  <a:schemeClr val="dk1"/>
                </a:solidFill>
                <a:latin typeface="Commissioner"/>
                <a:ea typeface="Commissioner"/>
                <a:cs typeface="Commissioner"/>
                <a:sym typeface="Commissioner"/>
              </a:defRPr>
            </a:lvl8pPr>
            <a:lvl9pPr marL="4114800" marR="0" lvl="8" indent="-317500" algn="ctr" rtl="0">
              <a:lnSpc>
                <a:spcPct val="115000"/>
              </a:lnSpc>
              <a:spcBef>
                <a:spcPts val="0"/>
              </a:spcBef>
              <a:spcAft>
                <a:spcPts val="0"/>
              </a:spcAft>
              <a:buClr>
                <a:schemeClr val="dk1"/>
              </a:buClr>
              <a:buSzPts val="1400"/>
              <a:buFont typeface="Commissioner"/>
              <a:buNone/>
              <a:defRPr sz="1400" b="0" i="0" u="none" strike="noStrike" cap="none">
                <a:solidFill>
                  <a:schemeClr val="dk1"/>
                </a:solidFill>
                <a:latin typeface="Commissioner"/>
                <a:ea typeface="Commissioner"/>
                <a:cs typeface="Commissioner"/>
                <a:sym typeface="Commissioner"/>
              </a:defRPr>
            </a:lvl9pPr>
          </a:lstStyle>
          <a:p>
            <a:pPr marL="0" indent="0" algn="l"/>
            <a:r>
              <a:rPr lang="en-GB" sz="1600" b="1" dirty="0">
                <a:latin typeface="Chivo" panose="020B0503030202020804" pitchFamily="34" charset="77"/>
              </a:rPr>
              <a:t>1</a:t>
            </a:r>
            <a:r>
              <a:rPr lang="en-GB" sz="1600" b="1" baseline="30000" dirty="0">
                <a:latin typeface="Chivo" panose="020B0503030202020804" pitchFamily="34" charset="77"/>
              </a:rPr>
              <a:t>st</a:t>
            </a:r>
            <a:r>
              <a:rPr lang="en-GB" sz="1600" b="1" dirty="0">
                <a:latin typeface="Chivo" panose="020B0503030202020804" pitchFamily="34" charset="77"/>
              </a:rPr>
              <a:t> APPROACH | </a:t>
            </a:r>
            <a:r>
              <a:rPr lang="en-GB" sz="1600" dirty="0">
                <a:latin typeface="Chivo" panose="020B0503030202020804" pitchFamily="34" charset="77"/>
              </a:rPr>
              <a:t>2D Nuclei Segmentation</a:t>
            </a:r>
          </a:p>
        </p:txBody>
      </p:sp>
      <p:sp>
        <p:nvSpPr>
          <p:cNvPr id="59" name="TextBox 58">
            <a:extLst>
              <a:ext uri="{FF2B5EF4-FFF2-40B4-BE49-F238E27FC236}">
                <a16:creationId xmlns:a16="http://schemas.microsoft.com/office/drawing/2014/main" id="{CCDBA8DE-E338-BE50-9A6F-A7F56E83234F}"/>
              </a:ext>
            </a:extLst>
          </p:cNvPr>
          <p:cNvSpPr txBox="1"/>
          <p:nvPr/>
        </p:nvSpPr>
        <p:spPr>
          <a:xfrm>
            <a:off x="545623" y="1843552"/>
            <a:ext cx="4053016" cy="2508379"/>
          </a:xfrm>
          <a:prstGeom prst="rect">
            <a:avLst/>
          </a:prstGeom>
          <a:noFill/>
        </p:spPr>
        <p:txBody>
          <a:bodyPr wrap="square" rtlCol="0">
            <a:spAutoFit/>
          </a:bodyPr>
          <a:lstStyle/>
          <a:p>
            <a:pPr marL="541338" indent="-331788">
              <a:spcAft>
                <a:spcPts val="900"/>
              </a:spcAft>
              <a:buClr>
                <a:srgbClr val="994269"/>
              </a:buClr>
              <a:buSzPct val="70000"/>
              <a:buFont typeface="Wingdings" pitchFamily="2" charset="2"/>
              <a:buChar char="v"/>
            </a:pPr>
            <a:r>
              <a:rPr lang="en-GB" b="1" dirty="0">
                <a:solidFill>
                  <a:schemeClr val="tx1"/>
                </a:solidFill>
                <a:latin typeface="Candara" panose="020E0502030303020204" pitchFamily="34" charset="0"/>
              </a:rPr>
              <a:t>Auxiliary dataset: </a:t>
            </a:r>
            <a:r>
              <a:rPr lang="en-GB" i="1" dirty="0">
                <a:solidFill>
                  <a:schemeClr val="tx1"/>
                </a:solidFill>
                <a:latin typeface="Candara" panose="020E0502030303020204" pitchFamily="34" charset="0"/>
              </a:rPr>
              <a:t>2d nuclei </a:t>
            </a:r>
            <a:r>
              <a:rPr lang="en-GB" dirty="0">
                <a:solidFill>
                  <a:schemeClr val="tx1"/>
                </a:solidFill>
                <a:latin typeface="Candara" panose="020E0502030303020204" pitchFamily="34" charset="0"/>
              </a:rPr>
              <a:t>dataset</a:t>
            </a:r>
            <a:endParaRPr lang="en-GB" b="1" dirty="0">
              <a:solidFill>
                <a:schemeClr val="tx1"/>
              </a:solidFill>
              <a:latin typeface="Candara" panose="020E0502030303020204" pitchFamily="34" charset="0"/>
            </a:endParaRPr>
          </a:p>
          <a:p>
            <a:pPr marL="541338" indent="-331788">
              <a:spcAft>
                <a:spcPts val="900"/>
              </a:spcAft>
              <a:buClr>
                <a:srgbClr val="994269"/>
              </a:buClr>
              <a:buSzPct val="70000"/>
              <a:buFont typeface="Wingdings" pitchFamily="2" charset="2"/>
              <a:buChar char="v"/>
            </a:pPr>
            <a:r>
              <a:rPr lang="en-GB" b="1" dirty="0">
                <a:solidFill>
                  <a:schemeClr val="tx1"/>
                </a:solidFill>
                <a:latin typeface="Candara" panose="020E0502030303020204" pitchFamily="34" charset="0"/>
              </a:rPr>
              <a:t>Architecture: </a:t>
            </a:r>
            <a:r>
              <a:rPr lang="en-GB" dirty="0">
                <a:solidFill>
                  <a:schemeClr val="tx1"/>
                </a:solidFill>
                <a:latin typeface="Candara" panose="020E0502030303020204" pitchFamily="34" charset="0"/>
              </a:rPr>
              <a:t>Mask R-CNN (</a:t>
            </a:r>
            <a:r>
              <a:rPr lang="en-GB" dirty="0" err="1">
                <a:solidFill>
                  <a:schemeClr val="tx1"/>
                </a:solidFill>
                <a:latin typeface="Candara" panose="020E0502030303020204" pitchFamily="34" charset="0"/>
              </a:rPr>
              <a:t>InstantDL</a:t>
            </a:r>
            <a:r>
              <a:rPr lang="en-GB" dirty="0">
                <a:solidFill>
                  <a:schemeClr val="tx1"/>
                </a:solidFill>
                <a:latin typeface="Candara" panose="020E0502030303020204" pitchFamily="34" charset="0"/>
              </a:rPr>
              <a:t>)</a:t>
            </a:r>
          </a:p>
          <a:p>
            <a:pPr marL="541338" indent="-331788">
              <a:spcAft>
                <a:spcPts val="900"/>
              </a:spcAft>
              <a:buClr>
                <a:srgbClr val="994269"/>
              </a:buClr>
              <a:buSzPct val="70000"/>
              <a:buFont typeface="Wingdings" pitchFamily="2" charset="2"/>
              <a:buChar char="v"/>
            </a:pPr>
            <a:r>
              <a:rPr lang="en-GB" b="1" dirty="0">
                <a:solidFill>
                  <a:schemeClr val="tx1"/>
                </a:solidFill>
                <a:latin typeface="Candara" panose="020E0502030303020204" pitchFamily="34" charset="0"/>
              </a:rPr>
              <a:t>Validation: </a:t>
            </a:r>
            <a:r>
              <a:rPr lang="en-GB" dirty="0" err="1">
                <a:solidFill>
                  <a:schemeClr val="tx1"/>
                </a:solidFill>
                <a:latin typeface="Candara" panose="020E0502030303020204" pitchFamily="34" charset="0"/>
              </a:rPr>
              <a:t>StarDist</a:t>
            </a:r>
            <a:r>
              <a:rPr lang="en-GB" dirty="0">
                <a:solidFill>
                  <a:schemeClr val="tx1"/>
                </a:solidFill>
                <a:latin typeface="Candara" panose="020E0502030303020204" pitchFamily="34" charset="0"/>
              </a:rPr>
              <a:t> 2D and </a:t>
            </a:r>
            <a:r>
              <a:rPr lang="en-GB" dirty="0" err="1">
                <a:solidFill>
                  <a:schemeClr val="tx1"/>
                </a:solidFill>
                <a:latin typeface="Candara" panose="020E0502030303020204" pitchFamily="34" charset="0"/>
              </a:rPr>
              <a:t>Cellpose</a:t>
            </a:r>
            <a:r>
              <a:rPr lang="en-GB" dirty="0">
                <a:solidFill>
                  <a:schemeClr val="tx1"/>
                </a:solidFill>
                <a:latin typeface="Candara" panose="020E0502030303020204" pitchFamily="34" charset="0"/>
              </a:rPr>
              <a:t> 2D</a:t>
            </a:r>
          </a:p>
          <a:p>
            <a:pPr marL="541338" indent="-331788">
              <a:spcAft>
                <a:spcPts val="900"/>
              </a:spcAft>
              <a:buClr>
                <a:srgbClr val="994269"/>
              </a:buClr>
              <a:buSzPct val="70000"/>
              <a:buFont typeface="Wingdings" pitchFamily="2" charset="2"/>
              <a:buChar char="v"/>
            </a:pPr>
            <a:r>
              <a:rPr lang="en-GB" b="1" dirty="0">
                <a:solidFill>
                  <a:schemeClr val="tx1"/>
                </a:solidFill>
                <a:latin typeface="Candara" panose="020E0502030303020204" pitchFamily="34" charset="0"/>
              </a:rPr>
              <a:t>Metrics: </a:t>
            </a:r>
            <a:r>
              <a:rPr lang="en-GB" dirty="0">
                <a:solidFill>
                  <a:schemeClr val="tx1"/>
                </a:solidFill>
                <a:latin typeface="Candara" panose="020E0502030303020204" pitchFamily="34" charset="0"/>
              </a:rPr>
              <a:t>TPR, PPV, mean average precision, mean </a:t>
            </a:r>
            <a:r>
              <a:rPr lang="en-GB" dirty="0" err="1">
                <a:solidFill>
                  <a:schemeClr val="tx1"/>
                </a:solidFill>
                <a:latin typeface="Candara" panose="020E0502030303020204" pitchFamily="34" charset="0"/>
              </a:rPr>
              <a:t>IoU</a:t>
            </a:r>
            <a:r>
              <a:rPr lang="en-GB" dirty="0">
                <a:solidFill>
                  <a:schemeClr val="tx1"/>
                </a:solidFill>
                <a:latin typeface="Candara" panose="020E0502030303020204" pitchFamily="34" charset="0"/>
              </a:rPr>
              <a:t>, mean ratio</a:t>
            </a:r>
          </a:p>
          <a:p>
            <a:pPr marL="541338" indent="-331788">
              <a:spcAft>
                <a:spcPts val="900"/>
              </a:spcAft>
              <a:buClr>
                <a:srgbClr val="994269"/>
              </a:buClr>
              <a:buSzPct val="70000"/>
              <a:buFont typeface="Wingdings" pitchFamily="2" charset="2"/>
              <a:buChar char="v"/>
            </a:pPr>
            <a:endParaRPr lang="en-GB" dirty="0">
              <a:solidFill>
                <a:schemeClr val="tx1"/>
              </a:solidFill>
              <a:latin typeface="Candara" panose="020E0502030303020204" pitchFamily="34" charset="0"/>
            </a:endParaRPr>
          </a:p>
          <a:p>
            <a:pPr marL="541338" indent="-331788">
              <a:spcAft>
                <a:spcPts val="900"/>
              </a:spcAft>
              <a:buClr>
                <a:srgbClr val="994269"/>
              </a:buClr>
              <a:buSzPct val="70000"/>
              <a:buFont typeface="Wingdings" pitchFamily="2" charset="2"/>
              <a:buChar char="v"/>
            </a:pPr>
            <a:r>
              <a:rPr lang="en-GB" dirty="0">
                <a:solidFill>
                  <a:schemeClr val="tx1"/>
                </a:solidFill>
                <a:latin typeface="Candara" panose="020E0502030303020204" pitchFamily="34" charset="0"/>
              </a:rPr>
              <a:t>More comprehensive</a:t>
            </a:r>
          </a:p>
          <a:p>
            <a:pPr marL="541338" indent="-331788">
              <a:spcAft>
                <a:spcPts val="900"/>
              </a:spcAft>
              <a:buClr>
                <a:srgbClr val="994269"/>
              </a:buClr>
              <a:buSzPct val="70000"/>
              <a:buFont typeface="Wingdings" pitchFamily="2" charset="2"/>
              <a:buChar char="v"/>
            </a:pPr>
            <a:r>
              <a:rPr lang="en-GB" dirty="0">
                <a:solidFill>
                  <a:schemeClr val="tx1"/>
                </a:solidFill>
                <a:latin typeface="Candara" panose="020E0502030303020204" pitchFamily="34" charset="0"/>
              </a:rPr>
              <a:t>Test the proposal’s feasibility</a:t>
            </a:r>
          </a:p>
        </p:txBody>
      </p:sp>
      <p:grpSp>
        <p:nvGrpSpPr>
          <p:cNvPr id="6" name="Group 5">
            <a:extLst>
              <a:ext uri="{FF2B5EF4-FFF2-40B4-BE49-F238E27FC236}">
                <a16:creationId xmlns:a16="http://schemas.microsoft.com/office/drawing/2014/main" id="{BFCE81D3-66B7-8C14-2A2C-A01A74E87A85}"/>
              </a:ext>
            </a:extLst>
          </p:cNvPr>
          <p:cNvGrpSpPr/>
          <p:nvPr/>
        </p:nvGrpSpPr>
        <p:grpSpPr>
          <a:xfrm>
            <a:off x="4738361" y="1319385"/>
            <a:ext cx="4053674" cy="3691850"/>
            <a:chOff x="4718189" y="1312661"/>
            <a:chExt cx="4053674" cy="3691850"/>
          </a:xfrm>
        </p:grpSpPr>
        <p:grpSp>
          <p:nvGrpSpPr>
            <p:cNvPr id="8" name="Group 7">
              <a:extLst>
                <a:ext uri="{FF2B5EF4-FFF2-40B4-BE49-F238E27FC236}">
                  <a16:creationId xmlns:a16="http://schemas.microsoft.com/office/drawing/2014/main" id="{435A6082-F225-5F3E-893B-42269F36147F}"/>
                </a:ext>
              </a:extLst>
            </p:cNvPr>
            <p:cNvGrpSpPr/>
            <p:nvPr/>
          </p:nvGrpSpPr>
          <p:grpSpPr>
            <a:xfrm>
              <a:off x="4718189" y="1312661"/>
              <a:ext cx="4053674" cy="3517668"/>
              <a:chOff x="4738272" y="1320352"/>
              <a:chExt cx="4053674" cy="3517668"/>
            </a:xfrm>
          </p:grpSpPr>
          <p:sp>
            <p:nvSpPr>
              <p:cNvPr id="13" name="Google Shape;366;p49">
                <a:extLst>
                  <a:ext uri="{FF2B5EF4-FFF2-40B4-BE49-F238E27FC236}">
                    <a16:creationId xmlns:a16="http://schemas.microsoft.com/office/drawing/2014/main" id="{6185E266-2765-31D8-8C7A-286CC9B89E09}"/>
                  </a:ext>
                </a:extLst>
              </p:cNvPr>
              <p:cNvSpPr txBox="1">
                <a:spLocks/>
              </p:cNvSpPr>
              <p:nvPr/>
            </p:nvSpPr>
            <p:spPr>
              <a:xfrm>
                <a:off x="4768770" y="1320352"/>
                <a:ext cx="3829607" cy="5232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Commissioner"/>
                  <a:buNone/>
                  <a:defRPr sz="1400" b="0" i="0" u="none" strike="noStrike" cap="none">
                    <a:solidFill>
                      <a:schemeClr val="dk1"/>
                    </a:solidFill>
                    <a:latin typeface="Commissioner"/>
                    <a:ea typeface="Commissioner"/>
                    <a:cs typeface="Commissioner"/>
                    <a:sym typeface="Commissioner"/>
                  </a:defRPr>
                </a:lvl1pPr>
                <a:lvl2pPr marL="914400" marR="0" lvl="1" indent="-317500" algn="ctr" rtl="0">
                  <a:lnSpc>
                    <a:spcPct val="115000"/>
                  </a:lnSpc>
                  <a:spcBef>
                    <a:spcPts val="0"/>
                  </a:spcBef>
                  <a:spcAft>
                    <a:spcPts val="0"/>
                  </a:spcAft>
                  <a:buClr>
                    <a:schemeClr val="dk1"/>
                  </a:buClr>
                  <a:buSzPts val="1400"/>
                  <a:buFont typeface="Commissioner"/>
                  <a:buNone/>
                  <a:defRPr sz="1400" b="0" i="0" u="none" strike="noStrike" cap="none">
                    <a:solidFill>
                      <a:schemeClr val="dk1"/>
                    </a:solidFill>
                    <a:latin typeface="Commissioner"/>
                    <a:ea typeface="Commissioner"/>
                    <a:cs typeface="Commissioner"/>
                    <a:sym typeface="Commissioner"/>
                  </a:defRPr>
                </a:lvl2pPr>
                <a:lvl3pPr marL="1371600" marR="0" lvl="2" indent="-317500" algn="ctr" rtl="0">
                  <a:lnSpc>
                    <a:spcPct val="115000"/>
                  </a:lnSpc>
                  <a:spcBef>
                    <a:spcPts val="0"/>
                  </a:spcBef>
                  <a:spcAft>
                    <a:spcPts val="0"/>
                  </a:spcAft>
                  <a:buClr>
                    <a:schemeClr val="dk1"/>
                  </a:buClr>
                  <a:buSzPts val="1400"/>
                  <a:buFont typeface="Commissioner"/>
                  <a:buNone/>
                  <a:defRPr sz="1400" b="0" i="0" u="none" strike="noStrike" cap="none">
                    <a:solidFill>
                      <a:schemeClr val="dk1"/>
                    </a:solidFill>
                    <a:latin typeface="Commissioner"/>
                    <a:ea typeface="Commissioner"/>
                    <a:cs typeface="Commissioner"/>
                    <a:sym typeface="Commissioner"/>
                  </a:defRPr>
                </a:lvl3pPr>
                <a:lvl4pPr marL="1828800" marR="0" lvl="3" indent="-317500" algn="ctr" rtl="0">
                  <a:lnSpc>
                    <a:spcPct val="115000"/>
                  </a:lnSpc>
                  <a:spcBef>
                    <a:spcPts val="0"/>
                  </a:spcBef>
                  <a:spcAft>
                    <a:spcPts val="0"/>
                  </a:spcAft>
                  <a:buClr>
                    <a:schemeClr val="dk1"/>
                  </a:buClr>
                  <a:buSzPts val="1400"/>
                  <a:buFont typeface="Commissioner"/>
                  <a:buNone/>
                  <a:defRPr sz="1400" b="0" i="0" u="none" strike="noStrike" cap="none">
                    <a:solidFill>
                      <a:schemeClr val="dk1"/>
                    </a:solidFill>
                    <a:latin typeface="Commissioner"/>
                    <a:ea typeface="Commissioner"/>
                    <a:cs typeface="Commissioner"/>
                    <a:sym typeface="Commissioner"/>
                  </a:defRPr>
                </a:lvl4pPr>
                <a:lvl5pPr marL="2286000" marR="0" lvl="4" indent="-317500" algn="ctr" rtl="0">
                  <a:lnSpc>
                    <a:spcPct val="115000"/>
                  </a:lnSpc>
                  <a:spcBef>
                    <a:spcPts val="0"/>
                  </a:spcBef>
                  <a:spcAft>
                    <a:spcPts val="0"/>
                  </a:spcAft>
                  <a:buClr>
                    <a:schemeClr val="dk1"/>
                  </a:buClr>
                  <a:buSzPts val="1400"/>
                  <a:buFont typeface="Commissioner"/>
                  <a:buNone/>
                  <a:defRPr sz="1400" b="0" i="0" u="none" strike="noStrike" cap="none">
                    <a:solidFill>
                      <a:schemeClr val="dk1"/>
                    </a:solidFill>
                    <a:latin typeface="Commissioner"/>
                    <a:ea typeface="Commissioner"/>
                    <a:cs typeface="Commissioner"/>
                    <a:sym typeface="Commissioner"/>
                  </a:defRPr>
                </a:lvl5pPr>
                <a:lvl6pPr marL="2743200" marR="0" lvl="5" indent="-317500" algn="ctr" rtl="0">
                  <a:lnSpc>
                    <a:spcPct val="115000"/>
                  </a:lnSpc>
                  <a:spcBef>
                    <a:spcPts val="0"/>
                  </a:spcBef>
                  <a:spcAft>
                    <a:spcPts val="0"/>
                  </a:spcAft>
                  <a:buClr>
                    <a:schemeClr val="dk1"/>
                  </a:buClr>
                  <a:buSzPts val="1400"/>
                  <a:buFont typeface="Commissioner"/>
                  <a:buNone/>
                  <a:defRPr sz="1400" b="0" i="0" u="none" strike="noStrike" cap="none">
                    <a:solidFill>
                      <a:schemeClr val="dk1"/>
                    </a:solidFill>
                    <a:latin typeface="Commissioner"/>
                    <a:ea typeface="Commissioner"/>
                    <a:cs typeface="Commissioner"/>
                    <a:sym typeface="Commissioner"/>
                  </a:defRPr>
                </a:lvl6pPr>
                <a:lvl7pPr marL="3200400" marR="0" lvl="6" indent="-317500" algn="ctr" rtl="0">
                  <a:lnSpc>
                    <a:spcPct val="115000"/>
                  </a:lnSpc>
                  <a:spcBef>
                    <a:spcPts val="0"/>
                  </a:spcBef>
                  <a:spcAft>
                    <a:spcPts val="0"/>
                  </a:spcAft>
                  <a:buClr>
                    <a:schemeClr val="dk1"/>
                  </a:buClr>
                  <a:buSzPts val="1400"/>
                  <a:buFont typeface="Commissioner"/>
                  <a:buNone/>
                  <a:defRPr sz="1400" b="0" i="0" u="none" strike="noStrike" cap="none">
                    <a:solidFill>
                      <a:schemeClr val="dk1"/>
                    </a:solidFill>
                    <a:latin typeface="Commissioner"/>
                    <a:ea typeface="Commissioner"/>
                    <a:cs typeface="Commissioner"/>
                    <a:sym typeface="Commissioner"/>
                  </a:defRPr>
                </a:lvl7pPr>
                <a:lvl8pPr marL="3657600" marR="0" lvl="7" indent="-317500" algn="ctr" rtl="0">
                  <a:lnSpc>
                    <a:spcPct val="115000"/>
                  </a:lnSpc>
                  <a:spcBef>
                    <a:spcPts val="0"/>
                  </a:spcBef>
                  <a:spcAft>
                    <a:spcPts val="0"/>
                  </a:spcAft>
                  <a:buClr>
                    <a:schemeClr val="dk1"/>
                  </a:buClr>
                  <a:buSzPts val="1400"/>
                  <a:buFont typeface="Commissioner"/>
                  <a:buNone/>
                  <a:defRPr sz="1400" b="0" i="0" u="none" strike="noStrike" cap="none">
                    <a:solidFill>
                      <a:schemeClr val="dk1"/>
                    </a:solidFill>
                    <a:latin typeface="Commissioner"/>
                    <a:ea typeface="Commissioner"/>
                    <a:cs typeface="Commissioner"/>
                    <a:sym typeface="Commissioner"/>
                  </a:defRPr>
                </a:lvl8pPr>
                <a:lvl9pPr marL="4114800" marR="0" lvl="8" indent="-317500" algn="ctr" rtl="0">
                  <a:lnSpc>
                    <a:spcPct val="115000"/>
                  </a:lnSpc>
                  <a:spcBef>
                    <a:spcPts val="0"/>
                  </a:spcBef>
                  <a:spcAft>
                    <a:spcPts val="0"/>
                  </a:spcAft>
                  <a:buClr>
                    <a:schemeClr val="dk1"/>
                  </a:buClr>
                  <a:buSzPts val="1400"/>
                  <a:buFont typeface="Commissioner"/>
                  <a:buNone/>
                  <a:defRPr sz="1400" b="0" i="0" u="none" strike="noStrike" cap="none">
                    <a:solidFill>
                      <a:schemeClr val="dk1"/>
                    </a:solidFill>
                    <a:latin typeface="Commissioner"/>
                    <a:ea typeface="Commissioner"/>
                    <a:cs typeface="Commissioner"/>
                    <a:sym typeface="Commissioner"/>
                  </a:defRPr>
                </a:lvl9pPr>
              </a:lstStyle>
              <a:p>
                <a:pPr marL="0" indent="0" algn="l"/>
                <a:r>
                  <a:rPr lang="en-GB" sz="1600" b="1" dirty="0">
                    <a:latin typeface="Chivo" panose="020B0503030202020804" pitchFamily="34" charset="77"/>
                  </a:rPr>
                  <a:t>RESULTS </a:t>
                </a:r>
              </a:p>
            </p:txBody>
          </p:sp>
          <p:sp>
            <p:nvSpPr>
              <p:cNvPr id="14" name="TextBox 13">
                <a:extLst>
                  <a:ext uri="{FF2B5EF4-FFF2-40B4-BE49-F238E27FC236}">
                    <a16:creationId xmlns:a16="http://schemas.microsoft.com/office/drawing/2014/main" id="{A4254758-25D5-7865-B536-E21DAEE70E4D}"/>
                  </a:ext>
                </a:extLst>
              </p:cNvPr>
              <p:cNvSpPr txBox="1"/>
              <p:nvPr/>
            </p:nvSpPr>
            <p:spPr>
              <a:xfrm>
                <a:off x="4738272" y="1837084"/>
                <a:ext cx="3859440" cy="638636"/>
              </a:xfrm>
              <a:prstGeom prst="rect">
                <a:avLst/>
              </a:prstGeom>
              <a:noFill/>
            </p:spPr>
            <p:txBody>
              <a:bodyPr wrap="square" rtlCol="0">
                <a:spAutoFit/>
              </a:bodyPr>
              <a:lstStyle/>
              <a:p>
                <a:pPr marL="541338" indent="-331788">
                  <a:spcAft>
                    <a:spcPts val="900"/>
                  </a:spcAft>
                  <a:buClr>
                    <a:srgbClr val="994269"/>
                  </a:buClr>
                  <a:buSzPct val="70000"/>
                  <a:buFont typeface="Wingdings" pitchFamily="2" charset="2"/>
                  <a:buChar char="v"/>
                </a:pPr>
                <a:r>
                  <a:rPr lang="en-GB" i="1" dirty="0">
                    <a:solidFill>
                      <a:schemeClr val="tx1"/>
                    </a:solidFill>
                    <a:latin typeface="Candara" panose="020E0502030303020204" pitchFamily="34" charset="0"/>
                  </a:rPr>
                  <a:t>2d nuclei </a:t>
                </a:r>
                <a:r>
                  <a:rPr lang="en-GB" dirty="0">
                    <a:solidFill>
                      <a:schemeClr val="tx1"/>
                    </a:solidFill>
                    <a:latin typeface="Candara" panose="020E0502030303020204" pitchFamily="34" charset="0"/>
                  </a:rPr>
                  <a:t>dataset manually annotated</a:t>
                </a:r>
                <a:endParaRPr lang="en-GB" i="1" dirty="0">
                  <a:solidFill>
                    <a:schemeClr val="tx1"/>
                  </a:solidFill>
                  <a:latin typeface="Candara" panose="020E0502030303020204" pitchFamily="34" charset="0"/>
                </a:endParaRPr>
              </a:p>
              <a:p>
                <a:pPr marL="541338" indent="-331788">
                  <a:spcAft>
                    <a:spcPts val="900"/>
                  </a:spcAft>
                  <a:buClr>
                    <a:srgbClr val="994269"/>
                  </a:buClr>
                  <a:buSzPct val="70000"/>
                  <a:buFont typeface="Wingdings" pitchFamily="2" charset="2"/>
                  <a:buChar char="v"/>
                </a:pPr>
                <a:endParaRPr lang="en-GB" dirty="0">
                  <a:solidFill>
                    <a:schemeClr val="tx1"/>
                  </a:solidFill>
                  <a:latin typeface="Candara" panose="020E0502030303020204" pitchFamily="34" charset="0"/>
                </a:endParaRPr>
              </a:p>
            </p:txBody>
          </p:sp>
          <p:grpSp>
            <p:nvGrpSpPr>
              <p:cNvPr id="16" name="Group 15">
                <a:extLst>
                  <a:ext uri="{FF2B5EF4-FFF2-40B4-BE49-F238E27FC236}">
                    <a16:creationId xmlns:a16="http://schemas.microsoft.com/office/drawing/2014/main" id="{7E5F32B6-B00C-E7F2-DB63-46BA9D8A40F5}"/>
                  </a:ext>
                </a:extLst>
              </p:cNvPr>
              <p:cNvGrpSpPr>
                <a:grpSpLocks noChangeAspect="1"/>
              </p:cNvGrpSpPr>
              <p:nvPr/>
            </p:nvGrpSpPr>
            <p:grpSpPr>
              <a:xfrm>
                <a:off x="4810912" y="2263429"/>
                <a:ext cx="1945543" cy="1260000"/>
                <a:chOff x="320282" y="2036616"/>
                <a:chExt cx="2880000" cy="1865186"/>
              </a:xfrm>
            </p:grpSpPr>
            <p:sp>
              <p:nvSpPr>
                <p:cNvPr id="67" name="Freeform 66">
                  <a:extLst>
                    <a:ext uri="{FF2B5EF4-FFF2-40B4-BE49-F238E27FC236}">
                      <a16:creationId xmlns:a16="http://schemas.microsoft.com/office/drawing/2014/main" id="{33339DF6-0C80-E0EB-442D-4A697AC8A005}"/>
                    </a:ext>
                  </a:extLst>
                </p:cNvPr>
                <p:cNvSpPr/>
                <p:nvPr/>
              </p:nvSpPr>
              <p:spPr>
                <a:xfrm>
                  <a:off x="2986845" y="2036616"/>
                  <a:ext cx="66675" cy="79375"/>
                </a:xfrm>
                <a:custGeom>
                  <a:avLst/>
                  <a:gdLst>
                    <a:gd name="connsiteX0" fmla="*/ 82550 w 130175"/>
                    <a:gd name="connsiteY0" fmla="*/ 28 h 92103"/>
                    <a:gd name="connsiteX1" fmla="*/ 57150 w 130175"/>
                    <a:gd name="connsiteY1" fmla="*/ 9553 h 92103"/>
                    <a:gd name="connsiteX2" fmla="*/ 47625 w 130175"/>
                    <a:gd name="connsiteY2" fmla="*/ 12728 h 92103"/>
                    <a:gd name="connsiteX3" fmla="*/ 28575 w 130175"/>
                    <a:gd name="connsiteY3" fmla="*/ 22253 h 92103"/>
                    <a:gd name="connsiteX4" fmla="*/ 0 w 130175"/>
                    <a:gd name="connsiteY4" fmla="*/ 54003 h 92103"/>
                    <a:gd name="connsiteX5" fmla="*/ 9525 w 130175"/>
                    <a:gd name="connsiteY5" fmla="*/ 85753 h 92103"/>
                    <a:gd name="connsiteX6" fmla="*/ 28575 w 130175"/>
                    <a:gd name="connsiteY6" fmla="*/ 92103 h 92103"/>
                    <a:gd name="connsiteX7" fmla="*/ 76200 w 130175"/>
                    <a:gd name="connsiteY7" fmla="*/ 88928 h 92103"/>
                    <a:gd name="connsiteX8" fmla="*/ 95250 w 130175"/>
                    <a:gd name="connsiteY8" fmla="*/ 79403 h 92103"/>
                    <a:gd name="connsiteX9" fmla="*/ 104775 w 130175"/>
                    <a:gd name="connsiteY9" fmla="*/ 76228 h 92103"/>
                    <a:gd name="connsiteX10" fmla="*/ 120650 w 130175"/>
                    <a:gd name="connsiteY10" fmla="*/ 57178 h 92103"/>
                    <a:gd name="connsiteX11" fmla="*/ 130175 w 130175"/>
                    <a:gd name="connsiteY11" fmla="*/ 47653 h 92103"/>
                    <a:gd name="connsiteX12" fmla="*/ 123825 w 130175"/>
                    <a:gd name="connsiteY12" fmla="*/ 19078 h 92103"/>
                    <a:gd name="connsiteX13" fmla="*/ 114300 w 130175"/>
                    <a:gd name="connsiteY13" fmla="*/ 12728 h 92103"/>
                    <a:gd name="connsiteX14" fmla="*/ 82550 w 130175"/>
                    <a:gd name="connsiteY14" fmla="*/ 28 h 92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0175" h="92103">
                      <a:moveTo>
                        <a:pt x="82550" y="28"/>
                      </a:moveTo>
                      <a:cubicBezTo>
                        <a:pt x="73025" y="-501"/>
                        <a:pt x="65648" y="6463"/>
                        <a:pt x="57150" y="9553"/>
                      </a:cubicBezTo>
                      <a:cubicBezTo>
                        <a:pt x="54005" y="10697"/>
                        <a:pt x="50618" y="11231"/>
                        <a:pt x="47625" y="12728"/>
                      </a:cubicBezTo>
                      <a:cubicBezTo>
                        <a:pt x="23006" y="25038"/>
                        <a:pt x="52516" y="14273"/>
                        <a:pt x="28575" y="22253"/>
                      </a:cubicBezTo>
                      <a:cubicBezTo>
                        <a:pt x="3652" y="47176"/>
                        <a:pt x="12162" y="35761"/>
                        <a:pt x="0" y="54003"/>
                      </a:cubicBezTo>
                      <a:cubicBezTo>
                        <a:pt x="888" y="60219"/>
                        <a:pt x="465" y="80091"/>
                        <a:pt x="9525" y="85753"/>
                      </a:cubicBezTo>
                      <a:cubicBezTo>
                        <a:pt x="15201" y="89301"/>
                        <a:pt x="28575" y="92103"/>
                        <a:pt x="28575" y="92103"/>
                      </a:cubicBezTo>
                      <a:cubicBezTo>
                        <a:pt x="44450" y="91045"/>
                        <a:pt x="60387" y="90685"/>
                        <a:pt x="76200" y="88928"/>
                      </a:cubicBezTo>
                      <a:cubicBezTo>
                        <a:pt x="86461" y="87788"/>
                        <a:pt x="86229" y="83913"/>
                        <a:pt x="95250" y="79403"/>
                      </a:cubicBezTo>
                      <a:cubicBezTo>
                        <a:pt x="98243" y="77906"/>
                        <a:pt x="101600" y="77286"/>
                        <a:pt x="104775" y="76228"/>
                      </a:cubicBezTo>
                      <a:cubicBezTo>
                        <a:pt x="132602" y="48401"/>
                        <a:pt x="98548" y="83700"/>
                        <a:pt x="120650" y="57178"/>
                      </a:cubicBezTo>
                      <a:cubicBezTo>
                        <a:pt x="123525" y="53729"/>
                        <a:pt x="127000" y="50828"/>
                        <a:pt x="130175" y="47653"/>
                      </a:cubicBezTo>
                      <a:cubicBezTo>
                        <a:pt x="130143" y="47458"/>
                        <a:pt x="127116" y="23192"/>
                        <a:pt x="123825" y="19078"/>
                      </a:cubicBezTo>
                      <a:cubicBezTo>
                        <a:pt x="121441" y="16098"/>
                        <a:pt x="117787" y="14278"/>
                        <a:pt x="114300" y="12728"/>
                      </a:cubicBezTo>
                      <a:cubicBezTo>
                        <a:pt x="96247" y="4705"/>
                        <a:pt x="92075" y="557"/>
                        <a:pt x="82550" y="28"/>
                      </a:cubicBez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8" name="Freeform 67">
                  <a:extLst>
                    <a:ext uri="{FF2B5EF4-FFF2-40B4-BE49-F238E27FC236}">
                      <a16:creationId xmlns:a16="http://schemas.microsoft.com/office/drawing/2014/main" id="{B5CD0B14-9357-9A1B-A1B2-E7A348714EF2}"/>
                    </a:ext>
                  </a:extLst>
                </p:cNvPr>
                <p:cNvSpPr/>
                <p:nvPr/>
              </p:nvSpPr>
              <p:spPr>
                <a:xfrm rot="17212269">
                  <a:off x="1822985" y="3515159"/>
                  <a:ext cx="66675" cy="79375"/>
                </a:xfrm>
                <a:custGeom>
                  <a:avLst/>
                  <a:gdLst>
                    <a:gd name="connsiteX0" fmla="*/ 82550 w 130175"/>
                    <a:gd name="connsiteY0" fmla="*/ 28 h 92103"/>
                    <a:gd name="connsiteX1" fmla="*/ 57150 w 130175"/>
                    <a:gd name="connsiteY1" fmla="*/ 9553 h 92103"/>
                    <a:gd name="connsiteX2" fmla="*/ 47625 w 130175"/>
                    <a:gd name="connsiteY2" fmla="*/ 12728 h 92103"/>
                    <a:gd name="connsiteX3" fmla="*/ 28575 w 130175"/>
                    <a:gd name="connsiteY3" fmla="*/ 22253 h 92103"/>
                    <a:gd name="connsiteX4" fmla="*/ 0 w 130175"/>
                    <a:gd name="connsiteY4" fmla="*/ 54003 h 92103"/>
                    <a:gd name="connsiteX5" fmla="*/ 9525 w 130175"/>
                    <a:gd name="connsiteY5" fmla="*/ 85753 h 92103"/>
                    <a:gd name="connsiteX6" fmla="*/ 28575 w 130175"/>
                    <a:gd name="connsiteY6" fmla="*/ 92103 h 92103"/>
                    <a:gd name="connsiteX7" fmla="*/ 76200 w 130175"/>
                    <a:gd name="connsiteY7" fmla="*/ 88928 h 92103"/>
                    <a:gd name="connsiteX8" fmla="*/ 95250 w 130175"/>
                    <a:gd name="connsiteY8" fmla="*/ 79403 h 92103"/>
                    <a:gd name="connsiteX9" fmla="*/ 104775 w 130175"/>
                    <a:gd name="connsiteY9" fmla="*/ 76228 h 92103"/>
                    <a:gd name="connsiteX10" fmla="*/ 120650 w 130175"/>
                    <a:gd name="connsiteY10" fmla="*/ 57178 h 92103"/>
                    <a:gd name="connsiteX11" fmla="*/ 130175 w 130175"/>
                    <a:gd name="connsiteY11" fmla="*/ 47653 h 92103"/>
                    <a:gd name="connsiteX12" fmla="*/ 123825 w 130175"/>
                    <a:gd name="connsiteY12" fmla="*/ 19078 h 92103"/>
                    <a:gd name="connsiteX13" fmla="*/ 114300 w 130175"/>
                    <a:gd name="connsiteY13" fmla="*/ 12728 h 92103"/>
                    <a:gd name="connsiteX14" fmla="*/ 82550 w 130175"/>
                    <a:gd name="connsiteY14" fmla="*/ 28 h 92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0175" h="92103">
                      <a:moveTo>
                        <a:pt x="82550" y="28"/>
                      </a:moveTo>
                      <a:cubicBezTo>
                        <a:pt x="73025" y="-501"/>
                        <a:pt x="65648" y="6463"/>
                        <a:pt x="57150" y="9553"/>
                      </a:cubicBezTo>
                      <a:cubicBezTo>
                        <a:pt x="54005" y="10697"/>
                        <a:pt x="50618" y="11231"/>
                        <a:pt x="47625" y="12728"/>
                      </a:cubicBezTo>
                      <a:cubicBezTo>
                        <a:pt x="23006" y="25038"/>
                        <a:pt x="52516" y="14273"/>
                        <a:pt x="28575" y="22253"/>
                      </a:cubicBezTo>
                      <a:cubicBezTo>
                        <a:pt x="3652" y="47176"/>
                        <a:pt x="12162" y="35761"/>
                        <a:pt x="0" y="54003"/>
                      </a:cubicBezTo>
                      <a:cubicBezTo>
                        <a:pt x="888" y="60219"/>
                        <a:pt x="465" y="80091"/>
                        <a:pt x="9525" y="85753"/>
                      </a:cubicBezTo>
                      <a:cubicBezTo>
                        <a:pt x="15201" y="89301"/>
                        <a:pt x="28575" y="92103"/>
                        <a:pt x="28575" y="92103"/>
                      </a:cubicBezTo>
                      <a:cubicBezTo>
                        <a:pt x="44450" y="91045"/>
                        <a:pt x="60387" y="90685"/>
                        <a:pt x="76200" y="88928"/>
                      </a:cubicBezTo>
                      <a:cubicBezTo>
                        <a:pt x="86461" y="87788"/>
                        <a:pt x="86229" y="83913"/>
                        <a:pt x="95250" y="79403"/>
                      </a:cubicBezTo>
                      <a:cubicBezTo>
                        <a:pt x="98243" y="77906"/>
                        <a:pt x="101600" y="77286"/>
                        <a:pt x="104775" y="76228"/>
                      </a:cubicBezTo>
                      <a:cubicBezTo>
                        <a:pt x="132602" y="48401"/>
                        <a:pt x="98548" y="83700"/>
                        <a:pt x="120650" y="57178"/>
                      </a:cubicBezTo>
                      <a:cubicBezTo>
                        <a:pt x="123525" y="53729"/>
                        <a:pt x="127000" y="50828"/>
                        <a:pt x="130175" y="47653"/>
                      </a:cubicBezTo>
                      <a:cubicBezTo>
                        <a:pt x="130143" y="47458"/>
                        <a:pt x="127116" y="23192"/>
                        <a:pt x="123825" y="19078"/>
                      </a:cubicBezTo>
                      <a:cubicBezTo>
                        <a:pt x="121441" y="16098"/>
                        <a:pt x="117787" y="14278"/>
                        <a:pt x="114300" y="12728"/>
                      </a:cubicBezTo>
                      <a:cubicBezTo>
                        <a:pt x="96247" y="4705"/>
                        <a:pt x="92075" y="557"/>
                        <a:pt x="82550" y="28"/>
                      </a:cubicBez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9" name="Picture 68">
                  <a:extLst>
                    <a:ext uri="{FF2B5EF4-FFF2-40B4-BE49-F238E27FC236}">
                      <a16:creationId xmlns:a16="http://schemas.microsoft.com/office/drawing/2014/main" id="{521691FE-FBEE-5F39-70F2-BE493D6A9407}"/>
                    </a:ext>
                  </a:extLst>
                </p:cNvPr>
                <p:cNvPicPr>
                  <a:picLocks noChangeAspect="1"/>
                </p:cNvPicPr>
                <p:nvPr/>
              </p:nvPicPr>
              <p:blipFill>
                <a:blip r:embed="rId3"/>
                <a:stretch>
                  <a:fillRect/>
                </a:stretch>
              </p:blipFill>
              <p:spPr>
                <a:xfrm>
                  <a:off x="320282" y="2047500"/>
                  <a:ext cx="2880000" cy="1800000"/>
                </a:xfrm>
                <a:prstGeom prst="rect">
                  <a:avLst/>
                </a:prstGeom>
              </p:spPr>
            </p:pic>
            <p:sp>
              <p:nvSpPr>
                <p:cNvPr id="70" name="Rectangle 69">
                  <a:extLst>
                    <a:ext uri="{FF2B5EF4-FFF2-40B4-BE49-F238E27FC236}">
                      <a16:creationId xmlns:a16="http://schemas.microsoft.com/office/drawing/2014/main" id="{CF71EAEE-618D-2511-B9D6-78DAAC52D536}"/>
                    </a:ext>
                  </a:extLst>
                </p:cNvPr>
                <p:cNvSpPr/>
                <p:nvPr/>
              </p:nvSpPr>
              <p:spPr>
                <a:xfrm>
                  <a:off x="1464698" y="3761174"/>
                  <a:ext cx="687937" cy="14062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71" name="Picture 70">
                  <a:extLst>
                    <a:ext uri="{FF2B5EF4-FFF2-40B4-BE49-F238E27FC236}">
                      <a16:creationId xmlns:a16="http://schemas.microsoft.com/office/drawing/2014/main" id="{8C4FCB72-F740-F0BC-951F-2F0A043C976E}"/>
                    </a:ext>
                  </a:extLst>
                </p:cNvPr>
                <p:cNvPicPr>
                  <a:picLocks noChangeAspect="1"/>
                </p:cNvPicPr>
                <p:nvPr/>
              </p:nvPicPr>
              <p:blipFill>
                <a:blip r:embed="rId4"/>
                <a:stretch>
                  <a:fillRect/>
                </a:stretch>
              </p:blipFill>
              <p:spPr>
                <a:xfrm>
                  <a:off x="1678290" y="3755855"/>
                  <a:ext cx="260749" cy="92524"/>
                </a:xfrm>
                <a:prstGeom prst="rect">
                  <a:avLst/>
                </a:prstGeom>
              </p:spPr>
            </p:pic>
          </p:grpSp>
          <p:grpSp>
            <p:nvGrpSpPr>
              <p:cNvPr id="17" name="Group 16">
                <a:extLst>
                  <a:ext uri="{FF2B5EF4-FFF2-40B4-BE49-F238E27FC236}">
                    <a16:creationId xmlns:a16="http://schemas.microsoft.com/office/drawing/2014/main" id="{3C1CCC3F-2F6D-7136-45D9-145561AA5EBE}"/>
                  </a:ext>
                </a:extLst>
              </p:cNvPr>
              <p:cNvGrpSpPr>
                <a:grpSpLocks noChangeAspect="1"/>
              </p:cNvGrpSpPr>
              <p:nvPr/>
            </p:nvGrpSpPr>
            <p:grpSpPr>
              <a:xfrm>
                <a:off x="6947441" y="2263429"/>
                <a:ext cx="1806853" cy="1260000"/>
                <a:chOff x="320282" y="154976"/>
                <a:chExt cx="2663115" cy="1857110"/>
              </a:xfrm>
            </p:grpSpPr>
            <p:sp>
              <p:nvSpPr>
                <p:cNvPr id="63" name="Freeform 62">
                  <a:extLst>
                    <a:ext uri="{FF2B5EF4-FFF2-40B4-BE49-F238E27FC236}">
                      <a16:creationId xmlns:a16="http://schemas.microsoft.com/office/drawing/2014/main" id="{AEF507C3-3E30-4D9E-37F7-2D9857E08C8B}"/>
                    </a:ext>
                  </a:extLst>
                </p:cNvPr>
                <p:cNvSpPr/>
                <p:nvPr/>
              </p:nvSpPr>
              <p:spPr>
                <a:xfrm>
                  <a:off x="1290892" y="904875"/>
                  <a:ext cx="66675" cy="79375"/>
                </a:xfrm>
                <a:custGeom>
                  <a:avLst/>
                  <a:gdLst>
                    <a:gd name="connsiteX0" fmla="*/ 82550 w 130175"/>
                    <a:gd name="connsiteY0" fmla="*/ 28 h 92103"/>
                    <a:gd name="connsiteX1" fmla="*/ 57150 w 130175"/>
                    <a:gd name="connsiteY1" fmla="*/ 9553 h 92103"/>
                    <a:gd name="connsiteX2" fmla="*/ 47625 w 130175"/>
                    <a:gd name="connsiteY2" fmla="*/ 12728 h 92103"/>
                    <a:gd name="connsiteX3" fmla="*/ 28575 w 130175"/>
                    <a:gd name="connsiteY3" fmla="*/ 22253 h 92103"/>
                    <a:gd name="connsiteX4" fmla="*/ 0 w 130175"/>
                    <a:gd name="connsiteY4" fmla="*/ 54003 h 92103"/>
                    <a:gd name="connsiteX5" fmla="*/ 9525 w 130175"/>
                    <a:gd name="connsiteY5" fmla="*/ 85753 h 92103"/>
                    <a:gd name="connsiteX6" fmla="*/ 28575 w 130175"/>
                    <a:gd name="connsiteY6" fmla="*/ 92103 h 92103"/>
                    <a:gd name="connsiteX7" fmla="*/ 76200 w 130175"/>
                    <a:gd name="connsiteY7" fmla="*/ 88928 h 92103"/>
                    <a:gd name="connsiteX8" fmla="*/ 95250 w 130175"/>
                    <a:gd name="connsiteY8" fmla="*/ 79403 h 92103"/>
                    <a:gd name="connsiteX9" fmla="*/ 104775 w 130175"/>
                    <a:gd name="connsiteY9" fmla="*/ 76228 h 92103"/>
                    <a:gd name="connsiteX10" fmla="*/ 120650 w 130175"/>
                    <a:gd name="connsiteY10" fmla="*/ 57178 h 92103"/>
                    <a:gd name="connsiteX11" fmla="*/ 130175 w 130175"/>
                    <a:gd name="connsiteY11" fmla="*/ 47653 h 92103"/>
                    <a:gd name="connsiteX12" fmla="*/ 123825 w 130175"/>
                    <a:gd name="connsiteY12" fmla="*/ 19078 h 92103"/>
                    <a:gd name="connsiteX13" fmla="*/ 114300 w 130175"/>
                    <a:gd name="connsiteY13" fmla="*/ 12728 h 92103"/>
                    <a:gd name="connsiteX14" fmla="*/ 82550 w 130175"/>
                    <a:gd name="connsiteY14" fmla="*/ 28 h 92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0175" h="92103">
                      <a:moveTo>
                        <a:pt x="82550" y="28"/>
                      </a:moveTo>
                      <a:cubicBezTo>
                        <a:pt x="73025" y="-501"/>
                        <a:pt x="65648" y="6463"/>
                        <a:pt x="57150" y="9553"/>
                      </a:cubicBezTo>
                      <a:cubicBezTo>
                        <a:pt x="54005" y="10697"/>
                        <a:pt x="50618" y="11231"/>
                        <a:pt x="47625" y="12728"/>
                      </a:cubicBezTo>
                      <a:cubicBezTo>
                        <a:pt x="23006" y="25038"/>
                        <a:pt x="52516" y="14273"/>
                        <a:pt x="28575" y="22253"/>
                      </a:cubicBezTo>
                      <a:cubicBezTo>
                        <a:pt x="3652" y="47176"/>
                        <a:pt x="12162" y="35761"/>
                        <a:pt x="0" y="54003"/>
                      </a:cubicBezTo>
                      <a:cubicBezTo>
                        <a:pt x="888" y="60219"/>
                        <a:pt x="465" y="80091"/>
                        <a:pt x="9525" y="85753"/>
                      </a:cubicBezTo>
                      <a:cubicBezTo>
                        <a:pt x="15201" y="89301"/>
                        <a:pt x="28575" y="92103"/>
                        <a:pt x="28575" y="92103"/>
                      </a:cubicBezTo>
                      <a:cubicBezTo>
                        <a:pt x="44450" y="91045"/>
                        <a:pt x="60387" y="90685"/>
                        <a:pt x="76200" y="88928"/>
                      </a:cubicBezTo>
                      <a:cubicBezTo>
                        <a:pt x="86461" y="87788"/>
                        <a:pt x="86229" y="83913"/>
                        <a:pt x="95250" y="79403"/>
                      </a:cubicBezTo>
                      <a:cubicBezTo>
                        <a:pt x="98243" y="77906"/>
                        <a:pt x="101600" y="77286"/>
                        <a:pt x="104775" y="76228"/>
                      </a:cubicBezTo>
                      <a:cubicBezTo>
                        <a:pt x="132602" y="48401"/>
                        <a:pt x="98548" y="83700"/>
                        <a:pt x="120650" y="57178"/>
                      </a:cubicBezTo>
                      <a:cubicBezTo>
                        <a:pt x="123525" y="53729"/>
                        <a:pt x="127000" y="50828"/>
                        <a:pt x="130175" y="47653"/>
                      </a:cubicBezTo>
                      <a:cubicBezTo>
                        <a:pt x="130143" y="47458"/>
                        <a:pt x="127116" y="23192"/>
                        <a:pt x="123825" y="19078"/>
                      </a:cubicBezTo>
                      <a:cubicBezTo>
                        <a:pt x="121441" y="16098"/>
                        <a:pt x="117787" y="14278"/>
                        <a:pt x="114300" y="12728"/>
                      </a:cubicBezTo>
                      <a:cubicBezTo>
                        <a:pt x="96247" y="4705"/>
                        <a:pt x="92075" y="557"/>
                        <a:pt x="82550" y="28"/>
                      </a:cubicBez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4" name="Picture 63">
                  <a:extLst>
                    <a:ext uri="{FF2B5EF4-FFF2-40B4-BE49-F238E27FC236}">
                      <a16:creationId xmlns:a16="http://schemas.microsoft.com/office/drawing/2014/main" id="{7B72DAB3-4262-9953-90BF-2FE0EB1AF726}"/>
                    </a:ext>
                  </a:extLst>
                </p:cNvPr>
                <p:cNvPicPr>
                  <a:picLocks noChangeAspect="1"/>
                </p:cNvPicPr>
                <p:nvPr/>
              </p:nvPicPr>
              <p:blipFill rotWithShape="1">
                <a:blip r:embed="rId5"/>
                <a:srcRect r="7531"/>
                <a:stretch/>
              </p:blipFill>
              <p:spPr>
                <a:xfrm>
                  <a:off x="320282" y="154976"/>
                  <a:ext cx="2663115" cy="1800000"/>
                </a:xfrm>
                <a:prstGeom prst="rect">
                  <a:avLst/>
                </a:prstGeom>
              </p:spPr>
            </p:pic>
            <p:sp>
              <p:nvSpPr>
                <p:cNvPr id="65" name="Rectangle 64">
                  <a:extLst>
                    <a:ext uri="{FF2B5EF4-FFF2-40B4-BE49-F238E27FC236}">
                      <a16:creationId xmlns:a16="http://schemas.microsoft.com/office/drawing/2014/main" id="{7A446543-5C6E-6132-7FD8-8EA428D8594C}"/>
                    </a:ext>
                  </a:extLst>
                </p:cNvPr>
                <p:cNvSpPr/>
                <p:nvPr/>
              </p:nvSpPr>
              <p:spPr>
                <a:xfrm>
                  <a:off x="1464698" y="1871458"/>
                  <a:ext cx="687937" cy="14062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6" name="Picture 65">
                  <a:extLst>
                    <a:ext uri="{FF2B5EF4-FFF2-40B4-BE49-F238E27FC236}">
                      <a16:creationId xmlns:a16="http://schemas.microsoft.com/office/drawing/2014/main" id="{8A303D00-0F92-5261-DBFF-56FC634F1F1A}"/>
                    </a:ext>
                  </a:extLst>
                </p:cNvPr>
                <p:cNvPicPr>
                  <a:picLocks noChangeAspect="1"/>
                </p:cNvPicPr>
                <p:nvPr/>
              </p:nvPicPr>
              <p:blipFill>
                <a:blip r:embed="rId4"/>
                <a:stretch>
                  <a:fillRect/>
                </a:stretch>
              </p:blipFill>
              <p:spPr>
                <a:xfrm>
                  <a:off x="1678291" y="1863762"/>
                  <a:ext cx="260749" cy="92524"/>
                </a:xfrm>
                <a:prstGeom prst="rect">
                  <a:avLst/>
                </a:prstGeom>
              </p:spPr>
            </p:pic>
          </p:grpSp>
          <p:grpSp>
            <p:nvGrpSpPr>
              <p:cNvPr id="20" name="Group 19">
                <a:extLst>
                  <a:ext uri="{FF2B5EF4-FFF2-40B4-BE49-F238E27FC236}">
                    <a16:creationId xmlns:a16="http://schemas.microsoft.com/office/drawing/2014/main" id="{C5C873CA-04FB-4A3A-1E75-44427F00570C}"/>
                  </a:ext>
                </a:extLst>
              </p:cNvPr>
              <p:cNvGrpSpPr>
                <a:grpSpLocks noChangeAspect="1"/>
              </p:cNvGrpSpPr>
              <p:nvPr/>
            </p:nvGrpSpPr>
            <p:grpSpPr>
              <a:xfrm>
                <a:off x="4835206" y="3717316"/>
                <a:ext cx="3956740" cy="1120704"/>
                <a:chOff x="4523989" y="3629167"/>
                <a:chExt cx="4267957" cy="1208853"/>
              </a:xfrm>
            </p:grpSpPr>
            <p:grpSp>
              <p:nvGrpSpPr>
                <p:cNvPr id="21" name="Group 20">
                  <a:extLst>
                    <a:ext uri="{FF2B5EF4-FFF2-40B4-BE49-F238E27FC236}">
                      <a16:creationId xmlns:a16="http://schemas.microsoft.com/office/drawing/2014/main" id="{DD27E2EB-AE2E-69EC-D244-B5DB44373BD3}"/>
                    </a:ext>
                  </a:extLst>
                </p:cNvPr>
                <p:cNvGrpSpPr>
                  <a:grpSpLocks noChangeAspect="1"/>
                </p:cNvGrpSpPr>
                <p:nvPr/>
              </p:nvGrpSpPr>
              <p:grpSpPr>
                <a:xfrm>
                  <a:off x="4523989" y="3650020"/>
                  <a:ext cx="1024152" cy="1188000"/>
                  <a:chOff x="3219025" y="217776"/>
                  <a:chExt cx="1504800" cy="1745543"/>
                </a:xfrm>
              </p:grpSpPr>
              <p:pic>
                <p:nvPicPr>
                  <p:cNvPr id="61" name="Picture 60" descr="A black background with pink and purple spots&#10;&#10;Description automatically generated">
                    <a:extLst>
                      <a:ext uri="{FF2B5EF4-FFF2-40B4-BE49-F238E27FC236}">
                        <a16:creationId xmlns:a16="http://schemas.microsoft.com/office/drawing/2014/main" id="{FA4BA55A-566F-9F1A-395D-422AEC4E7E37}"/>
                      </a:ext>
                    </a:extLst>
                  </p:cNvPr>
                  <p:cNvPicPr>
                    <a:picLocks noChangeAspect="1"/>
                  </p:cNvPicPr>
                  <p:nvPr/>
                </p:nvPicPr>
                <p:blipFill rotWithShape="1">
                  <a:blip r:embed="rId6"/>
                  <a:srcRect l="13122" t="11849" r="10063" b="10860"/>
                  <a:stretch/>
                </p:blipFill>
                <p:spPr>
                  <a:xfrm>
                    <a:off x="3219027" y="450763"/>
                    <a:ext cx="1503224" cy="1512556"/>
                  </a:xfrm>
                  <a:prstGeom prst="rect">
                    <a:avLst/>
                  </a:prstGeom>
                </p:spPr>
              </p:pic>
              <p:sp>
                <p:nvSpPr>
                  <p:cNvPr id="62" name="Rectangle 61">
                    <a:extLst>
                      <a:ext uri="{FF2B5EF4-FFF2-40B4-BE49-F238E27FC236}">
                        <a16:creationId xmlns:a16="http://schemas.microsoft.com/office/drawing/2014/main" id="{31E91BF3-8E60-37B1-E9A5-8F56858D50AB}"/>
                      </a:ext>
                    </a:extLst>
                  </p:cNvPr>
                  <p:cNvSpPr/>
                  <p:nvPr/>
                </p:nvSpPr>
                <p:spPr>
                  <a:xfrm rot="5400000">
                    <a:off x="3863703" y="-426902"/>
                    <a:ext cx="215444" cy="1504800"/>
                  </a:xfrm>
                  <a:prstGeom prst="rect">
                    <a:avLst/>
                  </a:prstGeom>
                  <a:solidFill>
                    <a:srgbClr val="DB9B7F">
                      <a:alpha val="8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r>
                      <a:rPr lang="en-PT" sz="800" dirty="0">
                        <a:latin typeface=""/>
                      </a:rPr>
                      <a:t>Ground Truth</a:t>
                    </a:r>
                  </a:p>
                </p:txBody>
              </p:sp>
            </p:grpSp>
            <p:grpSp>
              <p:nvGrpSpPr>
                <p:cNvPr id="22" name="Group 21">
                  <a:extLst>
                    <a:ext uri="{FF2B5EF4-FFF2-40B4-BE49-F238E27FC236}">
                      <a16:creationId xmlns:a16="http://schemas.microsoft.com/office/drawing/2014/main" id="{74024ACA-6AD1-C11E-B46E-F1AF15821AFB}"/>
                    </a:ext>
                  </a:extLst>
                </p:cNvPr>
                <p:cNvGrpSpPr>
                  <a:grpSpLocks noChangeAspect="1"/>
                </p:cNvGrpSpPr>
                <p:nvPr/>
              </p:nvGrpSpPr>
              <p:grpSpPr>
                <a:xfrm>
                  <a:off x="6683962" y="3635073"/>
                  <a:ext cx="1031005" cy="1188000"/>
                  <a:chOff x="3212859" y="2074893"/>
                  <a:chExt cx="1510966" cy="1741046"/>
                </a:xfrm>
              </p:grpSpPr>
              <p:pic>
                <p:nvPicPr>
                  <p:cNvPr id="36" name="Picture 35" descr="A black background with pink and purple spots&#10;&#10;Description automatically generated">
                    <a:extLst>
                      <a:ext uri="{FF2B5EF4-FFF2-40B4-BE49-F238E27FC236}">
                        <a16:creationId xmlns:a16="http://schemas.microsoft.com/office/drawing/2014/main" id="{60C73136-FE08-8615-EEAB-67F237EA300D}"/>
                      </a:ext>
                    </a:extLst>
                  </p:cNvPr>
                  <p:cNvPicPr>
                    <a:picLocks noChangeAspect="1"/>
                  </p:cNvPicPr>
                  <p:nvPr/>
                </p:nvPicPr>
                <p:blipFill rotWithShape="1">
                  <a:blip r:embed="rId7"/>
                  <a:srcRect l="12737" t="11998" r="9929" b="10668"/>
                  <a:stretch/>
                </p:blipFill>
                <p:spPr>
                  <a:xfrm>
                    <a:off x="3212859" y="2311139"/>
                    <a:ext cx="1504800" cy="1504800"/>
                  </a:xfrm>
                  <a:prstGeom prst="rect">
                    <a:avLst/>
                  </a:prstGeom>
                </p:spPr>
              </p:pic>
              <p:sp>
                <p:nvSpPr>
                  <p:cNvPr id="37" name="Rectangle 36">
                    <a:extLst>
                      <a:ext uri="{FF2B5EF4-FFF2-40B4-BE49-F238E27FC236}">
                        <a16:creationId xmlns:a16="http://schemas.microsoft.com/office/drawing/2014/main" id="{1E166DF6-FCBE-046E-82D5-D64FE52F9087}"/>
                      </a:ext>
                    </a:extLst>
                  </p:cNvPr>
                  <p:cNvSpPr/>
                  <p:nvPr/>
                </p:nvSpPr>
                <p:spPr>
                  <a:xfrm rot="5400000">
                    <a:off x="3863703" y="1430215"/>
                    <a:ext cx="215444" cy="1504800"/>
                  </a:xfrm>
                  <a:prstGeom prst="rect">
                    <a:avLst/>
                  </a:prstGeom>
                  <a:solidFill>
                    <a:srgbClr val="75396A"/>
                  </a:solidFill>
                  <a:ln>
                    <a:noFill/>
                  </a:ln>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r>
                      <a:rPr lang="en-PT" sz="800" dirty="0">
                        <a:latin typeface=""/>
                      </a:rPr>
                      <a:t>Stardist 2D</a:t>
                    </a:r>
                  </a:p>
                </p:txBody>
              </p:sp>
              <p:pic>
                <p:nvPicPr>
                  <p:cNvPr id="57" name="Picture 56">
                    <a:extLst>
                      <a:ext uri="{FF2B5EF4-FFF2-40B4-BE49-F238E27FC236}">
                        <a16:creationId xmlns:a16="http://schemas.microsoft.com/office/drawing/2014/main" id="{2A5AC184-6D45-AC02-441F-94E42F23A97F}"/>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7895" b="89474" l="4310" r="93103">
                                <a14:foregroundMark x1="43966" y1="52632" x2="43966" y2="52632"/>
                                <a14:foregroundMark x1="34483" y1="57895" x2="34483" y2="57895"/>
                                <a14:foregroundMark x1="24138" y1="57895" x2="24138" y2="57895"/>
                                <a14:foregroundMark x1="87931" y1="23684" x2="87931" y2="23684"/>
                                <a14:foregroundMark x1="56034" y1="71053" x2="56034" y2="71053"/>
                                <a14:foregroundMark x1="61207" y1="76316" x2="61207" y2="76316"/>
                                <a14:foregroundMark x1="72414" y1="65789" x2="72414" y2="65789"/>
                                <a14:foregroundMark x1="93103" y1="26316" x2="93103" y2="26316"/>
                                <a14:foregroundMark x1="5172" y1="26316" x2="5172" y2="26316"/>
                                <a14:foregroundMark x1="93103" y1="34211" x2="93103" y2="34211"/>
                              </a14:backgroundRemoval>
                            </a14:imgEffect>
                          </a14:imgLayer>
                        </a14:imgProps>
                      </a:ext>
                    </a:extLst>
                  </a:blip>
                  <a:stretch>
                    <a:fillRect/>
                  </a:stretch>
                </p:blipFill>
                <p:spPr>
                  <a:xfrm>
                    <a:off x="4401156" y="3682978"/>
                    <a:ext cx="298800" cy="97882"/>
                  </a:xfrm>
                  <a:prstGeom prst="rect">
                    <a:avLst/>
                  </a:prstGeom>
                </p:spPr>
              </p:pic>
            </p:grpSp>
            <p:grpSp>
              <p:nvGrpSpPr>
                <p:cNvPr id="24" name="Group 23">
                  <a:extLst>
                    <a:ext uri="{FF2B5EF4-FFF2-40B4-BE49-F238E27FC236}">
                      <a16:creationId xmlns:a16="http://schemas.microsoft.com/office/drawing/2014/main" id="{74B0727B-434A-65E7-6002-4B9C179FD7E1}"/>
                    </a:ext>
                  </a:extLst>
                </p:cNvPr>
                <p:cNvGrpSpPr>
                  <a:grpSpLocks noChangeAspect="1"/>
                </p:cNvGrpSpPr>
                <p:nvPr/>
              </p:nvGrpSpPr>
              <p:grpSpPr>
                <a:xfrm>
                  <a:off x="7765147" y="3629167"/>
                  <a:ext cx="1026799" cy="1188000"/>
                  <a:chOff x="7139342" y="3253824"/>
                  <a:chExt cx="1504800" cy="1741045"/>
                </a:xfrm>
              </p:grpSpPr>
              <p:pic>
                <p:nvPicPr>
                  <p:cNvPr id="33" name="Picture 32" descr="A black background with purple and orange dots&#10;&#10;Description automatically generated">
                    <a:extLst>
                      <a:ext uri="{FF2B5EF4-FFF2-40B4-BE49-F238E27FC236}">
                        <a16:creationId xmlns:a16="http://schemas.microsoft.com/office/drawing/2014/main" id="{40A20B1F-6915-71F7-799B-B4D3B9A83A30}"/>
                      </a:ext>
                    </a:extLst>
                  </p:cNvPr>
                  <p:cNvPicPr>
                    <a:picLocks noChangeAspect="1"/>
                  </p:cNvPicPr>
                  <p:nvPr/>
                </p:nvPicPr>
                <p:blipFill rotWithShape="1">
                  <a:blip r:embed="rId10"/>
                  <a:srcRect l="12932" t="12035" r="10520" b="11415"/>
                  <a:stretch/>
                </p:blipFill>
                <p:spPr>
                  <a:xfrm>
                    <a:off x="7139342" y="3490069"/>
                    <a:ext cx="1504800" cy="1504800"/>
                  </a:xfrm>
                  <a:prstGeom prst="rect">
                    <a:avLst/>
                  </a:prstGeom>
                </p:spPr>
              </p:pic>
              <p:sp>
                <p:nvSpPr>
                  <p:cNvPr id="34" name="Rectangle 33">
                    <a:extLst>
                      <a:ext uri="{FF2B5EF4-FFF2-40B4-BE49-F238E27FC236}">
                        <a16:creationId xmlns:a16="http://schemas.microsoft.com/office/drawing/2014/main" id="{29FD085B-B7B6-BD47-9678-B0AC257BC6AC}"/>
                      </a:ext>
                    </a:extLst>
                  </p:cNvPr>
                  <p:cNvSpPr/>
                  <p:nvPr/>
                </p:nvSpPr>
                <p:spPr>
                  <a:xfrm rot="5400000">
                    <a:off x="7784808" y="2609934"/>
                    <a:ext cx="215444" cy="1503223"/>
                  </a:xfrm>
                  <a:prstGeom prst="rect">
                    <a:avLst/>
                  </a:prstGeom>
                  <a:solidFill>
                    <a:srgbClr val="5E3261"/>
                  </a:solidFill>
                  <a:ln>
                    <a:noFill/>
                  </a:ln>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r>
                      <a:rPr lang="en-PT" sz="800" dirty="0">
                        <a:latin typeface=""/>
                      </a:rPr>
                      <a:t>Cellpose 2D</a:t>
                    </a:r>
                  </a:p>
                </p:txBody>
              </p:sp>
              <p:pic>
                <p:nvPicPr>
                  <p:cNvPr id="35" name="Picture 34">
                    <a:extLst>
                      <a:ext uri="{FF2B5EF4-FFF2-40B4-BE49-F238E27FC236}">
                        <a16:creationId xmlns:a16="http://schemas.microsoft.com/office/drawing/2014/main" id="{CE691C54-8250-B29A-9843-E91601DE2856}"/>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7895" b="89474" l="4310" r="93103">
                                <a14:foregroundMark x1="43966" y1="52632" x2="43966" y2="52632"/>
                                <a14:foregroundMark x1="34483" y1="57895" x2="34483" y2="57895"/>
                                <a14:foregroundMark x1="24138" y1="57895" x2="24138" y2="57895"/>
                                <a14:foregroundMark x1="87931" y1="23684" x2="87931" y2="23684"/>
                                <a14:foregroundMark x1="56034" y1="71053" x2="56034" y2="71053"/>
                                <a14:foregroundMark x1="61207" y1="76316" x2="61207" y2="76316"/>
                                <a14:foregroundMark x1="72414" y1="65789" x2="72414" y2="65789"/>
                                <a14:foregroundMark x1="93103" y1="26316" x2="93103" y2="26316"/>
                                <a14:foregroundMark x1="5172" y1="26316" x2="5172" y2="26316"/>
                                <a14:foregroundMark x1="93103" y1="34211" x2="93103" y2="34211"/>
                              </a14:backgroundRemoval>
                            </a14:imgEffect>
                          </a14:imgLayer>
                        </a14:imgProps>
                      </a:ext>
                    </a:extLst>
                  </a:blip>
                  <a:stretch>
                    <a:fillRect/>
                  </a:stretch>
                </p:blipFill>
                <p:spPr>
                  <a:xfrm>
                    <a:off x="8316548" y="4873432"/>
                    <a:ext cx="298800" cy="97882"/>
                  </a:xfrm>
                  <a:prstGeom prst="rect">
                    <a:avLst/>
                  </a:prstGeom>
                </p:spPr>
              </p:pic>
            </p:grpSp>
            <p:grpSp>
              <p:nvGrpSpPr>
                <p:cNvPr id="25" name="Group 24">
                  <a:extLst>
                    <a:ext uri="{FF2B5EF4-FFF2-40B4-BE49-F238E27FC236}">
                      <a16:creationId xmlns:a16="http://schemas.microsoft.com/office/drawing/2014/main" id="{45DA1731-FBEB-3825-6660-9F1B0EE3E6E2}"/>
                    </a:ext>
                  </a:extLst>
                </p:cNvPr>
                <p:cNvGrpSpPr>
                  <a:grpSpLocks noChangeAspect="1"/>
                </p:cNvGrpSpPr>
                <p:nvPr/>
              </p:nvGrpSpPr>
              <p:grpSpPr>
                <a:xfrm>
                  <a:off x="5602775" y="3647722"/>
                  <a:ext cx="1026799" cy="1188000"/>
                  <a:chOff x="5029363" y="218396"/>
                  <a:chExt cx="1504800" cy="1741045"/>
                </a:xfrm>
              </p:grpSpPr>
              <p:pic>
                <p:nvPicPr>
                  <p:cNvPr id="27" name="Picture 26" descr="Purple and purple spots on a black background&#10;&#10;Description automatically generated">
                    <a:extLst>
                      <a:ext uri="{FF2B5EF4-FFF2-40B4-BE49-F238E27FC236}">
                        <a16:creationId xmlns:a16="http://schemas.microsoft.com/office/drawing/2014/main" id="{0BFB9A6B-ABF3-F8B7-AB29-5D9C64DEEE99}"/>
                      </a:ext>
                    </a:extLst>
                  </p:cNvPr>
                  <p:cNvPicPr>
                    <a:picLocks noChangeAspect="1"/>
                  </p:cNvPicPr>
                  <p:nvPr/>
                </p:nvPicPr>
                <p:blipFill rotWithShape="1">
                  <a:blip r:embed="rId11"/>
                  <a:srcRect l="12629" t="11963" r="10155" b="10821"/>
                  <a:stretch/>
                </p:blipFill>
                <p:spPr>
                  <a:xfrm>
                    <a:off x="5029363" y="454641"/>
                    <a:ext cx="1504800" cy="1504800"/>
                  </a:xfrm>
                  <a:prstGeom prst="rect">
                    <a:avLst/>
                  </a:prstGeom>
                </p:spPr>
              </p:pic>
              <p:sp>
                <p:nvSpPr>
                  <p:cNvPr id="31" name="Rectangle 30">
                    <a:extLst>
                      <a:ext uri="{FF2B5EF4-FFF2-40B4-BE49-F238E27FC236}">
                        <a16:creationId xmlns:a16="http://schemas.microsoft.com/office/drawing/2014/main" id="{775E9D17-CFCE-D8C6-EA63-FED69489A99B}"/>
                      </a:ext>
                    </a:extLst>
                  </p:cNvPr>
                  <p:cNvSpPr/>
                  <p:nvPr/>
                </p:nvSpPr>
                <p:spPr>
                  <a:xfrm rot="5400000">
                    <a:off x="5674830" y="-425494"/>
                    <a:ext cx="215444" cy="1503223"/>
                  </a:xfrm>
                  <a:prstGeom prst="rect">
                    <a:avLst/>
                  </a:prstGeom>
                  <a:solidFill>
                    <a:srgbClr val="8D426E"/>
                  </a:solidFill>
                  <a:ln>
                    <a:noFill/>
                  </a:ln>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r>
                      <a:rPr lang="en-PT" sz="800" dirty="0">
                        <a:latin typeface=""/>
                      </a:rPr>
                      <a:t>Mask R-CNN (</a:t>
                    </a:r>
                    <a:r>
                      <a:rPr lang="en-PT" sz="800" i="1" dirty="0">
                        <a:latin typeface=""/>
                      </a:rPr>
                      <a:t>ftk3</a:t>
                    </a:r>
                    <a:r>
                      <a:rPr lang="en-PT" sz="800" dirty="0">
                        <a:latin typeface=""/>
                      </a:rPr>
                      <a:t>)</a:t>
                    </a:r>
                  </a:p>
                </p:txBody>
              </p:sp>
              <p:pic>
                <p:nvPicPr>
                  <p:cNvPr id="32" name="Picture 31">
                    <a:extLst>
                      <a:ext uri="{FF2B5EF4-FFF2-40B4-BE49-F238E27FC236}">
                        <a16:creationId xmlns:a16="http://schemas.microsoft.com/office/drawing/2014/main" id="{1C841DB7-5FE3-B737-84CF-295496C3D1A6}"/>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7895" b="89474" l="4310" r="93103">
                                <a14:foregroundMark x1="43966" y1="52632" x2="43966" y2="52632"/>
                                <a14:foregroundMark x1="34483" y1="57895" x2="34483" y2="57895"/>
                                <a14:foregroundMark x1="24138" y1="57895" x2="24138" y2="57895"/>
                                <a14:foregroundMark x1="87931" y1="23684" x2="87931" y2="23684"/>
                                <a14:foregroundMark x1="56034" y1="71053" x2="56034" y2="71053"/>
                                <a14:foregroundMark x1="61207" y1="76316" x2="61207" y2="76316"/>
                                <a14:foregroundMark x1="72414" y1="65789" x2="72414" y2="65789"/>
                                <a14:foregroundMark x1="93103" y1="26316" x2="93103" y2="26316"/>
                                <a14:foregroundMark x1="5172" y1="26316" x2="5172" y2="26316"/>
                                <a14:foregroundMark x1="93103" y1="34211" x2="93103" y2="34211"/>
                              </a14:backgroundRemoval>
                            </a14:imgEffect>
                          </a14:imgLayer>
                        </a14:imgProps>
                      </a:ext>
                    </a:extLst>
                  </a:blip>
                  <a:stretch>
                    <a:fillRect/>
                  </a:stretch>
                </p:blipFill>
                <p:spPr>
                  <a:xfrm>
                    <a:off x="6201921" y="1834365"/>
                    <a:ext cx="298800" cy="97882"/>
                  </a:xfrm>
                  <a:prstGeom prst="rect">
                    <a:avLst/>
                  </a:prstGeom>
                </p:spPr>
              </p:pic>
            </p:grpSp>
            <p:pic>
              <p:nvPicPr>
                <p:cNvPr id="26" name="Picture 25">
                  <a:extLst>
                    <a:ext uri="{FF2B5EF4-FFF2-40B4-BE49-F238E27FC236}">
                      <a16:creationId xmlns:a16="http://schemas.microsoft.com/office/drawing/2014/main" id="{3E22D1EA-14E5-5741-0890-9DCA593F1A52}"/>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7895" b="89474" l="4310" r="93103">
                              <a14:foregroundMark x1="43966" y1="52632" x2="43966" y2="52632"/>
                              <a14:foregroundMark x1="34483" y1="57895" x2="34483" y2="57895"/>
                              <a14:foregroundMark x1="24138" y1="57895" x2="24138" y2="57895"/>
                              <a14:foregroundMark x1="87931" y1="23684" x2="87931" y2="23684"/>
                              <a14:foregroundMark x1="56034" y1="71053" x2="56034" y2="71053"/>
                              <a14:foregroundMark x1="61207" y1="76316" x2="61207" y2="76316"/>
                              <a14:foregroundMark x1="72414" y1="65789" x2="72414" y2="65789"/>
                              <a14:foregroundMark x1="93103" y1="26316" x2="93103" y2="26316"/>
                              <a14:foregroundMark x1="5172" y1="26316" x2="5172" y2="26316"/>
                              <a14:foregroundMark x1="93103" y1="34211" x2="93103" y2="34211"/>
                            </a14:backgroundRemoval>
                          </a14:imgEffect>
                        </a14:imgLayer>
                      </a14:imgProps>
                    </a:ext>
                  </a:extLst>
                </a:blip>
                <a:stretch>
                  <a:fillRect/>
                </a:stretch>
              </p:blipFill>
              <p:spPr>
                <a:xfrm>
                  <a:off x="5316778" y="4752302"/>
                  <a:ext cx="203886" cy="66790"/>
                </a:xfrm>
                <a:prstGeom prst="rect">
                  <a:avLst/>
                </a:prstGeom>
              </p:spPr>
            </p:pic>
          </p:grpSp>
        </p:grpSp>
        <p:sp>
          <p:nvSpPr>
            <p:cNvPr id="11" name="TextBox 10">
              <a:extLst>
                <a:ext uri="{FF2B5EF4-FFF2-40B4-BE49-F238E27FC236}">
                  <a16:creationId xmlns:a16="http://schemas.microsoft.com/office/drawing/2014/main" id="{4158FDAB-1929-E189-0511-C55FF7F753A3}"/>
                </a:ext>
              </a:extLst>
            </p:cNvPr>
            <p:cNvSpPr txBox="1"/>
            <p:nvPr/>
          </p:nvSpPr>
          <p:spPr>
            <a:xfrm>
              <a:off x="4734955" y="4789067"/>
              <a:ext cx="2834343" cy="215444"/>
            </a:xfrm>
            <a:prstGeom prst="rect">
              <a:avLst/>
            </a:prstGeom>
            <a:noFill/>
          </p:spPr>
          <p:txBody>
            <a:bodyPr wrap="square" rtlCol="0">
              <a:spAutoFit/>
            </a:bodyPr>
            <a:lstStyle/>
            <a:p>
              <a:pPr marL="7938" indent="-7938" algn="just"/>
              <a:r>
                <a:rPr lang="en-GB" sz="800" b="1" dirty="0">
                  <a:latin typeface="Candara" panose="020E0502030303020204" pitchFamily="34" charset="0"/>
                </a:rPr>
                <a:t>Figure 14. </a:t>
              </a:r>
              <a:r>
                <a:rPr lang="en-GB" sz="800" dirty="0">
                  <a:latin typeface="Candara" panose="020E0502030303020204" pitchFamily="34" charset="0"/>
                </a:rPr>
                <a:t>Ground truth and predicted masks.</a:t>
              </a:r>
            </a:p>
          </p:txBody>
        </p:sp>
        <p:sp>
          <p:nvSpPr>
            <p:cNvPr id="12" name="TextBox 11">
              <a:extLst>
                <a:ext uri="{FF2B5EF4-FFF2-40B4-BE49-F238E27FC236}">
                  <a16:creationId xmlns:a16="http://schemas.microsoft.com/office/drawing/2014/main" id="{0515BA49-2AA3-9954-13E1-3D9A70396D54}"/>
                </a:ext>
              </a:extLst>
            </p:cNvPr>
            <p:cNvSpPr txBox="1"/>
            <p:nvPr/>
          </p:nvSpPr>
          <p:spPr>
            <a:xfrm>
              <a:off x="4791909" y="3442783"/>
              <a:ext cx="2652055" cy="215444"/>
            </a:xfrm>
            <a:prstGeom prst="rect">
              <a:avLst/>
            </a:prstGeom>
            <a:noFill/>
          </p:spPr>
          <p:txBody>
            <a:bodyPr wrap="square" rtlCol="0">
              <a:spAutoFit/>
            </a:bodyPr>
            <a:lstStyle/>
            <a:p>
              <a:pPr marL="7938" indent="-7938" algn="just"/>
              <a:r>
                <a:rPr lang="en-GB" sz="800" b="1" dirty="0">
                  <a:latin typeface="Candara" panose="020E0502030303020204" pitchFamily="34" charset="0"/>
                </a:rPr>
                <a:t>Figure 13. </a:t>
              </a:r>
              <a:r>
                <a:rPr lang="en-GB" sz="800" dirty="0">
                  <a:latin typeface="Candara" panose="020E0502030303020204" pitchFamily="34" charset="0"/>
                </a:rPr>
                <a:t>Mean ratio and mean </a:t>
              </a:r>
              <a:r>
                <a:rPr lang="en-GB" sz="800" dirty="0" err="1">
                  <a:latin typeface="Candara" panose="020E0502030303020204" pitchFamily="34" charset="0"/>
                </a:rPr>
                <a:t>IoU</a:t>
              </a:r>
              <a:r>
                <a:rPr lang="en-GB" sz="800" dirty="0">
                  <a:latin typeface="Candara" panose="020E0502030303020204" pitchFamily="34" charset="0"/>
                </a:rPr>
                <a:t> of each model. </a:t>
              </a:r>
            </a:p>
          </p:txBody>
        </p:sp>
      </p:grpSp>
    </p:spTree>
    <p:extLst>
      <p:ext uri="{BB962C8B-B14F-4D97-AF65-F5344CB8AC3E}">
        <p14:creationId xmlns:p14="http://schemas.microsoft.com/office/powerpoint/2010/main" val="223191265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BF6474-45A3-871B-700D-16C9F9DF9C6D}"/>
              </a:ext>
            </a:extLst>
          </p:cNvPr>
          <p:cNvSpPr>
            <a:spLocks noGrp="1"/>
          </p:cNvSpPr>
          <p:nvPr>
            <p:ph type="title"/>
          </p:nvPr>
        </p:nvSpPr>
        <p:spPr/>
        <p:txBody>
          <a:bodyPr/>
          <a:lstStyle/>
          <a:p>
            <a:r>
              <a:rPr lang="en-GB" dirty="0">
                <a:latin typeface="Chivo" panose="020B0503030202020804" pitchFamily="34" charset="77"/>
              </a:rPr>
              <a:t>Nuclei Segmentation</a:t>
            </a:r>
          </a:p>
        </p:txBody>
      </p:sp>
      <p:sp>
        <p:nvSpPr>
          <p:cNvPr id="6" name="Google Shape;366;p49">
            <a:extLst>
              <a:ext uri="{FF2B5EF4-FFF2-40B4-BE49-F238E27FC236}">
                <a16:creationId xmlns:a16="http://schemas.microsoft.com/office/drawing/2014/main" id="{75369F56-8EC8-087B-9AA9-F40B56659DE2}"/>
              </a:ext>
            </a:extLst>
          </p:cNvPr>
          <p:cNvSpPr txBox="1">
            <a:spLocks/>
          </p:cNvSpPr>
          <p:nvPr/>
        </p:nvSpPr>
        <p:spPr>
          <a:xfrm>
            <a:off x="545623" y="1320352"/>
            <a:ext cx="4025711" cy="5232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Commissioner"/>
              <a:buNone/>
              <a:defRPr sz="1400" b="0" i="0" u="none" strike="noStrike" cap="none">
                <a:solidFill>
                  <a:schemeClr val="dk1"/>
                </a:solidFill>
                <a:latin typeface="Commissioner"/>
                <a:ea typeface="Commissioner"/>
                <a:cs typeface="Commissioner"/>
                <a:sym typeface="Commissioner"/>
              </a:defRPr>
            </a:lvl1pPr>
            <a:lvl2pPr marL="914400" marR="0" lvl="1" indent="-317500" algn="ctr" rtl="0">
              <a:lnSpc>
                <a:spcPct val="115000"/>
              </a:lnSpc>
              <a:spcBef>
                <a:spcPts val="0"/>
              </a:spcBef>
              <a:spcAft>
                <a:spcPts val="0"/>
              </a:spcAft>
              <a:buClr>
                <a:schemeClr val="dk1"/>
              </a:buClr>
              <a:buSzPts val="1400"/>
              <a:buFont typeface="Commissioner"/>
              <a:buNone/>
              <a:defRPr sz="1400" b="0" i="0" u="none" strike="noStrike" cap="none">
                <a:solidFill>
                  <a:schemeClr val="dk1"/>
                </a:solidFill>
                <a:latin typeface="Commissioner"/>
                <a:ea typeface="Commissioner"/>
                <a:cs typeface="Commissioner"/>
                <a:sym typeface="Commissioner"/>
              </a:defRPr>
            </a:lvl2pPr>
            <a:lvl3pPr marL="1371600" marR="0" lvl="2" indent="-317500" algn="ctr" rtl="0">
              <a:lnSpc>
                <a:spcPct val="115000"/>
              </a:lnSpc>
              <a:spcBef>
                <a:spcPts val="0"/>
              </a:spcBef>
              <a:spcAft>
                <a:spcPts val="0"/>
              </a:spcAft>
              <a:buClr>
                <a:schemeClr val="dk1"/>
              </a:buClr>
              <a:buSzPts val="1400"/>
              <a:buFont typeface="Commissioner"/>
              <a:buNone/>
              <a:defRPr sz="1400" b="0" i="0" u="none" strike="noStrike" cap="none">
                <a:solidFill>
                  <a:schemeClr val="dk1"/>
                </a:solidFill>
                <a:latin typeface="Commissioner"/>
                <a:ea typeface="Commissioner"/>
                <a:cs typeface="Commissioner"/>
                <a:sym typeface="Commissioner"/>
              </a:defRPr>
            </a:lvl3pPr>
            <a:lvl4pPr marL="1828800" marR="0" lvl="3" indent="-317500" algn="ctr" rtl="0">
              <a:lnSpc>
                <a:spcPct val="115000"/>
              </a:lnSpc>
              <a:spcBef>
                <a:spcPts val="0"/>
              </a:spcBef>
              <a:spcAft>
                <a:spcPts val="0"/>
              </a:spcAft>
              <a:buClr>
                <a:schemeClr val="dk1"/>
              </a:buClr>
              <a:buSzPts val="1400"/>
              <a:buFont typeface="Commissioner"/>
              <a:buNone/>
              <a:defRPr sz="1400" b="0" i="0" u="none" strike="noStrike" cap="none">
                <a:solidFill>
                  <a:schemeClr val="dk1"/>
                </a:solidFill>
                <a:latin typeface="Commissioner"/>
                <a:ea typeface="Commissioner"/>
                <a:cs typeface="Commissioner"/>
                <a:sym typeface="Commissioner"/>
              </a:defRPr>
            </a:lvl4pPr>
            <a:lvl5pPr marL="2286000" marR="0" lvl="4" indent="-317500" algn="ctr" rtl="0">
              <a:lnSpc>
                <a:spcPct val="115000"/>
              </a:lnSpc>
              <a:spcBef>
                <a:spcPts val="0"/>
              </a:spcBef>
              <a:spcAft>
                <a:spcPts val="0"/>
              </a:spcAft>
              <a:buClr>
                <a:schemeClr val="dk1"/>
              </a:buClr>
              <a:buSzPts val="1400"/>
              <a:buFont typeface="Commissioner"/>
              <a:buNone/>
              <a:defRPr sz="1400" b="0" i="0" u="none" strike="noStrike" cap="none">
                <a:solidFill>
                  <a:schemeClr val="dk1"/>
                </a:solidFill>
                <a:latin typeface="Commissioner"/>
                <a:ea typeface="Commissioner"/>
                <a:cs typeface="Commissioner"/>
                <a:sym typeface="Commissioner"/>
              </a:defRPr>
            </a:lvl5pPr>
            <a:lvl6pPr marL="2743200" marR="0" lvl="5" indent="-317500" algn="ctr" rtl="0">
              <a:lnSpc>
                <a:spcPct val="115000"/>
              </a:lnSpc>
              <a:spcBef>
                <a:spcPts val="0"/>
              </a:spcBef>
              <a:spcAft>
                <a:spcPts val="0"/>
              </a:spcAft>
              <a:buClr>
                <a:schemeClr val="dk1"/>
              </a:buClr>
              <a:buSzPts val="1400"/>
              <a:buFont typeface="Commissioner"/>
              <a:buNone/>
              <a:defRPr sz="1400" b="0" i="0" u="none" strike="noStrike" cap="none">
                <a:solidFill>
                  <a:schemeClr val="dk1"/>
                </a:solidFill>
                <a:latin typeface="Commissioner"/>
                <a:ea typeface="Commissioner"/>
                <a:cs typeface="Commissioner"/>
                <a:sym typeface="Commissioner"/>
              </a:defRPr>
            </a:lvl6pPr>
            <a:lvl7pPr marL="3200400" marR="0" lvl="6" indent="-317500" algn="ctr" rtl="0">
              <a:lnSpc>
                <a:spcPct val="115000"/>
              </a:lnSpc>
              <a:spcBef>
                <a:spcPts val="0"/>
              </a:spcBef>
              <a:spcAft>
                <a:spcPts val="0"/>
              </a:spcAft>
              <a:buClr>
                <a:schemeClr val="dk1"/>
              </a:buClr>
              <a:buSzPts val="1400"/>
              <a:buFont typeface="Commissioner"/>
              <a:buNone/>
              <a:defRPr sz="1400" b="0" i="0" u="none" strike="noStrike" cap="none">
                <a:solidFill>
                  <a:schemeClr val="dk1"/>
                </a:solidFill>
                <a:latin typeface="Commissioner"/>
                <a:ea typeface="Commissioner"/>
                <a:cs typeface="Commissioner"/>
                <a:sym typeface="Commissioner"/>
              </a:defRPr>
            </a:lvl7pPr>
            <a:lvl8pPr marL="3657600" marR="0" lvl="7" indent="-317500" algn="ctr" rtl="0">
              <a:lnSpc>
                <a:spcPct val="115000"/>
              </a:lnSpc>
              <a:spcBef>
                <a:spcPts val="0"/>
              </a:spcBef>
              <a:spcAft>
                <a:spcPts val="0"/>
              </a:spcAft>
              <a:buClr>
                <a:schemeClr val="dk1"/>
              </a:buClr>
              <a:buSzPts val="1400"/>
              <a:buFont typeface="Commissioner"/>
              <a:buNone/>
              <a:defRPr sz="1400" b="0" i="0" u="none" strike="noStrike" cap="none">
                <a:solidFill>
                  <a:schemeClr val="dk1"/>
                </a:solidFill>
                <a:latin typeface="Commissioner"/>
                <a:ea typeface="Commissioner"/>
                <a:cs typeface="Commissioner"/>
                <a:sym typeface="Commissioner"/>
              </a:defRPr>
            </a:lvl8pPr>
            <a:lvl9pPr marL="4114800" marR="0" lvl="8" indent="-317500" algn="ctr" rtl="0">
              <a:lnSpc>
                <a:spcPct val="115000"/>
              </a:lnSpc>
              <a:spcBef>
                <a:spcPts val="0"/>
              </a:spcBef>
              <a:spcAft>
                <a:spcPts val="0"/>
              </a:spcAft>
              <a:buClr>
                <a:schemeClr val="dk1"/>
              </a:buClr>
              <a:buSzPts val="1400"/>
              <a:buFont typeface="Commissioner"/>
              <a:buNone/>
              <a:defRPr sz="1400" b="0" i="0" u="none" strike="noStrike" cap="none">
                <a:solidFill>
                  <a:schemeClr val="dk1"/>
                </a:solidFill>
                <a:latin typeface="Commissioner"/>
                <a:ea typeface="Commissioner"/>
                <a:cs typeface="Commissioner"/>
                <a:sym typeface="Commissioner"/>
              </a:defRPr>
            </a:lvl9pPr>
          </a:lstStyle>
          <a:p>
            <a:pPr marL="0" indent="0" algn="l"/>
            <a:r>
              <a:rPr lang="en-GB" sz="1600" b="1" dirty="0">
                <a:latin typeface="Chivo" panose="020B0503030202020804" pitchFamily="34" charset="77"/>
              </a:rPr>
              <a:t>1</a:t>
            </a:r>
            <a:r>
              <a:rPr lang="en-GB" sz="1600" b="1" baseline="30000" dirty="0">
                <a:latin typeface="Chivo" panose="020B0503030202020804" pitchFamily="34" charset="77"/>
              </a:rPr>
              <a:t>st</a:t>
            </a:r>
            <a:r>
              <a:rPr lang="en-GB" sz="1600" b="1" dirty="0">
                <a:latin typeface="Chivo" panose="020B0503030202020804" pitchFamily="34" charset="77"/>
              </a:rPr>
              <a:t> APPROACH | </a:t>
            </a:r>
            <a:r>
              <a:rPr lang="en-GB" sz="1600" dirty="0">
                <a:latin typeface="Chivo" panose="020B0503030202020804" pitchFamily="34" charset="77"/>
              </a:rPr>
              <a:t>2D Nuclei Segmentation</a:t>
            </a:r>
          </a:p>
        </p:txBody>
      </p:sp>
      <p:sp>
        <p:nvSpPr>
          <p:cNvPr id="7" name="Rectangle 6">
            <a:extLst>
              <a:ext uri="{FF2B5EF4-FFF2-40B4-BE49-F238E27FC236}">
                <a16:creationId xmlns:a16="http://schemas.microsoft.com/office/drawing/2014/main" id="{72E5E724-047D-C4D6-B882-EC542B5DA845}"/>
              </a:ext>
            </a:extLst>
          </p:cNvPr>
          <p:cNvSpPr/>
          <p:nvPr/>
        </p:nvSpPr>
        <p:spPr>
          <a:xfrm>
            <a:off x="8857561" y="0"/>
            <a:ext cx="286439" cy="5143500"/>
          </a:xfrm>
          <a:prstGeom prst="rect">
            <a:avLst/>
          </a:prstGeom>
          <a:solidFill>
            <a:srgbClr val="994269">
              <a:alpha val="6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a:extLst>
              <a:ext uri="{FF2B5EF4-FFF2-40B4-BE49-F238E27FC236}">
                <a16:creationId xmlns:a16="http://schemas.microsoft.com/office/drawing/2014/main" id="{BF561449-3AE9-0E8C-80D8-24ECBE435BCF}"/>
              </a:ext>
            </a:extLst>
          </p:cNvPr>
          <p:cNvSpPr txBox="1"/>
          <p:nvPr/>
        </p:nvSpPr>
        <p:spPr>
          <a:xfrm>
            <a:off x="545623" y="1843552"/>
            <a:ext cx="4053016" cy="2508379"/>
          </a:xfrm>
          <a:prstGeom prst="rect">
            <a:avLst/>
          </a:prstGeom>
          <a:noFill/>
        </p:spPr>
        <p:txBody>
          <a:bodyPr wrap="square" rtlCol="0">
            <a:spAutoFit/>
          </a:bodyPr>
          <a:lstStyle/>
          <a:p>
            <a:pPr marL="541338" indent="-331788">
              <a:spcAft>
                <a:spcPts val="900"/>
              </a:spcAft>
              <a:buClr>
                <a:srgbClr val="994269"/>
              </a:buClr>
              <a:buSzPct val="70000"/>
              <a:buFont typeface="Wingdings" pitchFamily="2" charset="2"/>
              <a:buChar char="v"/>
            </a:pPr>
            <a:r>
              <a:rPr lang="en-GB" b="1" dirty="0">
                <a:solidFill>
                  <a:schemeClr val="tx1"/>
                </a:solidFill>
                <a:latin typeface="Candara" panose="020E0502030303020204" pitchFamily="34" charset="0"/>
              </a:rPr>
              <a:t>Auxiliary dataset: </a:t>
            </a:r>
            <a:r>
              <a:rPr lang="en-GB" i="1" dirty="0">
                <a:solidFill>
                  <a:schemeClr val="tx1"/>
                </a:solidFill>
                <a:latin typeface="Candara" panose="020E0502030303020204" pitchFamily="34" charset="0"/>
              </a:rPr>
              <a:t>2d nuclei </a:t>
            </a:r>
            <a:r>
              <a:rPr lang="en-GB" dirty="0">
                <a:solidFill>
                  <a:schemeClr val="tx1"/>
                </a:solidFill>
                <a:latin typeface="Candara" panose="020E0502030303020204" pitchFamily="34" charset="0"/>
              </a:rPr>
              <a:t>dataset</a:t>
            </a:r>
            <a:endParaRPr lang="en-GB" b="1" dirty="0">
              <a:solidFill>
                <a:schemeClr val="tx1"/>
              </a:solidFill>
              <a:latin typeface="Candara" panose="020E0502030303020204" pitchFamily="34" charset="0"/>
            </a:endParaRPr>
          </a:p>
          <a:p>
            <a:pPr marL="541338" indent="-331788">
              <a:spcAft>
                <a:spcPts val="900"/>
              </a:spcAft>
              <a:buClr>
                <a:srgbClr val="994269"/>
              </a:buClr>
              <a:buSzPct val="70000"/>
              <a:buFont typeface="Wingdings" pitchFamily="2" charset="2"/>
              <a:buChar char="v"/>
            </a:pPr>
            <a:r>
              <a:rPr lang="en-GB" b="1" dirty="0">
                <a:solidFill>
                  <a:schemeClr val="tx1"/>
                </a:solidFill>
                <a:latin typeface="Candara" panose="020E0502030303020204" pitchFamily="34" charset="0"/>
              </a:rPr>
              <a:t>Architecture: </a:t>
            </a:r>
            <a:r>
              <a:rPr lang="en-GB" dirty="0">
                <a:solidFill>
                  <a:schemeClr val="tx1"/>
                </a:solidFill>
                <a:latin typeface="Candara" panose="020E0502030303020204" pitchFamily="34" charset="0"/>
              </a:rPr>
              <a:t>Mask R-CNN (</a:t>
            </a:r>
            <a:r>
              <a:rPr lang="en-GB" dirty="0" err="1">
                <a:solidFill>
                  <a:schemeClr val="tx1"/>
                </a:solidFill>
                <a:latin typeface="Candara" panose="020E0502030303020204" pitchFamily="34" charset="0"/>
              </a:rPr>
              <a:t>InstantDL</a:t>
            </a:r>
            <a:r>
              <a:rPr lang="en-GB" dirty="0">
                <a:solidFill>
                  <a:schemeClr val="tx1"/>
                </a:solidFill>
                <a:latin typeface="Candara" panose="020E0502030303020204" pitchFamily="34" charset="0"/>
              </a:rPr>
              <a:t>)</a:t>
            </a:r>
          </a:p>
          <a:p>
            <a:pPr marL="541338" indent="-331788">
              <a:spcAft>
                <a:spcPts val="900"/>
              </a:spcAft>
              <a:buClr>
                <a:srgbClr val="994269"/>
              </a:buClr>
              <a:buSzPct val="70000"/>
              <a:buFont typeface="Wingdings" pitchFamily="2" charset="2"/>
              <a:buChar char="v"/>
            </a:pPr>
            <a:r>
              <a:rPr lang="en-GB" b="1" dirty="0">
                <a:solidFill>
                  <a:schemeClr val="tx1"/>
                </a:solidFill>
                <a:latin typeface="Candara" panose="020E0502030303020204" pitchFamily="34" charset="0"/>
              </a:rPr>
              <a:t>Validation: </a:t>
            </a:r>
            <a:r>
              <a:rPr lang="en-GB" dirty="0" err="1">
                <a:solidFill>
                  <a:schemeClr val="tx1"/>
                </a:solidFill>
                <a:latin typeface="Candara" panose="020E0502030303020204" pitchFamily="34" charset="0"/>
              </a:rPr>
              <a:t>StarDist</a:t>
            </a:r>
            <a:r>
              <a:rPr lang="en-GB" dirty="0">
                <a:solidFill>
                  <a:schemeClr val="tx1"/>
                </a:solidFill>
                <a:latin typeface="Candara" panose="020E0502030303020204" pitchFamily="34" charset="0"/>
              </a:rPr>
              <a:t> 2D and </a:t>
            </a:r>
            <a:r>
              <a:rPr lang="en-GB" dirty="0" err="1">
                <a:solidFill>
                  <a:schemeClr val="tx1"/>
                </a:solidFill>
                <a:latin typeface="Candara" panose="020E0502030303020204" pitchFamily="34" charset="0"/>
              </a:rPr>
              <a:t>Cellpose</a:t>
            </a:r>
            <a:r>
              <a:rPr lang="en-GB" dirty="0">
                <a:solidFill>
                  <a:schemeClr val="tx1"/>
                </a:solidFill>
                <a:latin typeface="Candara" panose="020E0502030303020204" pitchFamily="34" charset="0"/>
              </a:rPr>
              <a:t> 2D</a:t>
            </a:r>
          </a:p>
          <a:p>
            <a:pPr marL="541338" indent="-331788">
              <a:spcAft>
                <a:spcPts val="900"/>
              </a:spcAft>
              <a:buClr>
                <a:srgbClr val="994269"/>
              </a:buClr>
              <a:buSzPct val="70000"/>
              <a:buFont typeface="Wingdings" pitchFamily="2" charset="2"/>
              <a:buChar char="v"/>
            </a:pPr>
            <a:r>
              <a:rPr lang="en-GB" b="1" dirty="0">
                <a:solidFill>
                  <a:schemeClr val="tx1"/>
                </a:solidFill>
                <a:latin typeface="Candara" panose="020E0502030303020204" pitchFamily="34" charset="0"/>
              </a:rPr>
              <a:t>Metrics: </a:t>
            </a:r>
            <a:r>
              <a:rPr lang="en-GB" dirty="0">
                <a:solidFill>
                  <a:schemeClr val="tx1"/>
                </a:solidFill>
                <a:latin typeface="Candara" panose="020E0502030303020204" pitchFamily="34" charset="0"/>
              </a:rPr>
              <a:t>TPR, PPV, mean average precision, mean </a:t>
            </a:r>
            <a:r>
              <a:rPr lang="en-GB" dirty="0" err="1">
                <a:solidFill>
                  <a:schemeClr val="tx1"/>
                </a:solidFill>
                <a:latin typeface="Candara" panose="020E0502030303020204" pitchFamily="34" charset="0"/>
              </a:rPr>
              <a:t>IoU</a:t>
            </a:r>
            <a:r>
              <a:rPr lang="en-GB" dirty="0">
                <a:solidFill>
                  <a:schemeClr val="tx1"/>
                </a:solidFill>
                <a:latin typeface="Candara" panose="020E0502030303020204" pitchFamily="34" charset="0"/>
              </a:rPr>
              <a:t>, mean ratio</a:t>
            </a:r>
          </a:p>
          <a:p>
            <a:pPr marL="541338" indent="-331788">
              <a:spcAft>
                <a:spcPts val="900"/>
              </a:spcAft>
              <a:buClr>
                <a:srgbClr val="994269"/>
              </a:buClr>
              <a:buSzPct val="70000"/>
              <a:buFont typeface="Wingdings" pitchFamily="2" charset="2"/>
              <a:buChar char="v"/>
            </a:pPr>
            <a:endParaRPr lang="en-GB" dirty="0">
              <a:solidFill>
                <a:schemeClr val="tx1"/>
              </a:solidFill>
              <a:latin typeface="Candara" panose="020E0502030303020204" pitchFamily="34" charset="0"/>
            </a:endParaRPr>
          </a:p>
          <a:p>
            <a:pPr marL="541338" indent="-331788">
              <a:spcAft>
                <a:spcPts val="900"/>
              </a:spcAft>
              <a:buClr>
                <a:srgbClr val="994269"/>
              </a:buClr>
              <a:buSzPct val="70000"/>
              <a:buFont typeface="Wingdings" pitchFamily="2" charset="2"/>
              <a:buChar char="v"/>
            </a:pPr>
            <a:r>
              <a:rPr lang="en-GB" dirty="0">
                <a:solidFill>
                  <a:schemeClr val="tx1"/>
                </a:solidFill>
                <a:latin typeface="Candara" panose="020E0502030303020204" pitchFamily="34" charset="0"/>
              </a:rPr>
              <a:t>More comprehensive</a:t>
            </a:r>
          </a:p>
          <a:p>
            <a:pPr marL="541338" indent="-331788">
              <a:spcAft>
                <a:spcPts val="900"/>
              </a:spcAft>
              <a:buClr>
                <a:srgbClr val="994269"/>
              </a:buClr>
              <a:buSzPct val="70000"/>
              <a:buFont typeface="Wingdings" pitchFamily="2" charset="2"/>
              <a:buChar char="v"/>
            </a:pPr>
            <a:r>
              <a:rPr lang="en-GB" dirty="0">
                <a:solidFill>
                  <a:schemeClr val="tx1"/>
                </a:solidFill>
                <a:latin typeface="Candara" panose="020E0502030303020204" pitchFamily="34" charset="0"/>
              </a:rPr>
              <a:t>Test the proposal’s feasibility</a:t>
            </a:r>
          </a:p>
        </p:txBody>
      </p:sp>
      <p:sp>
        <p:nvSpPr>
          <p:cNvPr id="28" name="TextBox 27">
            <a:extLst>
              <a:ext uri="{FF2B5EF4-FFF2-40B4-BE49-F238E27FC236}">
                <a16:creationId xmlns:a16="http://schemas.microsoft.com/office/drawing/2014/main" id="{53A7E9A5-4251-DBBC-FAC5-DA2B4183E3D8}"/>
              </a:ext>
            </a:extLst>
          </p:cNvPr>
          <p:cNvSpPr txBox="1"/>
          <p:nvPr/>
        </p:nvSpPr>
        <p:spPr>
          <a:xfrm>
            <a:off x="0" y="4835723"/>
            <a:ext cx="9155222" cy="307777"/>
          </a:xfrm>
          <a:prstGeom prst="rect">
            <a:avLst/>
          </a:prstGeom>
          <a:noFill/>
        </p:spPr>
        <p:txBody>
          <a:bodyPr wrap="square" rtlCol="0">
            <a:spAutoFit/>
          </a:bodyPr>
          <a:lstStyle/>
          <a:p>
            <a:pPr algn="ctr"/>
            <a:r>
              <a:rPr lang="en-GB" b="1" dirty="0">
                <a:latin typeface="Chivo" panose="020B0503030202020804" pitchFamily="34" charset="77"/>
              </a:rPr>
              <a:t>22</a:t>
            </a:r>
          </a:p>
        </p:txBody>
      </p:sp>
      <p:grpSp>
        <p:nvGrpSpPr>
          <p:cNvPr id="3" name="Group 2">
            <a:extLst>
              <a:ext uri="{FF2B5EF4-FFF2-40B4-BE49-F238E27FC236}">
                <a16:creationId xmlns:a16="http://schemas.microsoft.com/office/drawing/2014/main" id="{30D71E41-49CD-BE42-FE70-6E840E683259}"/>
              </a:ext>
            </a:extLst>
          </p:cNvPr>
          <p:cNvGrpSpPr/>
          <p:nvPr/>
        </p:nvGrpSpPr>
        <p:grpSpPr>
          <a:xfrm>
            <a:off x="4735923" y="1312189"/>
            <a:ext cx="4286891" cy="2369859"/>
            <a:chOff x="4738272" y="1320352"/>
            <a:chExt cx="4286891" cy="2369859"/>
          </a:xfrm>
        </p:grpSpPr>
        <p:sp>
          <p:nvSpPr>
            <p:cNvPr id="4" name="Google Shape;366;p49">
              <a:extLst>
                <a:ext uri="{FF2B5EF4-FFF2-40B4-BE49-F238E27FC236}">
                  <a16:creationId xmlns:a16="http://schemas.microsoft.com/office/drawing/2014/main" id="{71C02F8F-D747-1904-9D78-359B0864A253}"/>
                </a:ext>
              </a:extLst>
            </p:cNvPr>
            <p:cNvSpPr txBox="1">
              <a:spLocks/>
            </p:cNvSpPr>
            <p:nvPr/>
          </p:nvSpPr>
          <p:spPr>
            <a:xfrm>
              <a:off x="4768770" y="1320352"/>
              <a:ext cx="4256393" cy="5232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Commissioner"/>
                <a:buNone/>
                <a:defRPr sz="1400" b="0" i="0" u="none" strike="noStrike" cap="none">
                  <a:solidFill>
                    <a:schemeClr val="dk1"/>
                  </a:solidFill>
                  <a:latin typeface="Commissioner"/>
                  <a:ea typeface="Commissioner"/>
                  <a:cs typeface="Commissioner"/>
                  <a:sym typeface="Commissioner"/>
                </a:defRPr>
              </a:lvl1pPr>
              <a:lvl2pPr marL="914400" marR="0" lvl="1" indent="-317500" algn="ctr" rtl="0">
                <a:lnSpc>
                  <a:spcPct val="115000"/>
                </a:lnSpc>
                <a:spcBef>
                  <a:spcPts val="0"/>
                </a:spcBef>
                <a:spcAft>
                  <a:spcPts val="0"/>
                </a:spcAft>
                <a:buClr>
                  <a:schemeClr val="dk1"/>
                </a:buClr>
                <a:buSzPts val="1400"/>
                <a:buFont typeface="Commissioner"/>
                <a:buNone/>
                <a:defRPr sz="1400" b="0" i="0" u="none" strike="noStrike" cap="none">
                  <a:solidFill>
                    <a:schemeClr val="dk1"/>
                  </a:solidFill>
                  <a:latin typeface="Commissioner"/>
                  <a:ea typeface="Commissioner"/>
                  <a:cs typeface="Commissioner"/>
                  <a:sym typeface="Commissioner"/>
                </a:defRPr>
              </a:lvl2pPr>
              <a:lvl3pPr marL="1371600" marR="0" lvl="2" indent="-317500" algn="ctr" rtl="0">
                <a:lnSpc>
                  <a:spcPct val="115000"/>
                </a:lnSpc>
                <a:spcBef>
                  <a:spcPts val="0"/>
                </a:spcBef>
                <a:spcAft>
                  <a:spcPts val="0"/>
                </a:spcAft>
                <a:buClr>
                  <a:schemeClr val="dk1"/>
                </a:buClr>
                <a:buSzPts val="1400"/>
                <a:buFont typeface="Commissioner"/>
                <a:buNone/>
                <a:defRPr sz="1400" b="0" i="0" u="none" strike="noStrike" cap="none">
                  <a:solidFill>
                    <a:schemeClr val="dk1"/>
                  </a:solidFill>
                  <a:latin typeface="Commissioner"/>
                  <a:ea typeface="Commissioner"/>
                  <a:cs typeface="Commissioner"/>
                  <a:sym typeface="Commissioner"/>
                </a:defRPr>
              </a:lvl3pPr>
              <a:lvl4pPr marL="1828800" marR="0" lvl="3" indent="-317500" algn="ctr" rtl="0">
                <a:lnSpc>
                  <a:spcPct val="115000"/>
                </a:lnSpc>
                <a:spcBef>
                  <a:spcPts val="0"/>
                </a:spcBef>
                <a:spcAft>
                  <a:spcPts val="0"/>
                </a:spcAft>
                <a:buClr>
                  <a:schemeClr val="dk1"/>
                </a:buClr>
                <a:buSzPts val="1400"/>
                <a:buFont typeface="Commissioner"/>
                <a:buNone/>
                <a:defRPr sz="1400" b="0" i="0" u="none" strike="noStrike" cap="none">
                  <a:solidFill>
                    <a:schemeClr val="dk1"/>
                  </a:solidFill>
                  <a:latin typeface="Commissioner"/>
                  <a:ea typeface="Commissioner"/>
                  <a:cs typeface="Commissioner"/>
                  <a:sym typeface="Commissioner"/>
                </a:defRPr>
              </a:lvl4pPr>
              <a:lvl5pPr marL="2286000" marR="0" lvl="4" indent="-317500" algn="ctr" rtl="0">
                <a:lnSpc>
                  <a:spcPct val="115000"/>
                </a:lnSpc>
                <a:spcBef>
                  <a:spcPts val="0"/>
                </a:spcBef>
                <a:spcAft>
                  <a:spcPts val="0"/>
                </a:spcAft>
                <a:buClr>
                  <a:schemeClr val="dk1"/>
                </a:buClr>
                <a:buSzPts val="1400"/>
                <a:buFont typeface="Commissioner"/>
                <a:buNone/>
                <a:defRPr sz="1400" b="0" i="0" u="none" strike="noStrike" cap="none">
                  <a:solidFill>
                    <a:schemeClr val="dk1"/>
                  </a:solidFill>
                  <a:latin typeface="Commissioner"/>
                  <a:ea typeface="Commissioner"/>
                  <a:cs typeface="Commissioner"/>
                  <a:sym typeface="Commissioner"/>
                </a:defRPr>
              </a:lvl5pPr>
              <a:lvl6pPr marL="2743200" marR="0" lvl="5" indent="-317500" algn="ctr" rtl="0">
                <a:lnSpc>
                  <a:spcPct val="115000"/>
                </a:lnSpc>
                <a:spcBef>
                  <a:spcPts val="0"/>
                </a:spcBef>
                <a:spcAft>
                  <a:spcPts val="0"/>
                </a:spcAft>
                <a:buClr>
                  <a:schemeClr val="dk1"/>
                </a:buClr>
                <a:buSzPts val="1400"/>
                <a:buFont typeface="Commissioner"/>
                <a:buNone/>
                <a:defRPr sz="1400" b="0" i="0" u="none" strike="noStrike" cap="none">
                  <a:solidFill>
                    <a:schemeClr val="dk1"/>
                  </a:solidFill>
                  <a:latin typeface="Commissioner"/>
                  <a:ea typeface="Commissioner"/>
                  <a:cs typeface="Commissioner"/>
                  <a:sym typeface="Commissioner"/>
                </a:defRPr>
              </a:lvl6pPr>
              <a:lvl7pPr marL="3200400" marR="0" lvl="6" indent="-317500" algn="ctr" rtl="0">
                <a:lnSpc>
                  <a:spcPct val="115000"/>
                </a:lnSpc>
                <a:spcBef>
                  <a:spcPts val="0"/>
                </a:spcBef>
                <a:spcAft>
                  <a:spcPts val="0"/>
                </a:spcAft>
                <a:buClr>
                  <a:schemeClr val="dk1"/>
                </a:buClr>
                <a:buSzPts val="1400"/>
                <a:buFont typeface="Commissioner"/>
                <a:buNone/>
                <a:defRPr sz="1400" b="0" i="0" u="none" strike="noStrike" cap="none">
                  <a:solidFill>
                    <a:schemeClr val="dk1"/>
                  </a:solidFill>
                  <a:latin typeface="Commissioner"/>
                  <a:ea typeface="Commissioner"/>
                  <a:cs typeface="Commissioner"/>
                  <a:sym typeface="Commissioner"/>
                </a:defRPr>
              </a:lvl7pPr>
              <a:lvl8pPr marL="3657600" marR="0" lvl="7" indent="-317500" algn="ctr" rtl="0">
                <a:lnSpc>
                  <a:spcPct val="115000"/>
                </a:lnSpc>
                <a:spcBef>
                  <a:spcPts val="0"/>
                </a:spcBef>
                <a:spcAft>
                  <a:spcPts val="0"/>
                </a:spcAft>
                <a:buClr>
                  <a:schemeClr val="dk1"/>
                </a:buClr>
                <a:buSzPts val="1400"/>
                <a:buFont typeface="Commissioner"/>
                <a:buNone/>
                <a:defRPr sz="1400" b="0" i="0" u="none" strike="noStrike" cap="none">
                  <a:solidFill>
                    <a:schemeClr val="dk1"/>
                  </a:solidFill>
                  <a:latin typeface="Commissioner"/>
                  <a:ea typeface="Commissioner"/>
                  <a:cs typeface="Commissioner"/>
                  <a:sym typeface="Commissioner"/>
                </a:defRPr>
              </a:lvl8pPr>
              <a:lvl9pPr marL="4114800" marR="0" lvl="8" indent="-317500" algn="ctr" rtl="0">
                <a:lnSpc>
                  <a:spcPct val="115000"/>
                </a:lnSpc>
                <a:spcBef>
                  <a:spcPts val="0"/>
                </a:spcBef>
                <a:spcAft>
                  <a:spcPts val="0"/>
                </a:spcAft>
                <a:buClr>
                  <a:schemeClr val="dk1"/>
                </a:buClr>
                <a:buSzPts val="1400"/>
                <a:buFont typeface="Commissioner"/>
                <a:buNone/>
                <a:defRPr sz="1400" b="0" i="0" u="none" strike="noStrike" cap="none">
                  <a:solidFill>
                    <a:schemeClr val="dk1"/>
                  </a:solidFill>
                  <a:latin typeface="Commissioner"/>
                  <a:ea typeface="Commissioner"/>
                  <a:cs typeface="Commissioner"/>
                  <a:sym typeface="Commissioner"/>
                </a:defRPr>
              </a:lvl9pPr>
            </a:lstStyle>
            <a:p>
              <a:pPr marL="0" indent="0" algn="l"/>
              <a:r>
                <a:rPr lang="en-GB" sz="1600" b="1" dirty="0">
                  <a:latin typeface="Chivo" panose="020B0503030202020804" pitchFamily="34" charset="77"/>
                </a:rPr>
                <a:t>2</a:t>
              </a:r>
              <a:r>
                <a:rPr lang="en-GB" sz="1600" b="1" baseline="30000" dirty="0">
                  <a:latin typeface="Chivo" panose="020B0503030202020804" pitchFamily="34" charset="77"/>
                </a:rPr>
                <a:t>nd</a:t>
              </a:r>
              <a:r>
                <a:rPr lang="en-GB" sz="1600" b="1" dirty="0">
                  <a:latin typeface="Chivo" panose="020B0503030202020804" pitchFamily="34" charset="77"/>
                </a:rPr>
                <a:t> APPROACH | </a:t>
              </a:r>
              <a:r>
                <a:rPr lang="en-GB" sz="1600" dirty="0">
                  <a:latin typeface="Chivo" panose="020B0503030202020804" pitchFamily="34" charset="77"/>
                </a:rPr>
                <a:t>3D Nuclei Segmentation</a:t>
              </a:r>
            </a:p>
          </p:txBody>
        </p:sp>
        <p:sp>
          <p:nvSpPr>
            <p:cNvPr id="5" name="TextBox 4">
              <a:extLst>
                <a:ext uri="{FF2B5EF4-FFF2-40B4-BE49-F238E27FC236}">
                  <a16:creationId xmlns:a16="http://schemas.microsoft.com/office/drawing/2014/main" id="{D71D33BC-4E88-60B6-11D8-70041BE644B1}"/>
                </a:ext>
              </a:extLst>
            </p:cNvPr>
            <p:cNvSpPr txBox="1"/>
            <p:nvPr/>
          </p:nvSpPr>
          <p:spPr>
            <a:xfrm>
              <a:off x="4738272" y="1843552"/>
              <a:ext cx="3949158" cy="1846659"/>
            </a:xfrm>
            <a:prstGeom prst="rect">
              <a:avLst/>
            </a:prstGeom>
            <a:noFill/>
          </p:spPr>
          <p:txBody>
            <a:bodyPr wrap="square" rtlCol="0">
              <a:spAutoFit/>
            </a:bodyPr>
            <a:lstStyle/>
            <a:p>
              <a:pPr marL="541338" indent="-331788">
                <a:spcAft>
                  <a:spcPts val="900"/>
                </a:spcAft>
                <a:buClr>
                  <a:srgbClr val="994269"/>
                </a:buClr>
                <a:buSzPct val="70000"/>
                <a:buFont typeface="Wingdings" pitchFamily="2" charset="2"/>
                <a:buChar char="v"/>
              </a:pPr>
              <a:r>
                <a:rPr lang="en-GB" b="1" dirty="0">
                  <a:solidFill>
                    <a:schemeClr val="tx1"/>
                  </a:solidFill>
                  <a:latin typeface="Candara" panose="020E0502030303020204" pitchFamily="34" charset="0"/>
                </a:rPr>
                <a:t>Auxiliary dataset: </a:t>
              </a:r>
              <a:r>
                <a:rPr lang="en-GB" i="1" dirty="0">
                  <a:solidFill>
                    <a:schemeClr val="tx1"/>
                  </a:solidFill>
                  <a:latin typeface="Candara" panose="020E0502030303020204" pitchFamily="34" charset="0"/>
                </a:rPr>
                <a:t>3d nuclei </a:t>
              </a:r>
              <a:r>
                <a:rPr lang="en-GB" dirty="0">
                  <a:solidFill>
                    <a:schemeClr val="tx1"/>
                  </a:solidFill>
                  <a:latin typeface="Candara" panose="020E0502030303020204" pitchFamily="34" charset="0"/>
                </a:rPr>
                <a:t>dataset</a:t>
              </a:r>
              <a:endParaRPr lang="en-GB" b="1" dirty="0">
                <a:solidFill>
                  <a:schemeClr val="tx1"/>
                </a:solidFill>
                <a:latin typeface="Candara" panose="020E0502030303020204" pitchFamily="34" charset="0"/>
              </a:endParaRPr>
            </a:p>
            <a:p>
              <a:pPr marL="541338" indent="-331788">
                <a:spcAft>
                  <a:spcPts val="900"/>
                </a:spcAft>
                <a:buClr>
                  <a:srgbClr val="994269"/>
                </a:buClr>
                <a:buSzPct val="70000"/>
                <a:buFont typeface="Wingdings" pitchFamily="2" charset="2"/>
                <a:buChar char="v"/>
              </a:pPr>
              <a:r>
                <a:rPr lang="en-GB" b="1" dirty="0">
                  <a:solidFill>
                    <a:schemeClr val="tx1"/>
                  </a:solidFill>
                  <a:latin typeface="Candara" panose="020E0502030303020204" pitchFamily="34" charset="0"/>
                </a:rPr>
                <a:t>Architecture: </a:t>
              </a:r>
              <a:r>
                <a:rPr lang="en-GB" dirty="0">
                  <a:solidFill>
                    <a:schemeClr val="tx1"/>
                  </a:solidFill>
                  <a:latin typeface="Candara" panose="020E0502030303020204" pitchFamily="34" charset="0"/>
                </a:rPr>
                <a:t>StarDist3D</a:t>
              </a:r>
            </a:p>
            <a:p>
              <a:pPr marL="541338" indent="-331788">
                <a:spcAft>
                  <a:spcPts val="900"/>
                </a:spcAft>
                <a:buClr>
                  <a:srgbClr val="994269"/>
                </a:buClr>
                <a:buSzPct val="70000"/>
                <a:buFont typeface="Wingdings" pitchFamily="2" charset="2"/>
                <a:buChar char="v"/>
              </a:pPr>
              <a:r>
                <a:rPr lang="en-GB" b="1" dirty="0">
                  <a:solidFill>
                    <a:schemeClr val="tx1"/>
                  </a:solidFill>
                  <a:latin typeface="Candara" panose="020E0502030303020204" pitchFamily="34" charset="0"/>
                </a:rPr>
                <a:t>Validation: </a:t>
              </a:r>
              <a:r>
                <a:rPr lang="en-GB" dirty="0">
                  <a:solidFill>
                    <a:schemeClr val="tx1"/>
                  </a:solidFill>
                  <a:latin typeface="Candara" panose="020E0502030303020204" pitchFamily="34" charset="0"/>
                </a:rPr>
                <a:t>U-Net 3D and </a:t>
              </a:r>
              <a:r>
                <a:rPr lang="en-GB" dirty="0" err="1">
                  <a:solidFill>
                    <a:schemeClr val="tx1"/>
                  </a:solidFill>
                  <a:latin typeface="Candara" panose="020E0502030303020204" pitchFamily="34" charset="0"/>
                </a:rPr>
                <a:t>Cellpose</a:t>
              </a:r>
              <a:r>
                <a:rPr lang="en-GB" dirty="0">
                  <a:solidFill>
                    <a:schemeClr val="tx1"/>
                  </a:solidFill>
                  <a:latin typeface="Candara" panose="020E0502030303020204" pitchFamily="34" charset="0"/>
                </a:rPr>
                <a:t> 3D</a:t>
              </a:r>
            </a:p>
            <a:p>
              <a:pPr marL="541338" indent="-331788">
                <a:spcAft>
                  <a:spcPts val="900"/>
                </a:spcAft>
                <a:buClr>
                  <a:srgbClr val="994269"/>
                </a:buClr>
                <a:buSzPct val="70000"/>
                <a:buFont typeface="Wingdings" pitchFamily="2" charset="2"/>
                <a:buChar char="v"/>
              </a:pPr>
              <a:r>
                <a:rPr lang="en-GB" b="1" dirty="0">
                  <a:solidFill>
                    <a:schemeClr val="tx1"/>
                  </a:solidFill>
                  <a:latin typeface="Candara" panose="020E0502030303020204" pitchFamily="34" charset="0"/>
                </a:rPr>
                <a:t>Metrics: </a:t>
              </a:r>
              <a:r>
                <a:rPr lang="en-GB" dirty="0">
                  <a:solidFill>
                    <a:schemeClr val="tx1"/>
                  </a:solidFill>
                  <a:latin typeface="Candara" panose="020E0502030303020204" pitchFamily="34" charset="0"/>
                </a:rPr>
                <a:t>TPR, PPV, mean average precision, mean </a:t>
              </a:r>
              <a:r>
                <a:rPr lang="en-GB" dirty="0" err="1">
                  <a:solidFill>
                    <a:schemeClr val="tx1"/>
                  </a:solidFill>
                  <a:latin typeface="Candara" panose="020E0502030303020204" pitchFamily="34" charset="0"/>
                </a:rPr>
                <a:t>IoU</a:t>
              </a:r>
              <a:r>
                <a:rPr lang="en-GB" dirty="0">
                  <a:solidFill>
                    <a:schemeClr val="tx1"/>
                  </a:solidFill>
                  <a:latin typeface="Candara" panose="020E0502030303020204" pitchFamily="34" charset="0"/>
                </a:rPr>
                <a:t>, mean ratio</a:t>
              </a:r>
            </a:p>
            <a:p>
              <a:pPr marL="209550">
                <a:spcAft>
                  <a:spcPts val="900"/>
                </a:spcAft>
                <a:buClr>
                  <a:srgbClr val="994269"/>
                </a:buClr>
                <a:buSzPct val="70000"/>
              </a:pPr>
              <a:endParaRPr lang="en-GB" dirty="0">
                <a:solidFill>
                  <a:schemeClr val="tx1"/>
                </a:solidFill>
                <a:latin typeface="Candara" panose="020E0502030303020204" pitchFamily="34" charset="0"/>
              </a:endParaRPr>
            </a:p>
          </p:txBody>
        </p:sp>
      </p:grpSp>
    </p:spTree>
    <p:extLst>
      <p:ext uri="{BB962C8B-B14F-4D97-AF65-F5344CB8AC3E}">
        <p14:creationId xmlns:p14="http://schemas.microsoft.com/office/powerpoint/2010/main" val="369428854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06"/>
        <p:cNvGrpSpPr/>
        <p:nvPr/>
      </p:nvGrpSpPr>
      <p:grpSpPr>
        <a:xfrm>
          <a:off x="0" y="0"/>
          <a:ext cx="0" cy="0"/>
          <a:chOff x="0" y="0"/>
          <a:chExt cx="0" cy="0"/>
        </a:xfrm>
      </p:grpSpPr>
      <p:sp>
        <p:nvSpPr>
          <p:cNvPr id="507" name="Google Shape;507;p54"/>
          <p:cNvSpPr txBox="1">
            <a:spLocks noGrp="1"/>
          </p:cNvSpPr>
          <p:nvPr>
            <p:ph type="title"/>
          </p:nvPr>
        </p:nvSpPr>
        <p:spPr>
          <a:xfrm>
            <a:off x="713225" y="470650"/>
            <a:ext cx="7717500" cy="549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Astrocyte Classification Tasks</a:t>
            </a:r>
            <a:endParaRPr dirty="0"/>
          </a:p>
        </p:txBody>
      </p:sp>
      <p:sp>
        <p:nvSpPr>
          <p:cNvPr id="22" name="Rectangle 21">
            <a:extLst>
              <a:ext uri="{FF2B5EF4-FFF2-40B4-BE49-F238E27FC236}">
                <a16:creationId xmlns:a16="http://schemas.microsoft.com/office/drawing/2014/main" id="{489CABFD-515C-F289-F8CB-84FE003876CE}"/>
              </a:ext>
            </a:extLst>
          </p:cNvPr>
          <p:cNvSpPr/>
          <p:nvPr/>
        </p:nvSpPr>
        <p:spPr>
          <a:xfrm rot="16200000">
            <a:off x="4079286" y="792060"/>
            <a:ext cx="272153" cy="8430728"/>
          </a:xfrm>
          <a:prstGeom prst="rect">
            <a:avLst/>
          </a:prstGeom>
          <a:solidFill>
            <a:srgbClr val="994269">
              <a:alpha val="6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TextBox 22">
            <a:extLst>
              <a:ext uri="{FF2B5EF4-FFF2-40B4-BE49-F238E27FC236}">
                <a16:creationId xmlns:a16="http://schemas.microsoft.com/office/drawing/2014/main" id="{C2F29D9C-0036-CFB6-A538-C15D2D6DD140}"/>
              </a:ext>
            </a:extLst>
          </p:cNvPr>
          <p:cNvSpPr txBox="1"/>
          <p:nvPr/>
        </p:nvSpPr>
        <p:spPr>
          <a:xfrm>
            <a:off x="0" y="4835723"/>
            <a:ext cx="9155222" cy="307777"/>
          </a:xfrm>
          <a:prstGeom prst="rect">
            <a:avLst/>
          </a:prstGeom>
          <a:noFill/>
        </p:spPr>
        <p:txBody>
          <a:bodyPr wrap="square" rtlCol="0">
            <a:spAutoFit/>
          </a:bodyPr>
          <a:lstStyle/>
          <a:p>
            <a:pPr algn="ctr"/>
            <a:r>
              <a:rPr lang="en-GB" b="1" dirty="0">
                <a:latin typeface="Chivo" panose="020B0503030202020804" pitchFamily="34" charset="77"/>
              </a:rPr>
              <a:t>25</a:t>
            </a:r>
          </a:p>
        </p:txBody>
      </p:sp>
      <p:grpSp>
        <p:nvGrpSpPr>
          <p:cNvPr id="37" name="Group 36">
            <a:extLst>
              <a:ext uri="{FF2B5EF4-FFF2-40B4-BE49-F238E27FC236}">
                <a16:creationId xmlns:a16="http://schemas.microsoft.com/office/drawing/2014/main" id="{C2B471E4-618E-CBFF-9194-506E5B617F68}"/>
              </a:ext>
            </a:extLst>
          </p:cNvPr>
          <p:cNvGrpSpPr>
            <a:grpSpLocks noChangeAspect="1"/>
          </p:cNvGrpSpPr>
          <p:nvPr/>
        </p:nvGrpSpPr>
        <p:grpSpPr>
          <a:xfrm>
            <a:off x="6692925" y="1130508"/>
            <a:ext cx="1811106" cy="1801488"/>
            <a:chOff x="3550170" y="2383471"/>
            <a:chExt cx="2007684" cy="1997023"/>
          </a:xfrm>
        </p:grpSpPr>
        <p:pic>
          <p:nvPicPr>
            <p:cNvPr id="24" name="Picture 23">
              <a:extLst>
                <a:ext uri="{FF2B5EF4-FFF2-40B4-BE49-F238E27FC236}">
                  <a16:creationId xmlns:a16="http://schemas.microsoft.com/office/drawing/2014/main" id="{A05369A2-598C-CF9C-05C4-23A959093EB9}"/>
                </a:ext>
              </a:extLst>
            </p:cNvPr>
            <p:cNvPicPr>
              <a:picLocks noChangeAspect="1"/>
            </p:cNvPicPr>
            <p:nvPr/>
          </p:nvPicPr>
          <p:blipFill rotWithShape="1">
            <a:blip r:embed="rId3"/>
            <a:srcRect l="11857" t="14458" r="11857" b="17236"/>
            <a:stretch/>
          </p:blipFill>
          <p:spPr>
            <a:xfrm>
              <a:off x="3550170" y="2400494"/>
              <a:ext cx="1980000" cy="1980000"/>
            </a:xfrm>
            <a:prstGeom prst="rect">
              <a:avLst/>
            </a:prstGeom>
          </p:spPr>
        </p:pic>
        <p:sp>
          <p:nvSpPr>
            <p:cNvPr id="32" name="Rounded Rectangle 31">
              <a:extLst>
                <a:ext uri="{FF2B5EF4-FFF2-40B4-BE49-F238E27FC236}">
                  <a16:creationId xmlns:a16="http://schemas.microsoft.com/office/drawing/2014/main" id="{69FD8F3D-D996-C5A8-D995-933EF2F6AD0C}"/>
                </a:ext>
              </a:extLst>
            </p:cNvPr>
            <p:cNvSpPr/>
            <p:nvPr/>
          </p:nvSpPr>
          <p:spPr>
            <a:xfrm>
              <a:off x="4922129" y="2383471"/>
              <a:ext cx="635725" cy="217651"/>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PT" sz="700" dirty="0">
                  <a:solidFill>
                    <a:srgbClr val="FF00FF"/>
                  </a:solidFill>
                  <a:latin typeface="Arial" panose="020B0604020202020204" pitchFamily="34" charset="0"/>
                  <a:cs typeface="Arial" panose="020B0604020202020204" pitchFamily="34" charset="0"/>
                </a:rPr>
                <a:t>DAPI</a:t>
              </a:r>
            </a:p>
          </p:txBody>
        </p:sp>
        <p:sp>
          <p:nvSpPr>
            <p:cNvPr id="33" name="Rounded Rectangle 32">
              <a:extLst>
                <a:ext uri="{FF2B5EF4-FFF2-40B4-BE49-F238E27FC236}">
                  <a16:creationId xmlns:a16="http://schemas.microsoft.com/office/drawing/2014/main" id="{27335BD6-AE48-6D45-E2DE-B2B62FEFF863}"/>
                </a:ext>
              </a:extLst>
            </p:cNvPr>
            <p:cNvSpPr/>
            <p:nvPr/>
          </p:nvSpPr>
          <p:spPr>
            <a:xfrm>
              <a:off x="4922129" y="2490251"/>
              <a:ext cx="635725" cy="216000"/>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PT" sz="700" dirty="0">
                  <a:solidFill>
                    <a:srgbClr val="07FE02"/>
                  </a:solidFill>
                  <a:latin typeface="Arial" panose="020B0604020202020204" pitchFamily="34" charset="0"/>
                  <a:cs typeface="Arial" panose="020B0604020202020204" pitchFamily="34" charset="0"/>
                </a:rPr>
                <a:t>GFAP</a:t>
              </a:r>
            </a:p>
          </p:txBody>
        </p:sp>
      </p:grpSp>
      <p:grpSp>
        <p:nvGrpSpPr>
          <p:cNvPr id="38" name="Group 37">
            <a:extLst>
              <a:ext uri="{FF2B5EF4-FFF2-40B4-BE49-F238E27FC236}">
                <a16:creationId xmlns:a16="http://schemas.microsoft.com/office/drawing/2014/main" id="{6FAFA15E-0573-193A-EB0B-04B562D1E41F}"/>
              </a:ext>
            </a:extLst>
          </p:cNvPr>
          <p:cNvGrpSpPr>
            <a:grpSpLocks noChangeAspect="1"/>
          </p:cNvGrpSpPr>
          <p:nvPr/>
        </p:nvGrpSpPr>
        <p:grpSpPr>
          <a:xfrm>
            <a:off x="5452504" y="2993899"/>
            <a:ext cx="1823537" cy="1824012"/>
            <a:chOff x="5681095" y="2358503"/>
            <a:chExt cx="2021464" cy="2021991"/>
          </a:xfrm>
        </p:grpSpPr>
        <p:pic>
          <p:nvPicPr>
            <p:cNvPr id="26" name="Picture 25">
              <a:extLst>
                <a:ext uri="{FF2B5EF4-FFF2-40B4-BE49-F238E27FC236}">
                  <a16:creationId xmlns:a16="http://schemas.microsoft.com/office/drawing/2014/main" id="{8C6ADA80-B342-C762-3287-116880245C4D}"/>
                </a:ext>
              </a:extLst>
            </p:cNvPr>
            <p:cNvPicPr>
              <a:picLocks noChangeAspect="1"/>
            </p:cNvPicPr>
            <p:nvPr/>
          </p:nvPicPr>
          <p:blipFill rotWithShape="1">
            <a:blip r:embed="rId4"/>
            <a:srcRect l="11857" t="14341" r="11857" b="17353"/>
            <a:stretch/>
          </p:blipFill>
          <p:spPr>
            <a:xfrm>
              <a:off x="5681095" y="2400494"/>
              <a:ext cx="1980000" cy="1980000"/>
            </a:xfrm>
            <a:prstGeom prst="rect">
              <a:avLst/>
            </a:prstGeom>
          </p:spPr>
        </p:pic>
        <p:sp>
          <p:nvSpPr>
            <p:cNvPr id="34" name="Rounded Rectangle 33">
              <a:extLst>
                <a:ext uri="{FF2B5EF4-FFF2-40B4-BE49-F238E27FC236}">
                  <a16:creationId xmlns:a16="http://schemas.microsoft.com/office/drawing/2014/main" id="{E02EB9AE-CD57-8FD5-8A44-181756AA5179}"/>
                </a:ext>
              </a:extLst>
            </p:cNvPr>
            <p:cNvSpPr/>
            <p:nvPr/>
          </p:nvSpPr>
          <p:spPr>
            <a:xfrm>
              <a:off x="7066836" y="2358503"/>
              <a:ext cx="635723" cy="242619"/>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PT" sz="700" dirty="0">
                  <a:solidFill>
                    <a:srgbClr val="FF00FF"/>
                  </a:solidFill>
                  <a:latin typeface="Arial" panose="020B0604020202020204" pitchFamily="34" charset="0"/>
                  <a:cs typeface="Arial" panose="020B0604020202020204" pitchFamily="34" charset="0"/>
                </a:rPr>
                <a:t>DAPI</a:t>
              </a:r>
            </a:p>
          </p:txBody>
        </p:sp>
        <p:sp>
          <p:nvSpPr>
            <p:cNvPr id="35" name="Rounded Rectangle 34">
              <a:extLst>
                <a:ext uri="{FF2B5EF4-FFF2-40B4-BE49-F238E27FC236}">
                  <a16:creationId xmlns:a16="http://schemas.microsoft.com/office/drawing/2014/main" id="{3B2FCD00-6665-A80C-5E20-489DE9A3FA35}"/>
                </a:ext>
              </a:extLst>
            </p:cNvPr>
            <p:cNvSpPr/>
            <p:nvPr/>
          </p:nvSpPr>
          <p:spPr>
            <a:xfrm>
              <a:off x="7169747" y="2490250"/>
              <a:ext cx="532811" cy="216000"/>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PT" sz="700" dirty="0">
                  <a:solidFill>
                    <a:srgbClr val="07FE02"/>
                  </a:solidFill>
                  <a:latin typeface="Arial" panose="020B0604020202020204" pitchFamily="34" charset="0"/>
                  <a:cs typeface="Arial" panose="020B0604020202020204" pitchFamily="34" charset="0"/>
                </a:rPr>
                <a:t>GFAP</a:t>
              </a:r>
            </a:p>
          </p:txBody>
        </p:sp>
      </p:grpSp>
      <p:sp>
        <p:nvSpPr>
          <p:cNvPr id="39" name="TextBox 38">
            <a:extLst>
              <a:ext uri="{FF2B5EF4-FFF2-40B4-BE49-F238E27FC236}">
                <a16:creationId xmlns:a16="http://schemas.microsoft.com/office/drawing/2014/main" id="{0DD1B797-81D2-1424-57A1-0B86FB4409FC}"/>
              </a:ext>
            </a:extLst>
          </p:cNvPr>
          <p:cNvSpPr txBox="1"/>
          <p:nvPr/>
        </p:nvSpPr>
        <p:spPr>
          <a:xfrm>
            <a:off x="530633" y="1196354"/>
            <a:ext cx="5303007" cy="3708708"/>
          </a:xfrm>
          <a:prstGeom prst="rect">
            <a:avLst/>
          </a:prstGeom>
          <a:noFill/>
        </p:spPr>
        <p:txBody>
          <a:bodyPr wrap="square" rtlCol="0">
            <a:spAutoFit/>
          </a:bodyPr>
          <a:lstStyle/>
          <a:p>
            <a:pPr marL="209550">
              <a:spcAft>
                <a:spcPts val="300"/>
              </a:spcAft>
              <a:buClr>
                <a:srgbClr val="994269"/>
              </a:buClr>
              <a:buSzPct val="70000"/>
            </a:pPr>
            <a:r>
              <a:rPr lang="en-GB" b="1" dirty="0">
                <a:solidFill>
                  <a:schemeClr val="tx1"/>
                </a:solidFill>
                <a:latin typeface="Candara" panose="020E0502030303020204" pitchFamily="34" charset="0"/>
              </a:rPr>
              <a:t>1</a:t>
            </a:r>
            <a:r>
              <a:rPr lang="en-GB" b="1" baseline="30000" dirty="0">
                <a:solidFill>
                  <a:schemeClr val="tx1"/>
                </a:solidFill>
                <a:latin typeface="Candara" panose="020E0502030303020204" pitchFamily="34" charset="0"/>
              </a:rPr>
              <a:t>st</a:t>
            </a:r>
            <a:r>
              <a:rPr lang="en-GB" b="1" dirty="0">
                <a:solidFill>
                  <a:schemeClr val="tx1"/>
                </a:solidFill>
                <a:latin typeface="Candara" panose="020E0502030303020204" pitchFamily="34" charset="0"/>
              </a:rPr>
              <a:t> Task: </a:t>
            </a:r>
            <a:r>
              <a:rPr lang="en-GB" dirty="0">
                <a:solidFill>
                  <a:schemeClr val="tx1"/>
                </a:solidFill>
                <a:latin typeface="Candara" panose="020E0502030303020204" pitchFamily="34" charset="0"/>
              </a:rPr>
              <a:t>identify astrocytes </a:t>
            </a:r>
          </a:p>
          <a:p>
            <a:pPr marL="808038" indent="-277813">
              <a:spcAft>
                <a:spcPts val="900"/>
              </a:spcAft>
              <a:buClr>
                <a:srgbClr val="994269"/>
              </a:buClr>
              <a:buSzPct val="70000"/>
              <a:buFont typeface="Arial" panose="020B0604020202020204" pitchFamily="34" charset="0"/>
              <a:buChar char="•"/>
            </a:pPr>
            <a:r>
              <a:rPr lang="en-GB" sz="1200" dirty="0">
                <a:solidFill>
                  <a:schemeClr val="tx1"/>
                </a:solidFill>
                <a:latin typeface="Candara" panose="020E0502030303020204" pitchFamily="34" charset="0"/>
              </a:rPr>
              <a:t>Binary classification – is or is not an astrocyte</a:t>
            </a:r>
          </a:p>
          <a:p>
            <a:pPr marL="209550">
              <a:spcAft>
                <a:spcPts val="300"/>
              </a:spcAft>
              <a:buClr>
                <a:srgbClr val="994269"/>
              </a:buClr>
              <a:buSzPct val="70000"/>
            </a:pPr>
            <a:r>
              <a:rPr lang="en-GB" b="1" dirty="0">
                <a:solidFill>
                  <a:schemeClr val="tx1"/>
                </a:solidFill>
                <a:latin typeface="Candara" panose="020E0502030303020204" pitchFamily="34" charset="0"/>
              </a:rPr>
              <a:t>2</a:t>
            </a:r>
            <a:r>
              <a:rPr lang="en-GB" b="1" baseline="30000" dirty="0">
                <a:solidFill>
                  <a:schemeClr val="tx1"/>
                </a:solidFill>
                <a:latin typeface="Candara" panose="020E0502030303020204" pitchFamily="34" charset="0"/>
              </a:rPr>
              <a:t>nd</a:t>
            </a:r>
            <a:r>
              <a:rPr lang="en-GB" b="1" dirty="0">
                <a:solidFill>
                  <a:schemeClr val="tx1"/>
                </a:solidFill>
                <a:latin typeface="Candara" panose="020E0502030303020204" pitchFamily="34" charset="0"/>
              </a:rPr>
              <a:t> Task: </a:t>
            </a:r>
            <a:r>
              <a:rPr lang="en-GB" dirty="0">
                <a:solidFill>
                  <a:schemeClr val="tx1"/>
                </a:solidFill>
                <a:latin typeface="Candara" panose="020E0502030303020204" pitchFamily="34" charset="0"/>
              </a:rPr>
              <a:t>classify morphological features</a:t>
            </a:r>
          </a:p>
          <a:p>
            <a:pPr marL="808038" indent="-277813">
              <a:spcAft>
                <a:spcPts val="300"/>
              </a:spcAft>
              <a:buClr>
                <a:srgbClr val="994269"/>
              </a:buClr>
              <a:buSzPct val="70000"/>
              <a:buFont typeface="Arial" panose="020B0604020202020204" pitchFamily="34" charset="0"/>
              <a:buChar char="•"/>
            </a:pPr>
            <a:r>
              <a:rPr lang="en-GB" sz="1200" i="1" dirty="0">
                <a:solidFill>
                  <a:schemeClr val="tx1"/>
                </a:solidFill>
                <a:latin typeface="Candara" panose="020E0502030303020204" pitchFamily="34" charset="0"/>
              </a:rPr>
              <a:t>1 – </a:t>
            </a:r>
            <a:r>
              <a:rPr lang="en-GB" sz="1200" dirty="0">
                <a:solidFill>
                  <a:schemeClr val="tx1"/>
                </a:solidFill>
                <a:latin typeface="Candara" panose="020E0502030303020204" pitchFamily="34" charset="0"/>
              </a:rPr>
              <a:t>Protoplasmic-like astrocyte </a:t>
            </a:r>
          </a:p>
          <a:p>
            <a:pPr marL="808038" indent="-277813">
              <a:spcAft>
                <a:spcPts val="300"/>
              </a:spcAft>
              <a:buClr>
                <a:srgbClr val="994269"/>
              </a:buClr>
              <a:buSzPct val="70000"/>
              <a:buFont typeface="Arial" panose="020B0604020202020204" pitchFamily="34" charset="0"/>
              <a:buChar char="•"/>
            </a:pPr>
            <a:r>
              <a:rPr lang="en-GB" sz="1200" i="1" dirty="0">
                <a:solidFill>
                  <a:schemeClr val="tx1"/>
                </a:solidFill>
                <a:latin typeface="Candara" panose="020E0502030303020204" pitchFamily="34" charset="0"/>
              </a:rPr>
              <a:t>2 – </a:t>
            </a:r>
            <a:r>
              <a:rPr lang="en-GB" sz="1200" dirty="0">
                <a:solidFill>
                  <a:schemeClr val="tx1"/>
                </a:solidFill>
                <a:latin typeface="Candara" panose="020E0502030303020204" pitchFamily="34" charset="0"/>
              </a:rPr>
              <a:t>Fibrous-like astrocyte </a:t>
            </a:r>
            <a:endParaRPr lang="en-GB" sz="1200" i="1" dirty="0">
              <a:solidFill>
                <a:schemeClr val="tx1"/>
              </a:solidFill>
              <a:latin typeface="Candara" panose="020E0502030303020204" pitchFamily="34" charset="0"/>
            </a:endParaRPr>
          </a:p>
          <a:p>
            <a:pPr marL="808038" indent="-277813">
              <a:spcAft>
                <a:spcPts val="900"/>
              </a:spcAft>
              <a:buClr>
                <a:srgbClr val="994269"/>
              </a:buClr>
              <a:buSzPct val="70000"/>
              <a:buFont typeface="Arial" panose="020B0604020202020204" pitchFamily="34" charset="0"/>
              <a:buChar char="•"/>
            </a:pPr>
            <a:r>
              <a:rPr lang="en-GB" sz="1200" i="1" dirty="0">
                <a:solidFill>
                  <a:schemeClr val="tx1"/>
                </a:solidFill>
                <a:latin typeface="Candara" panose="020E0502030303020204" pitchFamily="34" charset="0"/>
              </a:rPr>
              <a:t>0 – </a:t>
            </a:r>
            <a:r>
              <a:rPr lang="en-GB" sz="1200" dirty="0">
                <a:solidFill>
                  <a:schemeClr val="tx1"/>
                </a:solidFill>
                <a:latin typeface="Candara" panose="020E0502030303020204" pitchFamily="34" charset="0"/>
              </a:rPr>
              <a:t>Not an astrocyte</a:t>
            </a:r>
            <a:r>
              <a:rPr lang="en-GB" sz="1200" i="1" dirty="0">
                <a:solidFill>
                  <a:schemeClr val="tx1"/>
                </a:solidFill>
                <a:latin typeface="Candara" panose="020E0502030303020204" pitchFamily="34" charset="0"/>
              </a:rPr>
              <a:t> </a:t>
            </a:r>
          </a:p>
          <a:p>
            <a:pPr marL="209550">
              <a:spcAft>
                <a:spcPts val="300"/>
              </a:spcAft>
              <a:buClr>
                <a:srgbClr val="994269"/>
              </a:buClr>
              <a:buSzPct val="70000"/>
            </a:pPr>
            <a:r>
              <a:rPr lang="en-GB" b="1" baseline="30000" dirty="0">
                <a:solidFill>
                  <a:schemeClr val="tx1"/>
                </a:solidFill>
                <a:latin typeface="Candara" panose="020E0502030303020204" pitchFamily="34" charset="0"/>
              </a:rPr>
              <a:t>3rd</a:t>
            </a:r>
            <a:r>
              <a:rPr lang="en-GB" b="1" dirty="0">
                <a:solidFill>
                  <a:schemeClr val="tx1"/>
                </a:solidFill>
                <a:latin typeface="Candara" panose="020E0502030303020204" pitchFamily="34" charset="0"/>
              </a:rPr>
              <a:t> Task: </a:t>
            </a:r>
            <a:r>
              <a:rPr lang="en-GB" dirty="0">
                <a:solidFill>
                  <a:schemeClr val="tx1"/>
                </a:solidFill>
                <a:latin typeface="Candara" panose="020E0502030303020204" pitchFamily="34" charset="0"/>
              </a:rPr>
              <a:t>classify multinucleated state</a:t>
            </a:r>
          </a:p>
          <a:p>
            <a:pPr marL="808038" indent="-277813">
              <a:spcAft>
                <a:spcPts val="900"/>
              </a:spcAft>
              <a:buClr>
                <a:srgbClr val="994269"/>
              </a:buClr>
              <a:buSzPct val="70000"/>
              <a:buFont typeface="Arial" panose="020B0604020202020204" pitchFamily="34" charset="0"/>
              <a:buChar char="•"/>
            </a:pPr>
            <a:r>
              <a:rPr lang="en-GB" sz="1200" i="1" dirty="0">
                <a:solidFill>
                  <a:schemeClr val="tx1"/>
                </a:solidFill>
                <a:latin typeface="Candara" panose="020E0502030303020204" pitchFamily="34" charset="0"/>
              </a:rPr>
              <a:t>0 – </a:t>
            </a:r>
            <a:r>
              <a:rPr lang="en-GB" sz="1200" dirty="0">
                <a:solidFill>
                  <a:schemeClr val="tx1"/>
                </a:solidFill>
                <a:latin typeface="Candara" panose="020E0502030303020204" pitchFamily="34" charset="0"/>
              </a:rPr>
              <a:t>Mononucleated/ </a:t>
            </a:r>
            <a:r>
              <a:rPr lang="en-GB" sz="1200" i="1" dirty="0">
                <a:solidFill>
                  <a:schemeClr val="tx1"/>
                </a:solidFill>
                <a:latin typeface="Candara" panose="020E0502030303020204" pitchFamily="34" charset="0"/>
              </a:rPr>
              <a:t>1 – </a:t>
            </a:r>
            <a:r>
              <a:rPr lang="en-GB" sz="1200" dirty="0">
                <a:solidFill>
                  <a:schemeClr val="tx1"/>
                </a:solidFill>
                <a:latin typeface="Candara" panose="020E0502030303020204" pitchFamily="34" charset="0"/>
              </a:rPr>
              <a:t>multinucleated astrocyte </a:t>
            </a:r>
            <a:endParaRPr lang="en-GB" sz="1200" i="1" dirty="0">
              <a:solidFill>
                <a:schemeClr val="tx1"/>
              </a:solidFill>
              <a:latin typeface="Candara" panose="020E0502030303020204" pitchFamily="34" charset="0"/>
            </a:endParaRPr>
          </a:p>
          <a:p>
            <a:pPr marL="808038" indent="-277813">
              <a:spcAft>
                <a:spcPts val="900"/>
              </a:spcAft>
              <a:buClr>
                <a:srgbClr val="994269"/>
              </a:buClr>
              <a:buSzPct val="70000"/>
              <a:buFont typeface="Arial" panose="020B0604020202020204" pitchFamily="34" charset="0"/>
              <a:buChar char="•"/>
            </a:pPr>
            <a:endParaRPr lang="en-GB" sz="1200" b="1" dirty="0">
              <a:solidFill>
                <a:schemeClr val="tx1"/>
              </a:solidFill>
              <a:latin typeface="Candara" panose="020E0502030303020204" pitchFamily="34" charset="0"/>
            </a:endParaRPr>
          </a:p>
          <a:p>
            <a:pPr marL="541338" indent="-331788">
              <a:spcAft>
                <a:spcPts val="900"/>
              </a:spcAft>
              <a:buClr>
                <a:srgbClr val="994269"/>
              </a:buClr>
              <a:buSzPct val="70000"/>
              <a:buFont typeface="Wingdings" pitchFamily="2" charset="2"/>
              <a:buChar char="v"/>
            </a:pPr>
            <a:r>
              <a:rPr lang="en-GB" b="1" dirty="0">
                <a:solidFill>
                  <a:schemeClr val="tx1"/>
                </a:solidFill>
                <a:latin typeface="Candara" panose="020E0502030303020204" pitchFamily="34" charset="0"/>
              </a:rPr>
              <a:t>Auxiliary dataset: </a:t>
            </a:r>
            <a:r>
              <a:rPr lang="en-GB" i="1" dirty="0">
                <a:solidFill>
                  <a:schemeClr val="tx1"/>
                </a:solidFill>
                <a:latin typeface="Candara" panose="020E0502030303020204" pitchFamily="34" charset="0"/>
              </a:rPr>
              <a:t>3d composite </a:t>
            </a:r>
            <a:r>
              <a:rPr lang="en-GB" dirty="0">
                <a:solidFill>
                  <a:schemeClr val="tx1"/>
                </a:solidFill>
                <a:latin typeface="Candara" panose="020E0502030303020204" pitchFamily="34" charset="0"/>
              </a:rPr>
              <a:t>dataset</a:t>
            </a:r>
            <a:endParaRPr lang="en-GB" b="1" dirty="0">
              <a:solidFill>
                <a:schemeClr val="tx1"/>
              </a:solidFill>
              <a:latin typeface="Candara" panose="020E0502030303020204" pitchFamily="34" charset="0"/>
            </a:endParaRPr>
          </a:p>
          <a:p>
            <a:pPr marL="541338" indent="-331788">
              <a:spcAft>
                <a:spcPts val="900"/>
              </a:spcAft>
              <a:buClr>
                <a:srgbClr val="994269"/>
              </a:buClr>
              <a:buSzPct val="70000"/>
              <a:buFont typeface="Wingdings" pitchFamily="2" charset="2"/>
              <a:buChar char="v"/>
            </a:pPr>
            <a:r>
              <a:rPr lang="en-GB" b="1" dirty="0">
                <a:solidFill>
                  <a:schemeClr val="tx1"/>
                </a:solidFill>
                <a:latin typeface="Candara" panose="020E0502030303020204" pitchFamily="34" charset="0"/>
              </a:rPr>
              <a:t>Architecture: </a:t>
            </a:r>
            <a:r>
              <a:rPr lang="en-GB" dirty="0">
                <a:solidFill>
                  <a:schemeClr val="tx1"/>
                </a:solidFill>
                <a:latin typeface="Candara" panose="020E0502030303020204" pitchFamily="34" charset="0"/>
              </a:rPr>
              <a:t>YOLOv8</a:t>
            </a:r>
          </a:p>
          <a:p>
            <a:pPr marL="541338" indent="-331788">
              <a:spcAft>
                <a:spcPts val="900"/>
              </a:spcAft>
              <a:buClr>
                <a:srgbClr val="994269"/>
              </a:buClr>
              <a:buSzPct val="70000"/>
              <a:buFont typeface="Wingdings" pitchFamily="2" charset="2"/>
              <a:buChar char="v"/>
            </a:pPr>
            <a:r>
              <a:rPr lang="en-GB" b="1" dirty="0">
                <a:solidFill>
                  <a:schemeClr val="tx1"/>
                </a:solidFill>
                <a:latin typeface="Candara" panose="020E0502030303020204" pitchFamily="34" charset="0"/>
              </a:rPr>
              <a:t>Validation: </a:t>
            </a:r>
            <a:r>
              <a:rPr lang="en-GB" dirty="0" err="1">
                <a:solidFill>
                  <a:schemeClr val="tx1"/>
                </a:solidFill>
                <a:latin typeface="Candara" panose="020E0502030303020204" pitchFamily="34" charset="0"/>
              </a:rPr>
              <a:t>StarDist</a:t>
            </a:r>
            <a:r>
              <a:rPr lang="en-GB" dirty="0">
                <a:solidFill>
                  <a:schemeClr val="tx1"/>
                </a:solidFill>
                <a:latin typeface="Candara" panose="020E0502030303020204" pitchFamily="34" charset="0"/>
              </a:rPr>
              <a:t> 3D</a:t>
            </a:r>
          </a:p>
          <a:p>
            <a:pPr marL="541338" indent="-331788">
              <a:spcAft>
                <a:spcPts val="900"/>
              </a:spcAft>
              <a:buClr>
                <a:srgbClr val="994269"/>
              </a:buClr>
              <a:buSzPct val="70000"/>
              <a:buFont typeface="Wingdings" pitchFamily="2" charset="2"/>
              <a:buChar char="v"/>
            </a:pPr>
            <a:r>
              <a:rPr lang="en-GB" b="1" dirty="0">
                <a:solidFill>
                  <a:schemeClr val="tx1"/>
                </a:solidFill>
                <a:latin typeface="Candara" panose="020E0502030303020204" pitchFamily="34" charset="0"/>
              </a:rPr>
              <a:t>Metrics: </a:t>
            </a:r>
            <a:r>
              <a:rPr lang="en-GB" dirty="0">
                <a:solidFill>
                  <a:schemeClr val="tx1"/>
                </a:solidFill>
                <a:latin typeface="Candara" panose="020E0502030303020204" pitchFamily="34" charset="0"/>
              </a:rPr>
              <a:t>accuracy, mean average precision, mean </a:t>
            </a:r>
            <a:r>
              <a:rPr lang="en-GB" dirty="0" err="1">
                <a:solidFill>
                  <a:schemeClr val="tx1"/>
                </a:solidFill>
                <a:latin typeface="Candara" panose="020E0502030303020204" pitchFamily="34" charset="0"/>
              </a:rPr>
              <a:t>IoU</a:t>
            </a:r>
            <a:endParaRPr lang="en-GB" dirty="0">
              <a:solidFill>
                <a:schemeClr val="tx1"/>
              </a:solidFill>
              <a:latin typeface="Candara" panose="020E0502030303020204" pitchFamily="34" charset="0"/>
            </a:endParaRPr>
          </a:p>
        </p:txBody>
      </p:sp>
      <p:sp>
        <p:nvSpPr>
          <p:cNvPr id="2" name="TextBox 1">
            <a:extLst>
              <a:ext uri="{FF2B5EF4-FFF2-40B4-BE49-F238E27FC236}">
                <a16:creationId xmlns:a16="http://schemas.microsoft.com/office/drawing/2014/main" id="{B3B31A06-5DD0-47B4-C72D-EDB1C3599AF5}"/>
              </a:ext>
            </a:extLst>
          </p:cNvPr>
          <p:cNvSpPr txBox="1"/>
          <p:nvPr/>
        </p:nvSpPr>
        <p:spPr>
          <a:xfrm>
            <a:off x="7232933" y="4479357"/>
            <a:ext cx="1606267" cy="338554"/>
          </a:xfrm>
          <a:prstGeom prst="rect">
            <a:avLst/>
          </a:prstGeom>
          <a:noFill/>
        </p:spPr>
        <p:txBody>
          <a:bodyPr wrap="square" rtlCol="0">
            <a:spAutoFit/>
          </a:bodyPr>
          <a:lstStyle/>
          <a:p>
            <a:pPr marL="7938" indent="-7938" algn="just"/>
            <a:r>
              <a:rPr lang="en-GB" sz="800" b="1" dirty="0">
                <a:latin typeface="Candara" panose="020E0502030303020204" pitchFamily="34" charset="0"/>
              </a:rPr>
              <a:t>Figure 15. </a:t>
            </a:r>
            <a:r>
              <a:rPr lang="en-GB" sz="800" dirty="0">
                <a:latin typeface="Candara" panose="020E0502030303020204" pitchFamily="34" charset="0"/>
              </a:rPr>
              <a:t>Astrocyte classification tasks. (a) Task 2; (b) Task 3.</a:t>
            </a:r>
          </a:p>
        </p:txBody>
      </p:sp>
    </p:spTree>
    <p:extLst>
      <p:ext uri="{BB962C8B-B14F-4D97-AF65-F5344CB8AC3E}">
        <p14:creationId xmlns:p14="http://schemas.microsoft.com/office/powerpoint/2010/main" val="163200642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780"/>
        <p:cNvGrpSpPr/>
        <p:nvPr/>
      </p:nvGrpSpPr>
      <p:grpSpPr>
        <a:xfrm>
          <a:off x="0" y="0"/>
          <a:ext cx="0" cy="0"/>
          <a:chOff x="0" y="0"/>
          <a:chExt cx="0" cy="0"/>
        </a:xfrm>
      </p:grpSpPr>
      <p:sp>
        <p:nvSpPr>
          <p:cNvPr id="4781" name="Google Shape;4781;p73"/>
          <p:cNvSpPr txBox="1">
            <a:spLocks noGrp="1"/>
          </p:cNvSpPr>
          <p:nvPr>
            <p:ph type="title"/>
          </p:nvPr>
        </p:nvSpPr>
        <p:spPr>
          <a:xfrm>
            <a:off x="2509353" y="698577"/>
            <a:ext cx="4863300" cy="66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Conclusions</a:t>
            </a:r>
            <a:endParaRPr dirty="0"/>
          </a:p>
        </p:txBody>
      </p:sp>
      <p:sp>
        <p:nvSpPr>
          <p:cNvPr id="2" name="Rectangle 1">
            <a:extLst>
              <a:ext uri="{FF2B5EF4-FFF2-40B4-BE49-F238E27FC236}">
                <a16:creationId xmlns:a16="http://schemas.microsoft.com/office/drawing/2014/main" id="{8FFF2C58-43E9-728B-BD58-935FE85FEC62}"/>
              </a:ext>
            </a:extLst>
          </p:cNvPr>
          <p:cNvSpPr/>
          <p:nvPr/>
        </p:nvSpPr>
        <p:spPr>
          <a:xfrm>
            <a:off x="8278840" y="0"/>
            <a:ext cx="865160" cy="5143500"/>
          </a:xfrm>
          <a:prstGeom prst="rect">
            <a:avLst/>
          </a:prstGeom>
          <a:solidFill>
            <a:srgbClr val="994269">
              <a:alpha val="6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TextBox 6">
            <a:extLst>
              <a:ext uri="{FF2B5EF4-FFF2-40B4-BE49-F238E27FC236}">
                <a16:creationId xmlns:a16="http://schemas.microsoft.com/office/drawing/2014/main" id="{D6E86A7C-5E78-CE04-72AD-DCD00B7212EA}"/>
              </a:ext>
            </a:extLst>
          </p:cNvPr>
          <p:cNvSpPr txBox="1"/>
          <p:nvPr/>
        </p:nvSpPr>
        <p:spPr>
          <a:xfrm>
            <a:off x="0" y="4835723"/>
            <a:ext cx="9155222" cy="307777"/>
          </a:xfrm>
          <a:prstGeom prst="rect">
            <a:avLst/>
          </a:prstGeom>
          <a:noFill/>
        </p:spPr>
        <p:txBody>
          <a:bodyPr wrap="square" rtlCol="0">
            <a:spAutoFit/>
          </a:bodyPr>
          <a:lstStyle/>
          <a:p>
            <a:pPr algn="ctr"/>
            <a:r>
              <a:rPr lang="en-GB" b="1" dirty="0">
                <a:latin typeface="Chivo" panose="020B0503030202020804" pitchFamily="34" charset="77"/>
              </a:rPr>
              <a:t>26</a:t>
            </a:r>
          </a:p>
        </p:txBody>
      </p:sp>
      <p:sp>
        <p:nvSpPr>
          <p:cNvPr id="8" name="Google Shape;307;p43">
            <a:extLst>
              <a:ext uri="{FF2B5EF4-FFF2-40B4-BE49-F238E27FC236}">
                <a16:creationId xmlns:a16="http://schemas.microsoft.com/office/drawing/2014/main" id="{619FA16E-F1C7-52AC-0670-D7F637EC71E3}"/>
              </a:ext>
            </a:extLst>
          </p:cNvPr>
          <p:cNvSpPr/>
          <p:nvPr/>
        </p:nvSpPr>
        <p:spPr>
          <a:xfrm rot="5400000">
            <a:off x="801894" y="-207417"/>
            <a:ext cx="870000" cy="2473788"/>
          </a:xfrm>
          <a:prstGeom prst="rect">
            <a:avLst/>
          </a:prstGeom>
          <a:gradFill flip="none" rotWithShape="1">
            <a:gsLst>
              <a:gs pos="0">
                <a:srgbClr val="994269"/>
              </a:gs>
              <a:gs pos="53000">
                <a:srgbClr val="994269">
                  <a:tint val="44500"/>
                  <a:satMod val="160000"/>
                </a:srgbClr>
              </a:gs>
              <a:gs pos="100000">
                <a:srgbClr val="994269">
                  <a:tint val="23500"/>
                  <a:satMod val="160000"/>
                </a:srgbClr>
              </a:gs>
            </a:gsLst>
            <a:lin ang="16200000" scaled="1"/>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994269"/>
              </a:solidFill>
              <a:latin typeface="Chivo" panose="020B0503030202020804" pitchFamily="34" charset="77"/>
            </a:endParaRPr>
          </a:p>
        </p:txBody>
      </p:sp>
      <p:sp>
        <p:nvSpPr>
          <p:cNvPr id="9" name="Google Shape;336;p45">
            <a:extLst>
              <a:ext uri="{FF2B5EF4-FFF2-40B4-BE49-F238E27FC236}">
                <a16:creationId xmlns:a16="http://schemas.microsoft.com/office/drawing/2014/main" id="{4B51656B-6BCE-6CEF-3C63-C3F9E3FA4C02}"/>
              </a:ext>
            </a:extLst>
          </p:cNvPr>
          <p:cNvSpPr txBox="1">
            <a:spLocks/>
          </p:cNvSpPr>
          <p:nvPr/>
        </p:nvSpPr>
        <p:spPr>
          <a:xfrm>
            <a:off x="1512075" y="595402"/>
            <a:ext cx="1076100" cy="8700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sz="4200" dirty="0">
                <a:latin typeface="Chivo" panose="020B0503030202020804" pitchFamily="34" charset="77"/>
              </a:rPr>
              <a:t>05</a:t>
            </a:r>
          </a:p>
        </p:txBody>
      </p:sp>
      <p:sp>
        <p:nvSpPr>
          <p:cNvPr id="11" name="Subtitle 10">
            <a:extLst>
              <a:ext uri="{FF2B5EF4-FFF2-40B4-BE49-F238E27FC236}">
                <a16:creationId xmlns:a16="http://schemas.microsoft.com/office/drawing/2014/main" id="{8F85C627-E4A6-5C7F-75C2-11552B1B6FFA}"/>
              </a:ext>
            </a:extLst>
          </p:cNvPr>
          <p:cNvSpPr>
            <a:spLocks noGrp="1"/>
          </p:cNvSpPr>
          <p:nvPr>
            <p:ph type="subTitle" idx="1"/>
          </p:nvPr>
        </p:nvSpPr>
        <p:spPr>
          <a:xfrm>
            <a:off x="290234" y="1719594"/>
            <a:ext cx="4722340" cy="1519800"/>
          </a:xfrm>
        </p:spPr>
        <p:txBody>
          <a:bodyPr/>
          <a:lstStyle/>
          <a:p>
            <a:pPr>
              <a:buClr>
                <a:srgbClr val="942A5D"/>
              </a:buClr>
              <a:buSzPct val="70000"/>
              <a:buFont typeface="Wingdings" pitchFamily="2" charset="2"/>
              <a:buChar char="Ø"/>
            </a:pPr>
            <a:r>
              <a:rPr lang="en-GB" dirty="0">
                <a:latin typeface="Candara" panose="020E0502030303020204" pitchFamily="34" charset="0"/>
              </a:rPr>
              <a:t>Structured definition of the problem</a:t>
            </a:r>
          </a:p>
          <a:p>
            <a:pPr>
              <a:buClr>
                <a:srgbClr val="942A5D"/>
              </a:buClr>
              <a:buSzPct val="70000"/>
              <a:buFont typeface="Wingdings" pitchFamily="2" charset="2"/>
              <a:buChar char="Ø"/>
            </a:pPr>
            <a:r>
              <a:rPr lang="en-GB" dirty="0">
                <a:latin typeface="Candara" panose="020E0502030303020204" pitchFamily="34" charset="0"/>
              </a:rPr>
              <a:t>Solid groundwork</a:t>
            </a:r>
          </a:p>
          <a:p>
            <a:pPr>
              <a:buClr>
                <a:srgbClr val="942A5D"/>
              </a:buClr>
              <a:buSzPct val="70000"/>
              <a:buFont typeface="Wingdings" pitchFamily="2" charset="2"/>
              <a:buChar char="Ø"/>
            </a:pPr>
            <a:r>
              <a:rPr lang="en-GB" dirty="0">
                <a:latin typeface="Candara" panose="020E0502030303020204" pitchFamily="34" charset="0"/>
              </a:rPr>
              <a:t>Detailed solution proposal </a:t>
            </a:r>
          </a:p>
          <a:p>
            <a:pPr>
              <a:buClr>
                <a:srgbClr val="942A5D"/>
              </a:buClr>
              <a:buSzPct val="70000"/>
              <a:buFont typeface="Wingdings" pitchFamily="2" charset="2"/>
              <a:buChar char="Ø"/>
            </a:pPr>
            <a:r>
              <a:rPr lang="en-GB" dirty="0">
                <a:latin typeface="Candara" panose="020E0502030303020204" pitchFamily="34" charset="0"/>
              </a:rPr>
              <a:t>Future work</a:t>
            </a:r>
          </a:p>
          <a:p>
            <a:pPr>
              <a:buClr>
                <a:srgbClr val="942A5D"/>
              </a:buClr>
              <a:buSzPct val="70000"/>
              <a:buFont typeface="Wingdings" pitchFamily="2" charset="2"/>
              <a:buChar char="Ø"/>
            </a:pPr>
            <a:endParaRPr lang="en-GB" dirty="0">
              <a:latin typeface="Candara" panose="020E0502030303020204" pitchFamily="34" charset="0"/>
            </a:endParaRPr>
          </a:p>
          <a:p>
            <a:pPr>
              <a:buClr>
                <a:srgbClr val="942A5D"/>
              </a:buClr>
              <a:buSzPct val="70000"/>
              <a:buFont typeface="Wingdings" pitchFamily="2" charset="2"/>
              <a:buChar char="Ø"/>
            </a:pPr>
            <a:endParaRPr lang="en-GB" dirty="0">
              <a:latin typeface="Candara" panose="020E0502030303020204" pitchFamily="34" charset="0"/>
            </a:endParaRPr>
          </a:p>
        </p:txBody>
      </p:sp>
      <p:pic>
        <p:nvPicPr>
          <p:cNvPr id="13" name="Picture 12" descr="A graph of a project&#10;&#10;Description automatically generated with medium confidence">
            <a:extLst>
              <a:ext uri="{FF2B5EF4-FFF2-40B4-BE49-F238E27FC236}">
                <a16:creationId xmlns:a16="http://schemas.microsoft.com/office/drawing/2014/main" id="{121CA3D6-50D3-CAAC-9BD3-5DC0BC385C3B}"/>
              </a:ext>
            </a:extLst>
          </p:cNvPr>
          <p:cNvPicPr>
            <a:picLocks noChangeAspect="1"/>
          </p:cNvPicPr>
          <p:nvPr/>
        </p:nvPicPr>
        <p:blipFill>
          <a:blip r:embed="rId3"/>
          <a:stretch>
            <a:fillRect/>
          </a:stretch>
        </p:blipFill>
        <p:spPr>
          <a:xfrm>
            <a:off x="3545278" y="2253048"/>
            <a:ext cx="4722340" cy="2366048"/>
          </a:xfrm>
          <a:prstGeom prst="rect">
            <a:avLst/>
          </a:prstGeom>
        </p:spPr>
      </p:pic>
      <p:cxnSp>
        <p:nvCxnSpPr>
          <p:cNvPr id="4" name="Google Shape;363;p49">
            <a:extLst>
              <a:ext uri="{FF2B5EF4-FFF2-40B4-BE49-F238E27FC236}">
                <a16:creationId xmlns:a16="http://schemas.microsoft.com/office/drawing/2014/main" id="{518CB58E-E37F-1B17-3717-6F0912398A35}"/>
              </a:ext>
            </a:extLst>
          </p:cNvPr>
          <p:cNvCxnSpPr>
            <a:cxnSpLocks/>
          </p:cNvCxnSpPr>
          <p:nvPr/>
        </p:nvCxnSpPr>
        <p:spPr>
          <a:xfrm flipH="1">
            <a:off x="5747657" y="4600390"/>
            <a:ext cx="3396343" cy="0"/>
          </a:xfrm>
          <a:prstGeom prst="straightConnector1">
            <a:avLst/>
          </a:prstGeom>
          <a:noFill/>
          <a:ln w="9525" cap="flat" cmpd="sng">
            <a:solidFill>
              <a:schemeClr val="dk1"/>
            </a:solidFill>
            <a:prstDash val="solid"/>
            <a:round/>
            <a:headEnd type="none" w="med" len="med"/>
            <a:tailEnd type="none" w="med" len="med"/>
          </a:ln>
        </p:spPr>
      </p:cxnSp>
      <p:sp>
        <p:nvSpPr>
          <p:cNvPr id="3" name="TextBox 2">
            <a:extLst>
              <a:ext uri="{FF2B5EF4-FFF2-40B4-BE49-F238E27FC236}">
                <a16:creationId xmlns:a16="http://schemas.microsoft.com/office/drawing/2014/main" id="{17AC1676-9080-6D6A-70B0-F87FF9B01A3D}"/>
              </a:ext>
            </a:extLst>
          </p:cNvPr>
          <p:cNvSpPr txBox="1"/>
          <p:nvPr/>
        </p:nvSpPr>
        <p:spPr>
          <a:xfrm>
            <a:off x="1939011" y="4425424"/>
            <a:ext cx="1606267" cy="215444"/>
          </a:xfrm>
          <a:prstGeom prst="rect">
            <a:avLst/>
          </a:prstGeom>
          <a:noFill/>
        </p:spPr>
        <p:txBody>
          <a:bodyPr wrap="square" rtlCol="0">
            <a:spAutoFit/>
          </a:bodyPr>
          <a:lstStyle/>
          <a:p>
            <a:pPr marL="7938" indent="-7938" algn="r"/>
            <a:r>
              <a:rPr lang="en-GB" sz="800" b="1" dirty="0">
                <a:latin typeface="Candara" panose="020E0502030303020204" pitchFamily="34" charset="0"/>
              </a:rPr>
              <a:t>Figure 16. </a:t>
            </a:r>
            <a:r>
              <a:rPr lang="en-GB" sz="800" dirty="0">
                <a:latin typeface="Candara" panose="020E0502030303020204" pitchFamily="34" charset="0"/>
              </a:rPr>
              <a:t>Gantt Chart.</a:t>
            </a:r>
          </a:p>
        </p:txBody>
      </p:sp>
    </p:spTree>
    <p:extLst>
      <p:ext uri="{BB962C8B-B14F-4D97-AF65-F5344CB8AC3E}">
        <p14:creationId xmlns:p14="http://schemas.microsoft.com/office/powerpoint/2010/main" val="78050360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99">
          <a:extLst>
            <a:ext uri="{FF2B5EF4-FFF2-40B4-BE49-F238E27FC236}">
              <a16:creationId xmlns:a16="http://schemas.microsoft.com/office/drawing/2014/main" id="{DABC20E3-7B22-B956-1B95-BC35B22EF0AC}"/>
            </a:ext>
          </a:extLst>
        </p:cNvPr>
        <p:cNvGrpSpPr/>
        <p:nvPr/>
      </p:nvGrpSpPr>
      <p:grpSpPr>
        <a:xfrm>
          <a:off x="0" y="0"/>
          <a:ext cx="0" cy="0"/>
          <a:chOff x="0" y="0"/>
          <a:chExt cx="0" cy="0"/>
        </a:xfrm>
      </p:grpSpPr>
      <p:sp>
        <p:nvSpPr>
          <p:cNvPr id="500" name="Google Shape;500;p53">
            <a:extLst>
              <a:ext uri="{FF2B5EF4-FFF2-40B4-BE49-F238E27FC236}">
                <a16:creationId xmlns:a16="http://schemas.microsoft.com/office/drawing/2014/main" id="{DF0B8287-3AE9-0D96-67E7-7CD968762F64}"/>
              </a:ext>
            </a:extLst>
          </p:cNvPr>
          <p:cNvSpPr txBox="1">
            <a:spLocks noGrp="1"/>
          </p:cNvSpPr>
          <p:nvPr>
            <p:ph type="title"/>
          </p:nvPr>
        </p:nvSpPr>
        <p:spPr>
          <a:xfrm>
            <a:off x="713225" y="470650"/>
            <a:ext cx="7717500" cy="549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References</a:t>
            </a:r>
            <a:endParaRPr dirty="0"/>
          </a:p>
        </p:txBody>
      </p:sp>
      <p:cxnSp>
        <p:nvCxnSpPr>
          <p:cNvPr id="502" name="Google Shape;502;p53">
            <a:extLst>
              <a:ext uri="{FF2B5EF4-FFF2-40B4-BE49-F238E27FC236}">
                <a16:creationId xmlns:a16="http://schemas.microsoft.com/office/drawing/2014/main" id="{CF9FB4E3-47E9-B6AF-FA7C-EF27A9B0D3CC}"/>
              </a:ext>
            </a:extLst>
          </p:cNvPr>
          <p:cNvCxnSpPr/>
          <p:nvPr/>
        </p:nvCxnSpPr>
        <p:spPr>
          <a:xfrm rot="10800000">
            <a:off x="8860200" y="-48"/>
            <a:ext cx="0" cy="2919300"/>
          </a:xfrm>
          <a:prstGeom prst="straightConnector1">
            <a:avLst/>
          </a:prstGeom>
          <a:noFill/>
          <a:ln w="9525" cap="flat" cmpd="sng">
            <a:solidFill>
              <a:schemeClr val="dk1"/>
            </a:solidFill>
            <a:prstDash val="solid"/>
            <a:round/>
            <a:headEnd type="none" w="med" len="med"/>
            <a:tailEnd type="none" w="med" len="med"/>
          </a:ln>
        </p:spPr>
      </p:cxnSp>
      <p:sp>
        <p:nvSpPr>
          <p:cNvPr id="3" name="Rectangle 2">
            <a:extLst>
              <a:ext uri="{FF2B5EF4-FFF2-40B4-BE49-F238E27FC236}">
                <a16:creationId xmlns:a16="http://schemas.microsoft.com/office/drawing/2014/main" id="{805CB118-A718-7101-F683-BE2CDBA6F3FA}"/>
              </a:ext>
            </a:extLst>
          </p:cNvPr>
          <p:cNvSpPr/>
          <p:nvPr/>
        </p:nvSpPr>
        <p:spPr>
          <a:xfrm rot="16200000">
            <a:off x="4435923" y="435422"/>
            <a:ext cx="272153" cy="9144003"/>
          </a:xfrm>
          <a:prstGeom prst="rect">
            <a:avLst/>
          </a:prstGeom>
          <a:solidFill>
            <a:srgbClr val="994269">
              <a:alpha val="6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BAA3206D-DDFA-2CAF-666C-E743745C7A86}"/>
              </a:ext>
            </a:extLst>
          </p:cNvPr>
          <p:cNvSpPr txBox="1"/>
          <p:nvPr/>
        </p:nvSpPr>
        <p:spPr>
          <a:xfrm>
            <a:off x="291171" y="1191621"/>
            <a:ext cx="8354291" cy="3400931"/>
          </a:xfrm>
          <a:prstGeom prst="rect">
            <a:avLst/>
          </a:prstGeom>
          <a:noFill/>
        </p:spPr>
        <p:txBody>
          <a:bodyPr wrap="square" rtlCol="0">
            <a:spAutoFit/>
          </a:bodyPr>
          <a:lstStyle/>
          <a:p>
            <a:r>
              <a:rPr lang="en-GB" sz="1200" dirty="0">
                <a:latin typeface="Candara" panose="020E0502030303020204" pitchFamily="34" charset="0"/>
              </a:rPr>
              <a:t>Presentation auxiliary to the 2</a:t>
            </a:r>
            <a:r>
              <a:rPr lang="en-GB" sz="1200" baseline="30000" dirty="0">
                <a:latin typeface="Candara" panose="020E0502030303020204" pitchFamily="34" charset="0"/>
              </a:rPr>
              <a:t>nd</a:t>
            </a:r>
            <a:r>
              <a:rPr lang="en-GB" sz="1200" dirty="0">
                <a:latin typeface="Candara" panose="020E0502030303020204" pitchFamily="34" charset="0"/>
              </a:rPr>
              <a:t> Cycle Integrated Master Project in Biomedical Engineering, entitled High-throughput </a:t>
            </a:r>
            <a:r>
              <a:rPr lang="en-GB" sz="1200" i="1" dirty="0">
                <a:latin typeface="Candara" panose="020E0502030303020204" pitchFamily="34" charset="0"/>
              </a:rPr>
              <a:t>in silico </a:t>
            </a:r>
            <a:r>
              <a:rPr lang="en-GB" sz="1200" dirty="0">
                <a:latin typeface="Candara" panose="020E0502030303020204" pitchFamily="34" charset="0"/>
              </a:rPr>
              <a:t>characterization of neuron-astrocyte cell cultures (Beatriz Fernandes, ist93298, 2024).</a:t>
            </a:r>
          </a:p>
          <a:p>
            <a:endParaRPr lang="en-GB" sz="1200" dirty="0">
              <a:latin typeface="Candara" panose="020E0502030303020204" pitchFamily="34" charset="0"/>
            </a:endParaRPr>
          </a:p>
          <a:p>
            <a:pPr>
              <a:spcAft>
                <a:spcPts val="1200"/>
              </a:spcAft>
            </a:pPr>
            <a:r>
              <a:rPr lang="en-GB" sz="1200" b="1" dirty="0">
                <a:latin typeface="Candara" panose="020E0502030303020204" pitchFamily="34" charset="0"/>
              </a:rPr>
              <a:t>ADDITIONAL REFERENCES:</a:t>
            </a:r>
          </a:p>
          <a:p>
            <a:pPr marL="361950" indent="-361950">
              <a:spcAft>
                <a:spcPts val="600"/>
              </a:spcAft>
            </a:pPr>
            <a:r>
              <a:rPr lang="en-GB" sz="1100" b="0" i="0" u="none" strike="noStrike" dirty="0">
                <a:solidFill>
                  <a:srgbClr val="000000"/>
                </a:solidFill>
                <a:effectLst/>
                <a:latin typeface="Candara" panose="020E0502030303020204" pitchFamily="34" charset="0"/>
              </a:rPr>
              <a:t>Helmholtz </a:t>
            </a:r>
            <a:r>
              <a:rPr lang="en-GB" sz="1100" b="0" i="0" u="none" strike="noStrike" dirty="0" err="1">
                <a:solidFill>
                  <a:srgbClr val="000000"/>
                </a:solidFill>
                <a:effectLst/>
                <a:latin typeface="Candara" panose="020E0502030303020204" pitchFamily="34" charset="0"/>
              </a:rPr>
              <a:t>Zentrum</a:t>
            </a:r>
            <a:r>
              <a:rPr lang="en-GB" sz="1100" b="0" i="0" u="none" strike="noStrike" dirty="0">
                <a:solidFill>
                  <a:srgbClr val="000000"/>
                </a:solidFill>
                <a:effectLst/>
                <a:latin typeface="Candara" panose="020E0502030303020204" pitchFamily="34" charset="0"/>
              </a:rPr>
              <a:t> München. (2022, November 9). </a:t>
            </a:r>
            <a:r>
              <a:rPr lang="en-GB" sz="1100" b="0" i="1" u="none" strike="noStrike" dirty="0">
                <a:solidFill>
                  <a:srgbClr val="000000"/>
                </a:solidFill>
                <a:effectLst/>
                <a:latin typeface="Candara" panose="020E0502030303020204" pitchFamily="34" charset="0"/>
              </a:rPr>
              <a:t>ISF Institute of Stem Cell Research</a:t>
            </a:r>
            <a:r>
              <a:rPr lang="en-GB" sz="1100" b="0" i="0" u="none" strike="noStrike" dirty="0">
                <a:solidFill>
                  <a:srgbClr val="000000"/>
                </a:solidFill>
                <a:effectLst/>
                <a:latin typeface="Candara" panose="020E0502030303020204" pitchFamily="34" charset="0"/>
              </a:rPr>
              <a:t>. Helmholtz Munich. https://</a:t>
            </a:r>
            <a:r>
              <a:rPr lang="en-GB" sz="1100" b="0" i="0" u="none" strike="noStrike" dirty="0" err="1">
                <a:solidFill>
                  <a:srgbClr val="000000"/>
                </a:solidFill>
                <a:effectLst/>
                <a:latin typeface="Candara" panose="020E0502030303020204" pitchFamily="34" charset="0"/>
              </a:rPr>
              <a:t>www.helmholtz-munich.de</a:t>
            </a:r>
            <a:r>
              <a:rPr lang="en-GB" sz="1100" b="0" i="0" u="none" strike="noStrike" dirty="0">
                <a:solidFill>
                  <a:srgbClr val="000000"/>
                </a:solidFill>
                <a:effectLst/>
                <a:latin typeface="Candara" panose="020E0502030303020204" pitchFamily="34" charset="0"/>
              </a:rPr>
              <a:t>/</a:t>
            </a:r>
            <a:r>
              <a:rPr lang="en-GB" sz="1100" b="0" i="0" u="none" strike="noStrike" dirty="0" err="1">
                <a:solidFill>
                  <a:srgbClr val="000000"/>
                </a:solidFill>
                <a:effectLst/>
                <a:latin typeface="Candara" panose="020E0502030303020204" pitchFamily="34" charset="0"/>
              </a:rPr>
              <a:t>en</a:t>
            </a:r>
            <a:r>
              <a:rPr lang="en-GB" sz="1100" b="0" i="0" u="none" strike="noStrike" dirty="0">
                <a:solidFill>
                  <a:srgbClr val="000000"/>
                </a:solidFill>
                <a:effectLst/>
                <a:latin typeface="Candara" panose="020E0502030303020204" pitchFamily="34" charset="0"/>
              </a:rPr>
              <a:t>/</a:t>
            </a:r>
            <a:r>
              <a:rPr lang="en-GB" sz="1100" b="0" i="0" u="none" strike="noStrike" dirty="0" err="1">
                <a:solidFill>
                  <a:srgbClr val="000000"/>
                </a:solidFill>
                <a:effectLst/>
                <a:latin typeface="Candara" panose="020E0502030303020204" pitchFamily="34" charset="0"/>
              </a:rPr>
              <a:t>isf</a:t>
            </a:r>
            <a:r>
              <a:rPr lang="en-GB" sz="1100" b="0" i="0" u="none" strike="noStrike" dirty="0">
                <a:solidFill>
                  <a:srgbClr val="000000"/>
                </a:solidFill>
                <a:effectLst/>
                <a:latin typeface="Candara" panose="020E0502030303020204" pitchFamily="34" charset="0"/>
              </a:rPr>
              <a:t> </a:t>
            </a:r>
          </a:p>
          <a:p>
            <a:pPr marL="361950" indent="-361950">
              <a:spcAft>
                <a:spcPts val="600"/>
              </a:spcAft>
            </a:pPr>
            <a:r>
              <a:rPr lang="en-GB" sz="1100" b="0" i="0" u="none" strike="noStrike" dirty="0">
                <a:solidFill>
                  <a:srgbClr val="000000"/>
                </a:solidFill>
                <a:effectLst/>
                <a:latin typeface="Candara" panose="020E0502030303020204" pitchFamily="34" charset="0"/>
              </a:rPr>
              <a:t>Dwivedi, R. (2020, July 21). </a:t>
            </a:r>
            <a:r>
              <a:rPr lang="en-GB" sz="1100" b="0" i="1" u="none" strike="noStrike" dirty="0">
                <a:solidFill>
                  <a:srgbClr val="000000"/>
                </a:solidFill>
                <a:effectLst/>
                <a:latin typeface="Candara" panose="020E0502030303020204" pitchFamily="34" charset="0"/>
              </a:rPr>
              <a:t>How to implement CNN model for Image Classification using </a:t>
            </a:r>
            <a:r>
              <a:rPr lang="en-GB" sz="1100" b="0" i="1" u="none" strike="noStrike" dirty="0" err="1">
                <a:solidFill>
                  <a:srgbClr val="000000"/>
                </a:solidFill>
                <a:effectLst/>
                <a:latin typeface="Candara" panose="020E0502030303020204" pitchFamily="34" charset="0"/>
              </a:rPr>
              <a:t>pytorch</a:t>
            </a:r>
            <a:r>
              <a:rPr lang="en-GB" sz="1100" b="0" i="1" u="none" strike="noStrike" dirty="0">
                <a:solidFill>
                  <a:srgbClr val="000000"/>
                </a:solidFill>
                <a:effectLst/>
                <a:latin typeface="Candara" panose="020E0502030303020204" pitchFamily="34" charset="0"/>
              </a:rPr>
              <a:t> ?</a:t>
            </a:r>
            <a:r>
              <a:rPr lang="en-GB" sz="1100" b="0" i="0" u="none" strike="noStrike" dirty="0">
                <a:solidFill>
                  <a:srgbClr val="000000"/>
                </a:solidFill>
                <a:effectLst/>
                <a:latin typeface="Candara" panose="020E0502030303020204" pitchFamily="34" charset="0"/>
              </a:rPr>
              <a:t>. LinkedIn. https://</a:t>
            </a:r>
            <a:r>
              <a:rPr lang="en-GB" sz="1100" b="0" i="0" u="none" strike="noStrike" dirty="0" err="1">
                <a:solidFill>
                  <a:srgbClr val="000000"/>
                </a:solidFill>
                <a:effectLst/>
                <a:latin typeface="Candara" panose="020E0502030303020204" pitchFamily="34" charset="0"/>
              </a:rPr>
              <a:t>www.linkedin.com</a:t>
            </a:r>
            <a:r>
              <a:rPr lang="en-GB" sz="1100" b="0" i="0" u="none" strike="noStrike" dirty="0">
                <a:solidFill>
                  <a:srgbClr val="000000"/>
                </a:solidFill>
                <a:effectLst/>
                <a:latin typeface="Candara" panose="020E0502030303020204" pitchFamily="34" charset="0"/>
              </a:rPr>
              <a:t>/pulse/how-implement-cnn-model-image-classification-using-pytorch-dwivedi/ </a:t>
            </a:r>
          </a:p>
          <a:p>
            <a:pPr marL="361950" indent="-361950">
              <a:spcAft>
                <a:spcPts val="600"/>
              </a:spcAft>
            </a:pPr>
            <a:r>
              <a:rPr lang="en-GB" sz="1100" b="0" i="0" u="none" strike="noStrike" dirty="0" err="1">
                <a:solidFill>
                  <a:schemeClr val="tx1"/>
                </a:solidFill>
                <a:effectLst/>
                <a:latin typeface="Candara" panose="020E0502030303020204" pitchFamily="34" charset="0"/>
              </a:rPr>
              <a:t>Girshick</a:t>
            </a:r>
            <a:r>
              <a:rPr lang="en-GB" sz="1100" b="0" i="0" u="none" strike="noStrike" dirty="0">
                <a:solidFill>
                  <a:schemeClr val="tx1"/>
                </a:solidFill>
                <a:effectLst/>
                <a:latin typeface="Candara" panose="020E0502030303020204" pitchFamily="34" charset="0"/>
              </a:rPr>
              <a:t>, R., Donahue, J., Darrell, T., &amp; Malik, J. (2014). Rich feature hierarchies for accurate object detection and semantic segmentation. In </a:t>
            </a:r>
            <a:r>
              <a:rPr lang="en-GB" sz="1100" b="0" i="1" u="none" strike="noStrike" dirty="0">
                <a:solidFill>
                  <a:schemeClr val="tx1"/>
                </a:solidFill>
                <a:effectLst/>
                <a:latin typeface="Candara" panose="020E0502030303020204" pitchFamily="34" charset="0"/>
              </a:rPr>
              <a:t>Proceedings of the IEEE conference on computer vision and pattern recognition</a:t>
            </a:r>
            <a:r>
              <a:rPr lang="en-GB" sz="1100" b="0" i="0" u="none" strike="noStrike" dirty="0">
                <a:solidFill>
                  <a:schemeClr val="tx1"/>
                </a:solidFill>
                <a:effectLst/>
                <a:latin typeface="Candara" panose="020E0502030303020204" pitchFamily="34" charset="0"/>
              </a:rPr>
              <a:t>(pp. 580-587). </a:t>
            </a:r>
            <a:r>
              <a:rPr lang="en-GB" sz="1100" dirty="0">
                <a:solidFill>
                  <a:schemeClr val="tx1"/>
                </a:solidFill>
                <a:latin typeface="Candara" panose="020E0502030303020204" pitchFamily="34" charset="0"/>
              </a:rPr>
              <a:t>d</a:t>
            </a:r>
            <a:r>
              <a:rPr lang="en-GB" sz="1100" b="0" i="0" u="none" strike="noStrike" dirty="0">
                <a:solidFill>
                  <a:schemeClr val="tx1"/>
                </a:solidFill>
                <a:effectLst/>
                <a:latin typeface="Candara" panose="020E0502030303020204" pitchFamily="34" charset="0"/>
              </a:rPr>
              <a:t>oi:10.48550/arXiv.1311.2524 </a:t>
            </a:r>
          </a:p>
          <a:p>
            <a:pPr marL="361950" indent="-361950">
              <a:spcAft>
                <a:spcPts val="600"/>
              </a:spcAft>
            </a:pPr>
            <a:r>
              <a:rPr lang="en-GB" sz="1100" b="0" i="0" u="none" strike="noStrike" dirty="0">
                <a:solidFill>
                  <a:srgbClr val="222222"/>
                </a:solidFill>
                <a:effectLst/>
                <a:latin typeface="Candara" panose="020E0502030303020204" pitchFamily="34" charset="0"/>
              </a:rPr>
              <a:t>Redmon, J., </a:t>
            </a:r>
            <a:r>
              <a:rPr lang="en-GB" sz="1100" b="0" i="0" u="none" strike="noStrike" dirty="0" err="1">
                <a:solidFill>
                  <a:srgbClr val="222222"/>
                </a:solidFill>
                <a:effectLst/>
                <a:latin typeface="Candara" panose="020E0502030303020204" pitchFamily="34" charset="0"/>
              </a:rPr>
              <a:t>Divvala</a:t>
            </a:r>
            <a:r>
              <a:rPr lang="en-GB" sz="1100" b="0" i="0" u="none" strike="noStrike" dirty="0">
                <a:solidFill>
                  <a:srgbClr val="222222"/>
                </a:solidFill>
                <a:effectLst/>
                <a:latin typeface="Candara" panose="020E0502030303020204" pitchFamily="34" charset="0"/>
              </a:rPr>
              <a:t>, S., </a:t>
            </a:r>
            <a:r>
              <a:rPr lang="en-GB" sz="1100" b="0" i="0" u="none" strike="noStrike" dirty="0" err="1">
                <a:solidFill>
                  <a:srgbClr val="222222"/>
                </a:solidFill>
                <a:effectLst/>
                <a:latin typeface="Candara" panose="020E0502030303020204" pitchFamily="34" charset="0"/>
              </a:rPr>
              <a:t>Girshick</a:t>
            </a:r>
            <a:r>
              <a:rPr lang="en-GB" sz="1100" b="0" i="0" u="none" strike="noStrike" dirty="0">
                <a:solidFill>
                  <a:srgbClr val="222222"/>
                </a:solidFill>
                <a:effectLst/>
                <a:latin typeface="Candara" panose="020E0502030303020204" pitchFamily="34" charset="0"/>
              </a:rPr>
              <a:t>, R., &amp; Farhadi, A. (2016). You only look once: Unified, real-time object detection. In </a:t>
            </a:r>
            <a:r>
              <a:rPr lang="en-GB" sz="1100" b="0" i="1" u="none" strike="noStrike" dirty="0">
                <a:solidFill>
                  <a:srgbClr val="222222"/>
                </a:solidFill>
                <a:effectLst/>
                <a:latin typeface="Candara" panose="020E0502030303020204" pitchFamily="34" charset="0"/>
              </a:rPr>
              <a:t>Proceedings of the IEEE conference on computer vision and pattern recognition</a:t>
            </a:r>
            <a:r>
              <a:rPr lang="en-GB" sz="1100" b="0" i="0" u="none" strike="noStrike" dirty="0">
                <a:solidFill>
                  <a:srgbClr val="222222"/>
                </a:solidFill>
                <a:effectLst/>
                <a:latin typeface="Candara" panose="020E0502030303020204" pitchFamily="34" charset="0"/>
              </a:rPr>
              <a:t> (pp. 779-788). Doi: 10.48550/arXiv.1506.02640</a:t>
            </a:r>
          </a:p>
          <a:p>
            <a:pPr marL="361950" indent="-361950">
              <a:spcAft>
                <a:spcPts val="600"/>
              </a:spcAft>
            </a:pPr>
            <a:r>
              <a:rPr lang="en-GB" sz="1100" dirty="0">
                <a:solidFill>
                  <a:schemeClr val="tx1"/>
                </a:solidFill>
                <a:latin typeface="Candara" panose="020E0502030303020204" pitchFamily="34" charset="0"/>
              </a:rPr>
              <a:t>Liu, </a:t>
            </a:r>
            <a:r>
              <a:rPr lang="en-GB" sz="1100" dirty="0" err="1">
                <a:solidFill>
                  <a:schemeClr val="tx1"/>
                </a:solidFill>
                <a:latin typeface="Candara" panose="020E0502030303020204" pitchFamily="34" charset="0"/>
              </a:rPr>
              <a:t>Huayao</a:t>
            </a:r>
            <a:r>
              <a:rPr lang="en-GB" sz="1100" dirty="0">
                <a:solidFill>
                  <a:schemeClr val="tx1"/>
                </a:solidFill>
                <a:latin typeface="Candara" panose="020E0502030303020204" pitchFamily="34" charset="0"/>
              </a:rPr>
              <a:t>. (2022). Indoor Scene Understanding for the Visually Impaired Based on Semantic Segmentation. 10.13140/RG.2.2.13261.00481. </a:t>
            </a:r>
          </a:p>
          <a:p>
            <a:pPr marL="361950" indent="-361950">
              <a:spcAft>
                <a:spcPts val="600"/>
              </a:spcAft>
            </a:pPr>
            <a:r>
              <a:rPr lang="en-GB" sz="1100" dirty="0" err="1">
                <a:effectLst/>
                <a:latin typeface="Candara" panose="020E0502030303020204" pitchFamily="34" charset="0"/>
              </a:rPr>
              <a:t>Ronneberger</a:t>
            </a:r>
            <a:r>
              <a:rPr lang="en-GB" sz="1100" dirty="0">
                <a:effectLst/>
                <a:latin typeface="Candara" panose="020E0502030303020204" pitchFamily="34" charset="0"/>
              </a:rPr>
              <a:t>, O., Fischer, P., &amp; </a:t>
            </a:r>
            <a:r>
              <a:rPr lang="en-GB" sz="1100" dirty="0" err="1">
                <a:effectLst/>
                <a:latin typeface="Candara" panose="020E0502030303020204" pitchFamily="34" charset="0"/>
              </a:rPr>
              <a:t>Brox</a:t>
            </a:r>
            <a:r>
              <a:rPr lang="en-GB" sz="1100" dirty="0">
                <a:effectLst/>
                <a:latin typeface="Candara" panose="020E0502030303020204" pitchFamily="34" charset="0"/>
              </a:rPr>
              <a:t>, T. (2015). U-net: Convolutional networks for biomedical image segmentation. In </a:t>
            </a:r>
            <a:r>
              <a:rPr lang="en-GB" sz="1100" i="1" dirty="0">
                <a:effectLst/>
                <a:latin typeface="Candara" panose="020E0502030303020204" pitchFamily="34" charset="0"/>
              </a:rPr>
              <a:t>Medical image computing and computer-assisted intervention–</a:t>
            </a:r>
            <a:r>
              <a:rPr lang="en-GB" sz="1100" i="1" dirty="0" err="1">
                <a:effectLst/>
                <a:latin typeface="Candara" panose="020E0502030303020204" pitchFamily="34" charset="0"/>
              </a:rPr>
              <a:t>miccai</a:t>
            </a:r>
            <a:r>
              <a:rPr lang="en-GB" sz="1100" i="1" dirty="0">
                <a:effectLst/>
                <a:latin typeface="Candara" panose="020E0502030303020204" pitchFamily="34" charset="0"/>
              </a:rPr>
              <a:t> 2015: 18th international conference, </a:t>
            </a:r>
            <a:r>
              <a:rPr lang="en-GB" sz="1100" i="1" dirty="0" err="1">
                <a:effectLst/>
                <a:latin typeface="Candara" panose="020E0502030303020204" pitchFamily="34" charset="0"/>
              </a:rPr>
              <a:t>munich</a:t>
            </a:r>
            <a:r>
              <a:rPr lang="en-GB" sz="1100" i="1" dirty="0">
                <a:effectLst/>
                <a:latin typeface="Candara" panose="020E0502030303020204" pitchFamily="34" charset="0"/>
              </a:rPr>
              <a:t>, </a:t>
            </a:r>
            <a:r>
              <a:rPr lang="en-GB" sz="1100" i="1" dirty="0" err="1">
                <a:effectLst/>
                <a:latin typeface="Candara" panose="020E0502030303020204" pitchFamily="34" charset="0"/>
              </a:rPr>
              <a:t>germany</a:t>
            </a:r>
            <a:r>
              <a:rPr lang="en-GB" sz="1100" i="1" dirty="0">
                <a:effectLst/>
                <a:latin typeface="Candara" panose="020E0502030303020204" pitchFamily="34" charset="0"/>
              </a:rPr>
              <a:t>, </a:t>
            </a:r>
            <a:r>
              <a:rPr lang="en-GB" sz="1100" i="1" dirty="0" err="1">
                <a:effectLst/>
                <a:latin typeface="Candara" panose="020E0502030303020204" pitchFamily="34" charset="0"/>
              </a:rPr>
              <a:t>october</a:t>
            </a:r>
            <a:r>
              <a:rPr lang="en-GB" sz="1100" i="1" dirty="0">
                <a:effectLst/>
                <a:latin typeface="Candara" panose="020E0502030303020204" pitchFamily="34" charset="0"/>
              </a:rPr>
              <a:t> 5-9, 2015, proceedings, part iii 18 </a:t>
            </a:r>
            <a:r>
              <a:rPr lang="en-GB" sz="1100" dirty="0">
                <a:effectLst/>
                <a:latin typeface="Candara" panose="020E0502030303020204" pitchFamily="34" charset="0"/>
              </a:rPr>
              <a:t>(pp. 234– 241). </a:t>
            </a:r>
            <a:r>
              <a:rPr lang="en-GB" sz="1100" dirty="0" err="1">
                <a:effectLst/>
                <a:latin typeface="Candara" panose="020E0502030303020204" pitchFamily="34" charset="0"/>
              </a:rPr>
              <a:t>doi</a:t>
            </a:r>
            <a:r>
              <a:rPr lang="en-GB" sz="1100" dirty="0">
                <a:effectLst/>
                <a:latin typeface="Candara" panose="020E0502030303020204" pitchFamily="34" charset="0"/>
              </a:rPr>
              <a:t>: 10.48550/arXiv.1505.04597 </a:t>
            </a:r>
            <a:endParaRPr lang="en-GB" sz="1100" dirty="0">
              <a:latin typeface="Candara" panose="020E0502030303020204" pitchFamily="34" charset="0"/>
            </a:endParaRPr>
          </a:p>
        </p:txBody>
      </p:sp>
    </p:spTree>
    <p:extLst>
      <p:ext uri="{BB962C8B-B14F-4D97-AF65-F5344CB8AC3E}">
        <p14:creationId xmlns:p14="http://schemas.microsoft.com/office/powerpoint/2010/main" val="38252893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289">
          <a:extLst>
            <a:ext uri="{FF2B5EF4-FFF2-40B4-BE49-F238E27FC236}">
              <a16:creationId xmlns:a16="http://schemas.microsoft.com/office/drawing/2014/main" id="{04031D55-9CE2-9A7B-26EE-F61938A46BE5}"/>
            </a:ext>
          </a:extLst>
        </p:cNvPr>
        <p:cNvGrpSpPr/>
        <p:nvPr/>
      </p:nvGrpSpPr>
      <p:grpSpPr>
        <a:xfrm>
          <a:off x="0" y="0"/>
          <a:ext cx="0" cy="0"/>
          <a:chOff x="0" y="0"/>
          <a:chExt cx="0" cy="0"/>
        </a:xfrm>
      </p:grpSpPr>
      <p:sp>
        <p:nvSpPr>
          <p:cNvPr id="290" name="Google Shape;290;p41">
            <a:extLst>
              <a:ext uri="{FF2B5EF4-FFF2-40B4-BE49-F238E27FC236}">
                <a16:creationId xmlns:a16="http://schemas.microsoft.com/office/drawing/2014/main" id="{12477916-0068-4E89-14EB-BD8771A60414}"/>
              </a:ext>
            </a:extLst>
          </p:cNvPr>
          <p:cNvSpPr txBox="1">
            <a:spLocks noGrp="1"/>
          </p:cNvSpPr>
          <p:nvPr>
            <p:ph type="ctrTitle"/>
          </p:nvPr>
        </p:nvSpPr>
        <p:spPr>
          <a:xfrm>
            <a:off x="713225" y="1107756"/>
            <a:ext cx="7717282" cy="1902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tx1">
                    <a:lumMod val="75000"/>
                    <a:lumOff val="25000"/>
                  </a:schemeClr>
                </a:solidFill>
                <a:latin typeface="Chivo" panose="020B0503030202020804" pitchFamily="34" charset="77"/>
                <a:ea typeface="Tahoma" panose="020B0604030504040204" pitchFamily="34" charset="0"/>
                <a:cs typeface="Courier New" panose="02070309020205020404" pitchFamily="49" charset="0"/>
              </a:rPr>
              <a:t>High-throughput</a:t>
            </a:r>
            <a:r>
              <a:rPr lang="en" b="1" dirty="0">
                <a:latin typeface="Chivo" panose="020B0503030202020804" pitchFamily="34" charset="77"/>
                <a:ea typeface="Tahoma" panose="020B0604030504040204" pitchFamily="34" charset="0"/>
                <a:cs typeface="Courier New" panose="02070309020205020404" pitchFamily="49" charset="0"/>
              </a:rPr>
              <a:t> </a:t>
            </a:r>
            <a:br>
              <a:rPr lang="en" b="1" dirty="0">
                <a:latin typeface="Chivo" panose="020B0503030202020804" pitchFamily="34" charset="77"/>
                <a:ea typeface="Tahoma" panose="020B0604030504040204" pitchFamily="34" charset="0"/>
                <a:cs typeface="Courier New" panose="02070309020205020404" pitchFamily="49" charset="0"/>
              </a:rPr>
            </a:br>
            <a:r>
              <a:rPr lang="en" b="1" i="1" dirty="0">
                <a:solidFill>
                  <a:srgbClr val="994269"/>
                </a:solidFill>
                <a:latin typeface="Chivo" panose="020B0503030202020804" pitchFamily="34" charset="77"/>
                <a:ea typeface="Tahoma" panose="020B0604030504040204" pitchFamily="34" charset="0"/>
                <a:cs typeface="Courier New" panose="02070309020205020404" pitchFamily="49" charset="0"/>
              </a:rPr>
              <a:t>in silico </a:t>
            </a:r>
            <a:r>
              <a:rPr lang="en" b="1" dirty="0">
                <a:solidFill>
                  <a:srgbClr val="994269"/>
                </a:solidFill>
                <a:latin typeface="Chivo" panose="020B0503030202020804" pitchFamily="34" charset="77"/>
                <a:ea typeface="Tahoma" panose="020B0604030504040204" pitchFamily="34" charset="0"/>
                <a:cs typeface="Courier New" panose="02070309020205020404" pitchFamily="49" charset="0"/>
              </a:rPr>
              <a:t>characterization of </a:t>
            </a:r>
            <a:r>
              <a:rPr lang="en" b="1" dirty="0">
                <a:solidFill>
                  <a:schemeClr val="tx1">
                    <a:lumMod val="75000"/>
                    <a:lumOff val="25000"/>
                  </a:schemeClr>
                </a:solidFill>
                <a:latin typeface="Chivo" panose="020B0503030202020804" pitchFamily="34" charset="77"/>
                <a:ea typeface="Tahoma" panose="020B0604030504040204" pitchFamily="34" charset="0"/>
                <a:cs typeface="Courier New" panose="02070309020205020404" pitchFamily="49" charset="0"/>
              </a:rPr>
              <a:t>astrocyte-neuron cell cultures</a:t>
            </a:r>
            <a:endParaRPr b="1" dirty="0">
              <a:solidFill>
                <a:schemeClr val="tx1">
                  <a:lumMod val="75000"/>
                  <a:lumOff val="25000"/>
                </a:schemeClr>
              </a:solidFill>
              <a:latin typeface="Chivo" panose="020B0503030202020804" pitchFamily="34" charset="77"/>
              <a:ea typeface="Tahoma" panose="020B0604030504040204" pitchFamily="34" charset="0"/>
              <a:cs typeface="Courier New" panose="02070309020205020404" pitchFamily="49" charset="0"/>
            </a:endParaRPr>
          </a:p>
        </p:txBody>
      </p:sp>
      <p:sp>
        <p:nvSpPr>
          <p:cNvPr id="291" name="Google Shape;291;p41">
            <a:extLst>
              <a:ext uri="{FF2B5EF4-FFF2-40B4-BE49-F238E27FC236}">
                <a16:creationId xmlns:a16="http://schemas.microsoft.com/office/drawing/2014/main" id="{78777F3A-AABD-4092-2CE4-7EFEC48F7C2D}"/>
              </a:ext>
            </a:extLst>
          </p:cNvPr>
          <p:cNvSpPr txBox="1">
            <a:spLocks noGrp="1"/>
          </p:cNvSpPr>
          <p:nvPr>
            <p:ph type="subTitle" idx="1"/>
          </p:nvPr>
        </p:nvSpPr>
        <p:spPr>
          <a:xfrm>
            <a:off x="713225" y="3009756"/>
            <a:ext cx="3446460" cy="1603807"/>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pt-PT" sz="1400" b="1" dirty="0">
                <a:solidFill>
                  <a:srgbClr val="994269"/>
                </a:solidFill>
                <a:latin typeface="Candara" panose="020E0502030303020204" pitchFamily="34" charset="0"/>
                <a:ea typeface="Palatino" pitchFamily="2" charset="77"/>
                <a:cs typeface="Arabic Typesetting" panose="020F0502020204030204" pitchFamily="34" charset="0"/>
              </a:rPr>
              <a:t>Maria Beatriz Sereno Fernandes</a:t>
            </a:r>
          </a:p>
          <a:p>
            <a:pPr marL="0" lvl="0" indent="0" algn="l" rtl="0">
              <a:lnSpc>
                <a:spcPct val="100000"/>
              </a:lnSpc>
              <a:spcBef>
                <a:spcPts val="0"/>
              </a:spcBef>
              <a:spcAft>
                <a:spcPts val="0"/>
              </a:spcAft>
              <a:buNone/>
            </a:pPr>
            <a:endParaRPr lang="pt-PT" sz="1400" dirty="0">
              <a:latin typeface="Candara" panose="020E0502030303020204" pitchFamily="34" charset="0"/>
              <a:ea typeface="Palatino" pitchFamily="2" charset="77"/>
              <a:cs typeface="Arabic Typesetting" panose="020F0502020204030204" pitchFamily="34" charset="0"/>
            </a:endParaRPr>
          </a:p>
          <a:p>
            <a:pPr marL="0" lvl="0" indent="0" algn="l" rtl="0">
              <a:lnSpc>
                <a:spcPct val="100000"/>
              </a:lnSpc>
              <a:spcBef>
                <a:spcPts val="0"/>
              </a:spcBef>
              <a:spcAft>
                <a:spcPts val="0"/>
              </a:spcAft>
              <a:buNone/>
            </a:pPr>
            <a:r>
              <a:rPr lang="pt-PT" sz="1100" dirty="0">
                <a:latin typeface="Candara" panose="020E0502030303020204" pitchFamily="34" charset="0"/>
                <a:ea typeface="Palatino" pitchFamily="2" charset="77"/>
                <a:cs typeface="Arabic Typesetting" panose="020F0502020204030204" pitchFamily="34" charset="0"/>
              </a:rPr>
              <a:t>2nd </a:t>
            </a:r>
            <a:r>
              <a:rPr lang="pt-PT" sz="1100" dirty="0" err="1">
                <a:latin typeface="Candara" panose="020E0502030303020204" pitchFamily="34" charset="0"/>
                <a:ea typeface="Palatino" pitchFamily="2" charset="77"/>
                <a:cs typeface="Arabic Typesetting" panose="020F0502020204030204" pitchFamily="34" charset="0"/>
              </a:rPr>
              <a:t>Cycle</a:t>
            </a:r>
            <a:r>
              <a:rPr lang="pt-PT" sz="1100" dirty="0">
                <a:latin typeface="Candara" panose="020E0502030303020204" pitchFamily="34" charset="0"/>
                <a:ea typeface="Palatino" pitchFamily="2" charset="77"/>
                <a:cs typeface="Arabic Typesetting" panose="020F0502020204030204" pitchFamily="34" charset="0"/>
              </a:rPr>
              <a:t> </a:t>
            </a:r>
            <a:r>
              <a:rPr lang="pt-PT" sz="1100" dirty="0" err="1">
                <a:latin typeface="Candara" panose="020E0502030303020204" pitchFamily="34" charset="0"/>
                <a:ea typeface="Palatino" pitchFamily="2" charset="77"/>
                <a:cs typeface="Arabic Typesetting" panose="020F0502020204030204" pitchFamily="34" charset="0"/>
              </a:rPr>
              <a:t>Integrated</a:t>
            </a:r>
            <a:r>
              <a:rPr lang="pt-PT" sz="1100" dirty="0">
                <a:latin typeface="Candara" panose="020E0502030303020204" pitchFamily="34" charset="0"/>
                <a:ea typeface="Palatino" pitchFamily="2" charset="77"/>
                <a:cs typeface="Arabic Typesetting" panose="020F0502020204030204" pitchFamily="34" charset="0"/>
              </a:rPr>
              <a:t> Project in</a:t>
            </a:r>
          </a:p>
          <a:p>
            <a:pPr marL="0" lvl="0" indent="0" algn="l" rtl="0">
              <a:lnSpc>
                <a:spcPct val="100000"/>
              </a:lnSpc>
              <a:spcBef>
                <a:spcPts val="0"/>
              </a:spcBef>
              <a:spcAft>
                <a:spcPts val="0"/>
              </a:spcAft>
              <a:buNone/>
            </a:pPr>
            <a:r>
              <a:rPr lang="pt-PT" sz="1400" b="1" dirty="0" err="1">
                <a:solidFill>
                  <a:srgbClr val="994269"/>
                </a:solidFill>
                <a:latin typeface="Candara" panose="020E0502030303020204" pitchFamily="34" charset="0"/>
                <a:ea typeface="Palatino" pitchFamily="2" charset="77"/>
                <a:cs typeface="Arabic Typesetting" panose="020F0502020204030204" pitchFamily="34" charset="0"/>
              </a:rPr>
              <a:t>Biomedical</a:t>
            </a:r>
            <a:r>
              <a:rPr lang="pt-PT" sz="1400" b="1" dirty="0">
                <a:solidFill>
                  <a:srgbClr val="994269"/>
                </a:solidFill>
                <a:latin typeface="Candara" panose="020E0502030303020204" pitchFamily="34" charset="0"/>
                <a:ea typeface="Palatino" pitchFamily="2" charset="77"/>
                <a:cs typeface="Arabic Typesetting" panose="020F0502020204030204" pitchFamily="34" charset="0"/>
              </a:rPr>
              <a:t> </a:t>
            </a:r>
            <a:r>
              <a:rPr lang="pt-PT" sz="1400" b="1" dirty="0" err="1">
                <a:solidFill>
                  <a:srgbClr val="994269"/>
                </a:solidFill>
                <a:latin typeface="Candara" panose="020E0502030303020204" pitchFamily="34" charset="0"/>
                <a:ea typeface="Palatino" pitchFamily="2" charset="77"/>
                <a:cs typeface="Arabic Typesetting" panose="020F0502020204030204" pitchFamily="34" charset="0"/>
              </a:rPr>
              <a:t>Engineering</a:t>
            </a:r>
            <a:endParaRPr lang="pt-PT" sz="1400" b="1" dirty="0">
              <a:solidFill>
                <a:srgbClr val="994269"/>
              </a:solidFill>
              <a:latin typeface="Candara" panose="020E0502030303020204" pitchFamily="34" charset="0"/>
              <a:ea typeface="Palatino" pitchFamily="2" charset="77"/>
              <a:cs typeface="Arabic Typesetting" panose="020F0502020204030204" pitchFamily="34" charset="0"/>
            </a:endParaRPr>
          </a:p>
          <a:p>
            <a:pPr marL="0" lvl="0" indent="0" algn="l" rtl="0">
              <a:lnSpc>
                <a:spcPct val="100000"/>
              </a:lnSpc>
              <a:spcBef>
                <a:spcPts val="0"/>
              </a:spcBef>
              <a:spcAft>
                <a:spcPts val="0"/>
              </a:spcAft>
              <a:buNone/>
            </a:pPr>
            <a:endParaRPr lang="pt-PT" sz="1400" dirty="0">
              <a:latin typeface="Candara" panose="020E0502030303020204" pitchFamily="34" charset="0"/>
              <a:ea typeface="Palatino" pitchFamily="2" charset="77"/>
              <a:cs typeface="Arabic Typesetting" panose="020F0502020204030204" pitchFamily="34" charset="0"/>
            </a:endParaRPr>
          </a:p>
          <a:p>
            <a:pPr marL="757238" lvl="0" indent="-757238" algn="l" rtl="0">
              <a:lnSpc>
                <a:spcPct val="100000"/>
              </a:lnSpc>
              <a:spcBef>
                <a:spcPts val="0"/>
              </a:spcBef>
              <a:spcAft>
                <a:spcPts val="0"/>
              </a:spcAft>
              <a:buNone/>
            </a:pPr>
            <a:r>
              <a:rPr lang="pt-PT" sz="1200" dirty="0">
                <a:latin typeface="Candara" panose="020E0502030303020204" pitchFamily="34" charset="0"/>
                <a:ea typeface="Palatino" pitchFamily="2" charset="77"/>
                <a:cs typeface="Arabic Typesetting" panose="020F0502020204030204" pitchFamily="34" charset="0"/>
              </a:rPr>
              <a:t>Supervisor(s): Prof. Rui Henriques</a:t>
            </a:r>
          </a:p>
          <a:p>
            <a:pPr marL="757238" lvl="0" indent="-757238" algn="l" rtl="0">
              <a:lnSpc>
                <a:spcPct val="100000"/>
              </a:lnSpc>
              <a:spcBef>
                <a:spcPts val="0"/>
              </a:spcBef>
              <a:spcAft>
                <a:spcPts val="0"/>
              </a:spcAft>
              <a:buNone/>
            </a:pPr>
            <a:r>
              <a:rPr lang="pt-PT" sz="1200" dirty="0">
                <a:latin typeface="Candara" panose="020E0502030303020204" pitchFamily="34" charset="0"/>
                <a:ea typeface="Palatino" pitchFamily="2" charset="77"/>
                <a:cs typeface="Arabic Typesetting" panose="020F0502020204030204" pitchFamily="34" charset="0"/>
              </a:rPr>
              <a:t>		Dr. Thomas </a:t>
            </a:r>
            <a:r>
              <a:rPr lang="pt-PT" sz="1200" dirty="0" err="1">
                <a:latin typeface="Candara" panose="020E0502030303020204" pitchFamily="34" charset="0"/>
                <a:ea typeface="Palatino" pitchFamily="2" charset="77"/>
                <a:cs typeface="Arabic Typesetting" panose="020F0502020204030204" pitchFamily="34" charset="0"/>
              </a:rPr>
              <a:t>Distler</a:t>
            </a:r>
            <a:endParaRPr sz="1200" dirty="0">
              <a:latin typeface="Candara" panose="020E0502030303020204" pitchFamily="34" charset="0"/>
              <a:ea typeface="Palatino" pitchFamily="2" charset="77"/>
              <a:cs typeface="Arabic Typesetting" panose="020F0502020204030204" pitchFamily="34" charset="0"/>
            </a:endParaRPr>
          </a:p>
        </p:txBody>
      </p:sp>
      <p:pic>
        <p:nvPicPr>
          <p:cNvPr id="3" name="Picture 2">
            <a:extLst>
              <a:ext uri="{FF2B5EF4-FFF2-40B4-BE49-F238E27FC236}">
                <a16:creationId xmlns:a16="http://schemas.microsoft.com/office/drawing/2014/main" id="{2372B5B9-3BC2-5400-62F3-05EB2544CE42}"/>
              </a:ext>
            </a:extLst>
          </p:cNvPr>
          <p:cNvPicPr>
            <a:picLocks noChangeAspect="1"/>
          </p:cNvPicPr>
          <p:nvPr/>
        </p:nvPicPr>
        <p:blipFill>
          <a:blip r:embed="rId3"/>
          <a:stretch>
            <a:fillRect/>
          </a:stretch>
        </p:blipFill>
        <p:spPr>
          <a:xfrm>
            <a:off x="0" y="-232117"/>
            <a:ext cx="2547226" cy="1800000"/>
          </a:xfrm>
          <a:prstGeom prst="rect">
            <a:avLst/>
          </a:prstGeom>
        </p:spPr>
      </p:pic>
      <p:sp>
        <p:nvSpPr>
          <p:cNvPr id="4" name="Google Shape;291;p41">
            <a:extLst>
              <a:ext uri="{FF2B5EF4-FFF2-40B4-BE49-F238E27FC236}">
                <a16:creationId xmlns:a16="http://schemas.microsoft.com/office/drawing/2014/main" id="{1A021745-2EE7-A0CE-B175-E3DB0B524466}"/>
              </a:ext>
            </a:extLst>
          </p:cNvPr>
          <p:cNvSpPr txBox="1">
            <a:spLocks/>
          </p:cNvSpPr>
          <p:nvPr/>
        </p:nvSpPr>
        <p:spPr>
          <a:xfrm>
            <a:off x="4159685" y="3009757"/>
            <a:ext cx="3709146" cy="160435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850"/>
              <a:buFont typeface="Commissioner"/>
              <a:buNone/>
              <a:defRPr sz="1550" b="0" i="0" u="none" strike="noStrike" cap="none">
                <a:solidFill>
                  <a:schemeClr val="dk1"/>
                </a:solidFill>
                <a:latin typeface="Commissioner"/>
                <a:ea typeface="Commissioner"/>
                <a:cs typeface="Commissioner"/>
                <a:sym typeface="Commissioner"/>
              </a:defRPr>
            </a:lvl1pPr>
            <a:lvl2pPr marL="914400" marR="0" lvl="1" indent="-317500" algn="l" rtl="0">
              <a:lnSpc>
                <a:spcPct val="115000"/>
              </a:lnSpc>
              <a:spcBef>
                <a:spcPts val="0"/>
              </a:spcBef>
              <a:spcAft>
                <a:spcPts val="0"/>
              </a:spcAft>
              <a:buClr>
                <a:schemeClr val="dk1"/>
              </a:buClr>
              <a:buSzPts val="1850"/>
              <a:buFont typeface="Commissioner"/>
              <a:buNone/>
              <a:defRPr sz="1850" b="0" i="0" u="none" strike="noStrike" cap="none">
                <a:solidFill>
                  <a:schemeClr val="dk1"/>
                </a:solidFill>
                <a:latin typeface="Commissioner"/>
                <a:ea typeface="Commissioner"/>
                <a:cs typeface="Commissioner"/>
                <a:sym typeface="Commissioner"/>
              </a:defRPr>
            </a:lvl2pPr>
            <a:lvl3pPr marL="1371600" marR="0" lvl="2" indent="-317500" algn="l" rtl="0">
              <a:lnSpc>
                <a:spcPct val="115000"/>
              </a:lnSpc>
              <a:spcBef>
                <a:spcPts val="0"/>
              </a:spcBef>
              <a:spcAft>
                <a:spcPts val="0"/>
              </a:spcAft>
              <a:buClr>
                <a:schemeClr val="dk1"/>
              </a:buClr>
              <a:buSzPts val="1850"/>
              <a:buFont typeface="Commissioner"/>
              <a:buNone/>
              <a:defRPr sz="1850" b="0" i="0" u="none" strike="noStrike" cap="none">
                <a:solidFill>
                  <a:schemeClr val="dk1"/>
                </a:solidFill>
                <a:latin typeface="Commissioner"/>
                <a:ea typeface="Commissioner"/>
                <a:cs typeface="Commissioner"/>
                <a:sym typeface="Commissioner"/>
              </a:defRPr>
            </a:lvl3pPr>
            <a:lvl4pPr marL="1828800" marR="0" lvl="3" indent="-317500" algn="l" rtl="0">
              <a:lnSpc>
                <a:spcPct val="115000"/>
              </a:lnSpc>
              <a:spcBef>
                <a:spcPts val="0"/>
              </a:spcBef>
              <a:spcAft>
                <a:spcPts val="0"/>
              </a:spcAft>
              <a:buClr>
                <a:schemeClr val="dk1"/>
              </a:buClr>
              <a:buSzPts val="1850"/>
              <a:buFont typeface="Commissioner"/>
              <a:buNone/>
              <a:defRPr sz="1850" b="0" i="0" u="none" strike="noStrike" cap="none">
                <a:solidFill>
                  <a:schemeClr val="dk1"/>
                </a:solidFill>
                <a:latin typeface="Commissioner"/>
                <a:ea typeface="Commissioner"/>
                <a:cs typeface="Commissioner"/>
                <a:sym typeface="Commissioner"/>
              </a:defRPr>
            </a:lvl4pPr>
            <a:lvl5pPr marL="2286000" marR="0" lvl="4" indent="-317500" algn="l" rtl="0">
              <a:lnSpc>
                <a:spcPct val="115000"/>
              </a:lnSpc>
              <a:spcBef>
                <a:spcPts val="0"/>
              </a:spcBef>
              <a:spcAft>
                <a:spcPts val="0"/>
              </a:spcAft>
              <a:buClr>
                <a:schemeClr val="dk1"/>
              </a:buClr>
              <a:buSzPts val="1850"/>
              <a:buFont typeface="Commissioner"/>
              <a:buNone/>
              <a:defRPr sz="1850" b="0" i="0" u="none" strike="noStrike" cap="none">
                <a:solidFill>
                  <a:schemeClr val="dk1"/>
                </a:solidFill>
                <a:latin typeface="Commissioner"/>
                <a:ea typeface="Commissioner"/>
                <a:cs typeface="Commissioner"/>
                <a:sym typeface="Commissioner"/>
              </a:defRPr>
            </a:lvl5pPr>
            <a:lvl6pPr marL="2743200" marR="0" lvl="5" indent="-317500" algn="l" rtl="0">
              <a:lnSpc>
                <a:spcPct val="115000"/>
              </a:lnSpc>
              <a:spcBef>
                <a:spcPts val="0"/>
              </a:spcBef>
              <a:spcAft>
                <a:spcPts val="0"/>
              </a:spcAft>
              <a:buClr>
                <a:schemeClr val="dk1"/>
              </a:buClr>
              <a:buSzPts val="1850"/>
              <a:buFont typeface="Commissioner"/>
              <a:buNone/>
              <a:defRPr sz="1850" b="0" i="0" u="none" strike="noStrike" cap="none">
                <a:solidFill>
                  <a:schemeClr val="dk1"/>
                </a:solidFill>
                <a:latin typeface="Commissioner"/>
                <a:ea typeface="Commissioner"/>
                <a:cs typeface="Commissioner"/>
                <a:sym typeface="Commissioner"/>
              </a:defRPr>
            </a:lvl6pPr>
            <a:lvl7pPr marL="3200400" marR="0" lvl="6" indent="-317500" algn="l" rtl="0">
              <a:lnSpc>
                <a:spcPct val="115000"/>
              </a:lnSpc>
              <a:spcBef>
                <a:spcPts val="0"/>
              </a:spcBef>
              <a:spcAft>
                <a:spcPts val="0"/>
              </a:spcAft>
              <a:buClr>
                <a:schemeClr val="dk1"/>
              </a:buClr>
              <a:buSzPts val="1850"/>
              <a:buFont typeface="Commissioner"/>
              <a:buNone/>
              <a:defRPr sz="1850" b="0" i="0" u="none" strike="noStrike" cap="none">
                <a:solidFill>
                  <a:schemeClr val="dk1"/>
                </a:solidFill>
                <a:latin typeface="Commissioner"/>
                <a:ea typeface="Commissioner"/>
                <a:cs typeface="Commissioner"/>
                <a:sym typeface="Commissioner"/>
              </a:defRPr>
            </a:lvl7pPr>
            <a:lvl8pPr marL="3657600" marR="0" lvl="7" indent="-317500" algn="l" rtl="0">
              <a:lnSpc>
                <a:spcPct val="115000"/>
              </a:lnSpc>
              <a:spcBef>
                <a:spcPts val="0"/>
              </a:spcBef>
              <a:spcAft>
                <a:spcPts val="0"/>
              </a:spcAft>
              <a:buClr>
                <a:schemeClr val="dk1"/>
              </a:buClr>
              <a:buSzPts val="1850"/>
              <a:buFont typeface="Commissioner"/>
              <a:buNone/>
              <a:defRPr sz="1850" b="0" i="0" u="none" strike="noStrike" cap="none">
                <a:solidFill>
                  <a:schemeClr val="dk1"/>
                </a:solidFill>
                <a:latin typeface="Commissioner"/>
                <a:ea typeface="Commissioner"/>
                <a:cs typeface="Commissioner"/>
                <a:sym typeface="Commissioner"/>
              </a:defRPr>
            </a:lvl8pPr>
            <a:lvl9pPr marL="4114800" marR="0" lvl="8" indent="-317500" algn="l" rtl="0">
              <a:lnSpc>
                <a:spcPct val="115000"/>
              </a:lnSpc>
              <a:spcBef>
                <a:spcPts val="0"/>
              </a:spcBef>
              <a:spcAft>
                <a:spcPts val="0"/>
              </a:spcAft>
              <a:buClr>
                <a:schemeClr val="dk1"/>
              </a:buClr>
              <a:buSzPts val="1850"/>
              <a:buFont typeface="Commissioner"/>
              <a:buNone/>
              <a:defRPr sz="1850" b="0" i="0" u="none" strike="noStrike" cap="none">
                <a:solidFill>
                  <a:schemeClr val="dk1"/>
                </a:solidFill>
                <a:latin typeface="Commissioner"/>
                <a:ea typeface="Commissioner"/>
                <a:cs typeface="Commissioner"/>
                <a:sym typeface="Commissioner"/>
              </a:defRPr>
            </a:lvl9pPr>
          </a:lstStyle>
          <a:p>
            <a:pPr marL="0" indent="0">
              <a:lnSpc>
                <a:spcPct val="100000"/>
              </a:lnSpc>
              <a:spcAft>
                <a:spcPts val="1200"/>
              </a:spcAft>
            </a:pPr>
            <a:r>
              <a:rPr lang="pt-PT" sz="1400" b="1" dirty="0" err="1">
                <a:solidFill>
                  <a:srgbClr val="994269"/>
                </a:solidFill>
                <a:latin typeface="Candara" panose="020E0502030303020204" pitchFamily="34" charset="0"/>
                <a:ea typeface="Palatino" pitchFamily="2" charset="77"/>
              </a:rPr>
              <a:t>Examination</a:t>
            </a:r>
            <a:r>
              <a:rPr lang="pt-PT" sz="1400" b="1" dirty="0">
                <a:solidFill>
                  <a:srgbClr val="994269"/>
                </a:solidFill>
                <a:latin typeface="Candara" panose="020E0502030303020204" pitchFamily="34" charset="0"/>
                <a:ea typeface="Palatino" pitchFamily="2" charset="77"/>
              </a:rPr>
              <a:t> </a:t>
            </a:r>
            <a:r>
              <a:rPr lang="pt-PT" sz="1400" b="1" dirty="0" err="1">
                <a:solidFill>
                  <a:srgbClr val="994269"/>
                </a:solidFill>
                <a:latin typeface="Candara" panose="020E0502030303020204" pitchFamily="34" charset="0"/>
                <a:ea typeface="Palatino" pitchFamily="2" charset="77"/>
              </a:rPr>
              <a:t>Committee</a:t>
            </a:r>
            <a:r>
              <a:rPr lang="pt-PT" sz="1400" b="1" dirty="0">
                <a:solidFill>
                  <a:srgbClr val="994269"/>
                </a:solidFill>
                <a:latin typeface="Candara" panose="020E0502030303020204" pitchFamily="34" charset="0"/>
                <a:ea typeface="Palatino" pitchFamily="2" charset="77"/>
              </a:rPr>
              <a:t>:</a:t>
            </a:r>
          </a:p>
          <a:p>
            <a:pPr marL="893763" indent="-893763">
              <a:lnSpc>
                <a:spcPct val="100000"/>
              </a:lnSpc>
              <a:spcAft>
                <a:spcPts val="600"/>
              </a:spcAft>
            </a:pPr>
            <a:r>
              <a:rPr lang="pt-PT" sz="1200" dirty="0">
                <a:latin typeface="Candara" panose="020E0502030303020204" pitchFamily="34" charset="0"/>
                <a:ea typeface="Palatino" pitchFamily="2" charset="77"/>
              </a:rPr>
              <a:t>Supervisor: Prof. Rui Miguel Carrasqueiro Henriques</a:t>
            </a:r>
          </a:p>
          <a:p>
            <a:pPr marL="0" indent="0">
              <a:lnSpc>
                <a:spcPct val="100000"/>
              </a:lnSpc>
              <a:spcAft>
                <a:spcPts val="600"/>
              </a:spcAft>
            </a:pPr>
            <a:r>
              <a:rPr lang="pt-PT" sz="1200" dirty="0" err="1">
                <a:latin typeface="Candara" panose="020E0502030303020204" pitchFamily="34" charset="0"/>
                <a:ea typeface="Palatino" pitchFamily="2" charset="77"/>
              </a:rPr>
              <a:t>Member</a:t>
            </a:r>
            <a:r>
              <a:rPr lang="pt-PT" sz="1200" dirty="0">
                <a:latin typeface="Candara" panose="020E0502030303020204" pitchFamily="34" charset="0"/>
                <a:ea typeface="Palatino" pitchFamily="2" charset="77"/>
              </a:rPr>
              <a:t> </a:t>
            </a:r>
            <a:r>
              <a:rPr lang="pt-PT" sz="1200" dirty="0" err="1">
                <a:latin typeface="Candara" panose="020E0502030303020204" pitchFamily="34" charset="0"/>
                <a:ea typeface="Palatino" pitchFamily="2" charset="77"/>
              </a:rPr>
              <a:t>of</a:t>
            </a:r>
            <a:r>
              <a:rPr lang="pt-PT" sz="1200" dirty="0">
                <a:latin typeface="Candara" panose="020E0502030303020204" pitchFamily="34" charset="0"/>
                <a:ea typeface="Palatino" pitchFamily="2" charset="77"/>
              </a:rPr>
              <a:t> </a:t>
            </a:r>
            <a:r>
              <a:rPr lang="pt-PT" sz="1200" dirty="0" err="1">
                <a:latin typeface="Candara" panose="020E0502030303020204" pitchFamily="34" charset="0"/>
                <a:ea typeface="Palatino" pitchFamily="2" charset="77"/>
              </a:rPr>
              <a:t>the</a:t>
            </a:r>
            <a:r>
              <a:rPr lang="pt-PT" sz="1200" dirty="0">
                <a:latin typeface="Candara" panose="020E0502030303020204" pitchFamily="34" charset="0"/>
                <a:ea typeface="Palatino" pitchFamily="2" charset="77"/>
              </a:rPr>
              <a:t> </a:t>
            </a:r>
            <a:r>
              <a:rPr lang="pt-PT" sz="1200" dirty="0" err="1">
                <a:latin typeface="Candara" panose="020E0502030303020204" pitchFamily="34" charset="0"/>
                <a:ea typeface="Palatino" pitchFamily="2" charset="77"/>
              </a:rPr>
              <a:t>Committee</a:t>
            </a:r>
            <a:r>
              <a:rPr lang="pt-PT" sz="1200" dirty="0">
                <a:latin typeface="Candara" panose="020E0502030303020204" pitchFamily="34" charset="0"/>
                <a:ea typeface="Palatino" pitchFamily="2" charset="77"/>
              </a:rPr>
              <a:t>: Prof. Daniel Faria</a:t>
            </a:r>
          </a:p>
        </p:txBody>
      </p:sp>
      <p:sp>
        <p:nvSpPr>
          <p:cNvPr id="2" name="Rectangle 1">
            <a:extLst>
              <a:ext uri="{FF2B5EF4-FFF2-40B4-BE49-F238E27FC236}">
                <a16:creationId xmlns:a16="http://schemas.microsoft.com/office/drawing/2014/main" id="{5F21125C-42C6-27FC-F378-33A3B77CAB0F}"/>
              </a:ext>
            </a:extLst>
          </p:cNvPr>
          <p:cNvSpPr/>
          <p:nvPr/>
        </p:nvSpPr>
        <p:spPr>
          <a:xfrm>
            <a:off x="8286255" y="-10510"/>
            <a:ext cx="868255" cy="5154010"/>
          </a:xfrm>
          <a:prstGeom prst="rect">
            <a:avLst/>
          </a:prstGeom>
          <a:solidFill>
            <a:srgbClr val="994269">
              <a:alpha val="6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5" name="Straight Connector 4">
            <a:extLst>
              <a:ext uri="{FF2B5EF4-FFF2-40B4-BE49-F238E27FC236}">
                <a16:creationId xmlns:a16="http://schemas.microsoft.com/office/drawing/2014/main" id="{20010C4F-74AC-FF56-CE37-D5595ADFC1FD}"/>
              </a:ext>
            </a:extLst>
          </p:cNvPr>
          <p:cNvCxnSpPr>
            <a:cxnSpLocks/>
          </p:cNvCxnSpPr>
          <p:nvPr/>
        </p:nvCxnSpPr>
        <p:spPr>
          <a:xfrm>
            <a:off x="8430513" y="810603"/>
            <a:ext cx="0" cy="4332897"/>
          </a:xfrm>
          <a:prstGeom prst="line">
            <a:avLst/>
          </a:prstGeom>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6325164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Google Shape;348;p47"/>
          <p:cNvSpPr txBox="1">
            <a:spLocks noGrp="1"/>
          </p:cNvSpPr>
          <p:nvPr>
            <p:ph type="title"/>
          </p:nvPr>
        </p:nvSpPr>
        <p:spPr>
          <a:xfrm>
            <a:off x="713225" y="470650"/>
            <a:ext cx="7717500" cy="549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latin typeface="Chivo" panose="020B0503030202020804" pitchFamily="34" charset="77"/>
              </a:rPr>
              <a:t>Motivation</a:t>
            </a:r>
            <a:endParaRPr dirty="0">
              <a:latin typeface="Chivo" panose="020B0503030202020804" pitchFamily="34" charset="77"/>
            </a:endParaRPr>
          </a:p>
        </p:txBody>
      </p:sp>
      <p:sp>
        <p:nvSpPr>
          <p:cNvPr id="6" name="Rectangle 5">
            <a:extLst>
              <a:ext uri="{FF2B5EF4-FFF2-40B4-BE49-F238E27FC236}">
                <a16:creationId xmlns:a16="http://schemas.microsoft.com/office/drawing/2014/main" id="{EF462B2B-5AC6-1CF0-B11C-84AE5071B980}"/>
              </a:ext>
            </a:extLst>
          </p:cNvPr>
          <p:cNvSpPr/>
          <p:nvPr/>
        </p:nvSpPr>
        <p:spPr>
          <a:xfrm>
            <a:off x="8857561" y="0"/>
            <a:ext cx="286439" cy="5143500"/>
          </a:xfrm>
          <a:prstGeom prst="rect">
            <a:avLst/>
          </a:prstGeom>
          <a:solidFill>
            <a:srgbClr val="994269">
              <a:alpha val="6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7" name="Straight Connector 6">
            <a:extLst>
              <a:ext uri="{FF2B5EF4-FFF2-40B4-BE49-F238E27FC236}">
                <a16:creationId xmlns:a16="http://schemas.microsoft.com/office/drawing/2014/main" id="{3F1E0B8A-3618-0245-2691-589D096BE017}"/>
              </a:ext>
            </a:extLst>
          </p:cNvPr>
          <p:cNvCxnSpPr>
            <a:cxnSpLocks/>
          </p:cNvCxnSpPr>
          <p:nvPr/>
        </p:nvCxnSpPr>
        <p:spPr>
          <a:xfrm>
            <a:off x="9003871" y="1185333"/>
            <a:ext cx="0" cy="3958167"/>
          </a:xfrm>
          <a:prstGeom prst="line">
            <a:avLst/>
          </a:prstGeom>
          <a:ln/>
        </p:spPr>
        <p:style>
          <a:lnRef idx="1">
            <a:schemeClr val="dk1"/>
          </a:lnRef>
          <a:fillRef idx="0">
            <a:schemeClr val="dk1"/>
          </a:fillRef>
          <a:effectRef idx="0">
            <a:schemeClr val="dk1"/>
          </a:effectRef>
          <a:fontRef idx="minor">
            <a:schemeClr val="tx1"/>
          </a:fontRef>
        </p:style>
      </p:cxnSp>
      <p:sp>
        <p:nvSpPr>
          <p:cNvPr id="10" name="TextBox 9">
            <a:extLst>
              <a:ext uri="{FF2B5EF4-FFF2-40B4-BE49-F238E27FC236}">
                <a16:creationId xmlns:a16="http://schemas.microsoft.com/office/drawing/2014/main" id="{908AFE77-73B6-A5AB-19F9-D373C8D5736B}"/>
              </a:ext>
            </a:extLst>
          </p:cNvPr>
          <p:cNvSpPr txBox="1"/>
          <p:nvPr/>
        </p:nvSpPr>
        <p:spPr>
          <a:xfrm>
            <a:off x="518984" y="1496356"/>
            <a:ext cx="2010764" cy="400110"/>
          </a:xfrm>
          <a:prstGeom prst="rect">
            <a:avLst/>
          </a:prstGeom>
          <a:noFill/>
        </p:spPr>
        <p:txBody>
          <a:bodyPr wrap="square" rtlCol="0" anchor="ctr">
            <a:spAutoFit/>
          </a:bodyPr>
          <a:lstStyle/>
          <a:p>
            <a:pPr>
              <a:spcBef>
                <a:spcPts val="600"/>
              </a:spcBef>
              <a:spcAft>
                <a:spcPts val="600"/>
              </a:spcAft>
            </a:pPr>
            <a:r>
              <a:rPr lang="en-GB" sz="2000" b="1" dirty="0">
                <a:latin typeface="Chivo" panose="020B0503030202020804" pitchFamily="34" charset="77"/>
              </a:rPr>
              <a:t>ASTROCYTES</a:t>
            </a:r>
          </a:p>
        </p:txBody>
      </p:sp>
      <p:sp>
        <p:nvSpPr>
          <p:cNvPr id="11" name="TextBox 10">
            <a:extLst>
              <a:ext uri="{FF2B5EF4-FFF2-40B4-BE49-F238E27FC236}">
                <a16:creationId xmlns:a16="http://schemas.microsoft.com/office/drawing/2014/main" id="{4DFD861B-781D-1F00-62C9-8AF154CA237C}"/>
              </a:ext>
            </a:extLst>
          </p:cNvPr>
          <p:cNvSpPr txBox="1"/>
          <p:nvPr/>
        </p:nvSpPr>
        <p:spPr>
          <a:xfrm>
            <a:off x="518984" y="2113690"/>
            <a:ext cx="4053016" cy="1946687"/>
          </a:xfrm>
          <a:prstGeom prst="rect">
            <a:avLst/>
          </a:prstGeom>
          <a:noFill/>
        </p:spPr>
        <p:txBody>
          <a:bodyPr wrap="square" rtlCol="0">
            <a:spAutoFit/>
          </a:bodyPr>
          <a:lstStyle/>
          <a:p>
            <a:pPr marL="541338" indent="-331788">
              <a:spcAft>
                <a:spcPts val="900"/>
              </a:spcAft>
              <a:buClr>
                <a:srgbClr val="994269"/>
              </a:buClr>
              <a:buSzPct val="70000"/>
              <a:buFont typeface="Wingdings" pitchFamily="2" charset="2"/>
              <a:buChar char="v"/>
            </a:pPr>
            <a:r>
              <a:rPr lang="en-GB" dirty="0">
                <a:solidFill>
                  <a:schemeClr val="tx1"/>
                </a:solidFill>
                <a:latin typeface="Candara" panose="020E0502030303020204" pitchFamily="34" charset="0"/>
              </a:rPr>
              <a:t>Maintaining homeostasis</a:t>
            </a:r>
          </a:p>
          <a:p>
            <a:pPr marL="541338" indent="-331788">
              <a:spcAft>
                <a:spcPts val="900"/>
              </a:spcAft>
              <a:buClr>
                <a:srgbClr val="994269"/>
              </a:buClr>
              <a:buSzPct val="70000"/>
              <a:buFont typeface="Wingdings" pitchFamily="2" charset="2"/>
              <a:buChar char="v"/>
            </a:pPr>
            <a:r>
              <a:rPr lang="en-GB" dirty="0">
                <a:solidFill>
                  <a:schemeClr val="tx1"/>
                </a:solidFill>
                <a:latin typeface="Candara" panose="020E0502030303020204" pitchFamily="34" charset="0"/>
              </a:rPr>
              <a:t>Structural and metabolic functions in the brain</a:t>
            </a:r>
          </a:p>
          <a:p>
            <a:pPr marL="541338" indent="-331788">
              <a:spcAft>
                <a:spcPts val="900"/>
              </a:spcAft>
              <a:buClr>
                <a:srgbClr val="994269"/>
              </a:buClr>
              <a:buSzPct val="70000"/>
              <a:buFont typeface="Wingdings" pitchFamily="2" charset="2"/>
              <a:buChar char="v"/>
            </a:pPr>
            <a:r>
              <a:rPr lang="en-GB" dirty="0">
                <a:solidFill>
                  <a:schemeClr val="tx1"/>
                </a:solidFill>
                <a:latin typeface="Candara" panose="020E0502030303020204" pitchFamily="34" charset="0"/>
              </a:rPr>
              <a:t>Integration of new neurons into existing neural circuits</a:t>
            </a:r>
          </a:p>
          <a:p>
            <a:pPr marL="541338" indent="-331788">
              <a:spcAft>
                <a:spcPts val="900"/>
              </a:spcAft>
              <a:buClr>
                <a:srgbClr val="994269"/>
              </a:buClr>
              <a:buSzPct val="70000"/>
              <a:buFont typeface="Wingdings" pitchFamily="2" charset="2"/>
              <a:buChar char="v"/>
            </a:pPr>
            <a:r>
              <a:rPr lang="en-GB" dirty="0">
                <a:solidFill>
                  <a:schemeClr val="tx1"/>
                </a:solidFill>
                <a:latin typeface="Candara" panose="020E0502030303020204" pitchFamily="34" charset="0"/>
              </a:rPr>
              <a:t>Neural cell precursor through </a:t>
            </a:r>
            <a:r>
              <a:rPr lang="en-GB" i="1" dirty="0">
                <a:solidFill>
                  <a:schemeClr val="tx1"/>
                </a:solidFill>
                <a:latin typeface="Candara" panose="020E0502030303020204" pitchFamily="34" charset="0"/>
              </a:rPr>
              <a:t>dedifferentiation</a:t>
            </a:r>
            <a:r>
              <a:rPr lang="en-GB" dirty="0">
                <a:solidFill>
                  <a:schemeClr val="tx1"/>
                </a:solidFill>
                <a:latin typeface="Candara" panose="020E0502030303020204" pitchFamily="34" charset="0"/>
              </a:rPr>
              <a:t> both </a:t>
            </a:r>
            <a:r>
              <a:rPr lang="en-GB" i="1" dirty="0">
                <a:solidFill>
                  <a:schemeClr val="tx1"/>
                </a:solidFill>
                <a:latin typeface="Candara" panose="020E0502030303020204" pitchFamily="34" charset="0"/>
              </a:rPr>
              <a:t>in vivo </a:t>
            </a:r>
            <a:r>
              <a:rPr lang="en-GB" dirty="0">
                <a:solidFill>
                  <a:schemeClr val="tx1"/>
                </a:solidFill>
                <a:latin typeface="Candara" panose="020E0502030303020204" pitchFamily="34" charset="0"/>
              </a:rPr>
              <a:t>and </a:t>
            </a:r>
            <a:r>
              <a:rPr lang="en-GB" i="1" dirty="0">
                <a:solidFill>
                  <a:schemeClr val="tx1"/>
                </a:solidFill>
                <a:latin typeface="Candara" panose="020E0502030303020204" pitchFamily="34" charset="0"/>
              </a:rPr>
              <a:t>in vitro</a:t>
            </a:r>
          </a:p>
        </p:txBody>
      </p:sp>
      <p:cxnSp>
        <p:nvCxnSpPr>
          <p:cNvPr id="12" name="Elbow Connector 11">
            <a:extLst>
              <a:ext uri="{FF2B5EF4-FFF2-40B4-BE49-F238E27FC236}">
                <a16:creationId xmlns:a16="http://schemas.microsoft.com/office/drawing/2014/main" id="{952D7B95-AA22-812B-8542-54F65E28B2FA}"/>
              </a:ext>
            </a:extLst>
          </p:cNvPr>
          <p:cNvCxnSpPr>
            <a:cxnSpLocks/>
          </p:cNvCxnSpPr>
          <p:nvPr/>
        </p:nvCxnSpPr>
        <p:spPr>
          <a:xfrm rot="16200000" flipH="1">
            <a:off x="1244276" y="4142483"/>
            <a:ext cx="292930" cy="214144"/>
          </a:xfrm>
          <a:prstGeom prst="bentConnector3">
            <a:avLst>
              <a:gd name="adj1" fmla="val 100263"/>
            </a:avLst>
          </a:prstGeom>
          <a:ln>
            <a:solidFill>
              <a:srgbClr val="883D5B"/>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43170292-13B4-4763-1433-F4151F496561}"/>
              </a:ext>
            </a:extLst>
          </p:cNvPr>
          <p:cNvSpPr txBox="1"/>
          <p:nvPr/>
        </p:nvSpPr>
        <p:spPr>
          <a:xfrm>
            <a:off x="1283669" y="4103632"/>
            <a:ext cx="3145112" cy="523220"/>
          </a:xfrm>
          <a:prstGeom prst="rect">
            <a:avLst/>
          </a:prstGeom>
          <a:noFill/>
        </p:spPr>
        <p:txBody>
          <a:bodyPr wrap="square" rtlCol="0">
            <a:spAutoFit/>
          </a:bodyPr>
          <a:lstStyle/>
          <a:p>
            <a:pPr marL="209550">
              <a:spcAft>
                <a:spcPts val="900"/>
              </a:spcAft>
              <a:buClr>
                <a:srgbClr val="994269"/>
              </a:buClr>
              <a:buSzPct val="70000"/>
            </a:pPr>
            <a:r>
              <a:rPr lang="en-GB" i="1" dirty="0">
                <a:latin typeface="Candara" panose="020E0502030303020204" pitchFamily="34" charset="0"/>
              </a:rPr>
              <a:t>Astrocytes are fundamental to understand neurogenesis</a:t>
            </a:r>
          </a:p>
        </p:txBody>
      </p:sp>
      <p:sp>
        <p:nvSpPr>
          <p:cNvPr id="14" name="TextBox 13">
            <a:extLst>
              <a:ext uri="{FF2B5EF4-FFF2-40B4-BE49-F238E27FC236}">
                <a16:creationId xmlns:a16="http://schemas.microsoft.com/office/drawing/2014/main" id="{32087285-728D-3A44-2E10-FDA183F59B7A}"/>
              </a:ext>
            </a:extLst>
          </p:cNvPr>
          <p:cNvSpPr txBox="1"/>
          <p:nvPr/>
        </p:nvSpPr>
        <p:spPr>
          <a:xfrm>
            <a:off x="4885934" y="1408715"/>
            <a:ext cx="3858750" cy="677108"/>
          </a:xfrm>
          <a:prstGeom prst="rect">
            <a:avLst/>
          </a:prstGeom>
          <a:noFill/>
        </p:spPr>
        <p:txBody>
          <a:bodyPr wrap="square" rtlCol="0">
            <a:spAutoFit/>
          </a:bodyPr>
          <a:lstStyle/>
          <a:p>
            <a:r>
              <a:rPr lang="en-GB" sz="2000" b="1" dirty="0">
                <a:latin typeface="Chivo" panose="020B0503030202020804" pitchFamily="34" charset="77"/>
              </a:rPr>
              <a:t>CHARACTERIZATION </a:t>
            </a:r>
          </a:p>
          <a:p>
            <a:r>
              <a:rPr lang="en-GB" sz="1800" dirty="0">
                <a:latin typeface="Chivo" panose="020B0503030202020804" pitchFamily="34" charset="77"/>
              </a:rPr>
              <a:t>of astrocyte cultures </a:t>
            </a:r>
          </a:p>
        </p:txBody>
      </p:sp>
      <p:sp>
        <p:nvSpPr>
          <p:cNvPr id="15" name="TextBox 14">
            <a:extLst>
              <a:ext uri="{FF2B5EF4-FFF2-40B4-BE49-F238E27FC236}">
                <a16:creationId xmlns:a16="http://schemas.microsoft.com/office/drawing/2014/main" id="{229F9C94-ECFF-3D4F-F5E2-726BF88FFBAF}"/>
              </a:ext>
            </a:extLst>
          </p:cNvPr>
          <p:cNvSpPr txBox="1"/>
          <p:nvPr/>
        </p:nvSpPr>
        <p:spPr>
          <a:xfrm>
            <a:off x="4885933" y="2095928"/>
            <a:ext cx="4053016" cy="1962076"/>
          </a:xfrm>
          <a:prstGeom prst="rect">
            <a:avLst/>
          </a:prstGeom>
          <a:noFill/>
        </p:spPr>
        <p:txBody>
          <a:bodyPr wrap="square" rtlCol="0">
            <a:spAutoFit/>
          </a:bodyPr>
          <a:lstStyle/>
          <a:p>
            <a:pPr marL="541338" indent="-331788">
              <a:spcAft>
                <a:spcPts val="900"/>
              </a:spcAft>
              <a:buClr>
                <a:srgbClr val="994269"/>
              </a:buClr>
              <a:buSzPct val="70000"/>
              <a:buFont typeface="Wingdings" pitchFamily="2" charset="2"/>
              <a:buChar char="v"/>
            </a:pPr>
            <a:r>
              <a:rPr lang="en-GB" dirty="0">
                <a:solidFill>
                  <a:schemeClr val="tx1"/>
                </a:solidFill>
                <a:latin typeface="Candara" panose="020E0502030303020204" pitchFamily="34" charset="0"/>
              </a:rPr>
              <a:t>Detection</a:t>
            </a:r>
          </a:p>
          <a:p>
            <a:pPr marL="541338" indent="-331788">
              <a:spcAft>
                <a:spcPts val="900"/>
              </a:spcAft>
              <a:buClr>
                <a:srgbClr val="994269"/>
              </a:buClr>
              <a:buSzPct val="70000"/>
              <a:buFont typeface="Wingdings" pitchFamily="2" charset="2"/>
              <a:buChar char="v"/>
            </a:pPr>
            <a:r>
              <a:rPr lang="en-GB" dirty="0">
                <a:solidFill>
                  <a:schemeClr val="tx1"/>
                </a:solidFill>
                <a:latin typeface="Candara" panose="020E0502030303020204" pitchFamily="34" charset="0"/>
              </a:rPr>
              <a:t>Segmentation</a:t>
            </a:r>
          </a:p>
          <a:p>
            <a:pPr marL="541338" indent="-331788">
              <a:spcAft>
                <a:spcPts val="900"/>
              </a:spcAft>
              <a:buClr>
                <a:srgbClr val="994269"/>
              </a:buClr>
              <a:buSzPct val="70000"/>
              <a:buFont typeface="Wingdings" pitchFamily="2" charset="2"/>
              <a:buChar char="v"/>
            </a:pPr>
            <a:r>
              <a:rPr lang="en-GB" dirty="0">
                <a:solidFill>
                  <a:schemeClr val="tx1"/>
                </a:solidFill>
                <a:latin typeface="Candara" panose="020E0502030303020204" pitchFamily="34" charset="0"/>
              </a:rPr>
              <a:t>Morphological analysis</a:t>
            </a:r>
          </a:p>
          <a:p>
            <a:pPr marL="541338" indent="-331788">
              <a:spcAft>
                <a:spcPts val="900"/>
              </a:spcAft>
              <a:buClr>
                <a:srgbClr val="994269"/>
              </a:buClr>
              <a:buSzPct val="70000"/>
              <a:buFont typeface="Wingdings" pitchFamily="2" charset="2"/>
              <a:buChar char="v"/>
            </a:pPr>
            <a:r>
              <a:rPr lang="en-GB" dirty="0">
                <a:solidFill>
                  <a:schemeClr val="tx1"/>
                </a:solidFill>
                <a:latin typeface="Candara" panose="020E0502030303020204" pitchFamily="34" charset="0"/>
              </a:rPr>
              <a:t>Spatial profiling</a:t>
            </a:r>
          </a:p>
          <a:p>
            <a:pPr marL="541338" indent="-331788">
              <a:spcAft>
                <a:spcPts val="900"/>
              </a:spcAft>
              <a:buClr>
                <a:srgbClr val="994269"/>
              </a:buClr>
              <a:buSzPct val="70000"/>
              <a:buFont typeface="Wingdings" pitchFamily="2" charset="2"/>
              <a:buChar char="v"/>
            </a:pPr>
            <a:r>
              <a:rPr lang="en-GB" dirty="0">
                <a:solidFill>
                  <a:schemeClr val="tx1"/>
                </a:solidFill>
                <a:latin typeface="Candara" panose="020E0502030303020204" pitchFamily="34" charset="0"/>
              </a:rPr>
              <a:t>Cell-cell contacts</a:t>
            </a:r>
          </a:p>
          <a:p>
            <a:pPr marL="541338" indent="-331788">
              <a:spcAft>
                <a:spcPts val="900"/>
              </a:spcAft>
              <a:buClr>
                <a:srgbClr val="994269"/>
              </a:buClr>
              <a:buSzPct val="70000"/>
              <a:buFont typeface="Wingdings" pitchFamily="2" charset="2"/>
              <a:buChar char="v"/>
            </a:pPr>
            <a:r>
              <a:rPr lang="en-GB" dirty="0">
                <a:solidFill>
                  <a:schemeClr val="tx1"/>
                </a:solidFill>
                <a:latin typeface="Candara" panose="020E0502030303020204" pitchFamily="34" charset="0"/>
              </a:rPr>
              <a:t>Classification</a:t>
            </a:r>
          </a:p>
        </p:txBody>
      </p:sp>
      <p:sp>
        <p:nvSpPr>
          <p:cNvPr id="2" name="TextBox 1">
            <a:extLst>
              <a:ext uri="{FF2B5EF4-FFF2-40B4-BE49-F238E27FC236}">
                <a16:creationId xmlns:a16="http://schemas.microsoft.com/office/drawing/2014/main" id="{8663E928-69EF-5FBE-DD25-C6EE22104A0D}"/>
              </a:ext>
            </a:extLst>
          </p:cNvPr>
          <p:cNvSpPr txBox="1"/>
          <p:nvPr/>
        </p:nvSpPr>
        <p:spPr>
          <a:xfrm>
            <a:off x="9171521" y="1408715"/>
            <a:ext cx="3858750" cy="677108"/>
          </a:xfrm>
          <a:prstGeom prst="rect">
            <a:avLst/>
          </a:prstGeom>
          <a:noFill/>
        </p:spPr>
        <p:txBody>
          <a:bodyPr wrap="square" rtlCol="0">
            <a:spAutoFit/>
          </a:bodyPr>
          <a:lstStyle/>
          <a:p>
            <a:r>
              <a:rPr lang="en-GB" sz="2000" b="1" dirty="0">
                <a:latin typeface="Chivo" panose="020B0503030202020804" pitchFamily="34" charset="77"/>
              </a:rPr>
              <a:t>CHALLENGES</a:t>
            </a:r>
          </a:p>
          <a:p>
            <a:r>
              <a:rPr lang="en-GB" sz="1800" dirty="0">
                <a:latin typeface="Chivo" panose="020B0503030202020804" pitchFamily="34" charset="77"/>
              </a:rPr>
              <a:t>for automatization</a:t>
            </a:r>
          </a:p>
        </p:txBody>
      </p:sp>
      <p:sp>
        <p:nvSpPr>
          <p:cNvPr id="3" name="TextBox 2">
            <a:extLst>
              <a:ext uri="{FF2B5EF4-FFF2-40B4-BE49-F238E27FC236}">
                <a16:creationId xmlns:a16="http://schemas.microsoft.com/office/drawing/2014/main" id="{BAC60525-9CB5-44D7-612B-F8FEDCDB7230}"/>
              </a:ext>
            </a:extLst>
          </p:cNvPr>
          <p:cNvSpPr txBox="1"/>
          <p:nvPr/>
        </p:nvSpPr>
        <p:spPr>
          <a:xfrm>
            <a:off x="9171520" y="2095928"/>
            <a:ext cx="4053016" cy="1515800"/>
          </a:xfrm>
          <a:prstGeom prst="rect">
            <a:avLst/>
          </a:prstGeom>
          <a:noFill/>
        </p:spPr>
        <p:txBody>
          <a:bodyPr wrap="square" rtlCol="0">
            <a:spAutoFit/>
          </a:bodyPr>
          <a:lstStyle/>
          <a:p>
            <a:pPr marL="541338" indent="-331788">
              <a:spcAft>
                <a:spcPts val="900"/>
              </a:spcAft>
              <a:buClr>
                <a:srgbClr val="994269"/>
              </a:buClr>
              <a:buSzPct val="70000"/>
              <a:buFont typeface="Wingdings" pitchFamily="2" charset="2"/>
              <a:buChar char="v"/>
            </a:pPr>
            <a:r>
              <a:rPr lang="en-GB" dirty="0">
                <a:solidFill>
                  <a:schemeClr val="tx1"/>
                </a:solidFill>
                <a:latin typeface="Candara" panose="020E0502030303020204" pitchFamily="34" charset="0"/>
              </a:rPr>
              <a:t>Scarcity of annotated data (specially of 3D images)</a:t>
            </a:r>
          </a:p>
          <a:p>
            <a:pPr marL="541338" indent="-331788">
              <a:spcAft>
                <a:spcPts val="900"/>
              </a:spcAft>
              <a:buClr>
                <a:srgbClr val="994269"/>
              </a:buClr>
              <a:buSzPct val="70000"/>
              <a:buFont typeface="Wingdings" pitchFamily="2" charset="2"/>
              <a:buChar char="v"/>
            </a:pPr>
            <a:r>
              <a:rPr lang="en-GB" dirty="0">
                <a:solidFill>
                  <a:schemeClr val="tx1"/>
                </a:solidFill>
                <a:latin typeface="Candara" panose="020E0502030303020204" pitchFamily="34" charset="0"/>
              </a:rPr>
              <a:t>Astrocytes’ morphological complexity</a:t>
            </a:r>
          </a:p>
          <a:p>
            <a:pPr marL="541338" indent="-331788">
              <a:spcAft>
                <a:spcPts val="900"/>
              </a:spcAft>
              <a:buClr>
                <a:srgbClr val="994269"/>
              </a:buClr>
              <a:buSzPct val="70000"/>
              <a:buFont typeface="Wingdings" pitchFamily="2" charset="2"/>
              <a:buChar char="v"/>
            </a:pPr>
            <a:r>
              <a:rPr lang="en-GB" dirty="0">
                <a:solidFill>
                  <a:schemeClr val="tx1"/>
                </a:solidFill>
                <a:latin typeface="Candara" panose="020E0502030303020204" pitchFamily="34" charset="0"/>
              </a:rPr>
              <a:t>Astrocytes’ heterogeneity</a:t>
            </a:r>
          </a:p>
          <a:p>
            <a:pPr marL="541338" indent="-331788">
              <a:spcAft>
                <a:spcPts val="900"/>
              </a:spcAft>
              <a:buClr>
                <a:srgbClr val="994269"/>
              </a:buClr>
              <a:buSzPct val="70000"/>
              <a:buFont typeface="Wingdings" pitchFamily="2" charset="2"/>
              <a:buChar char="v"/>
            </a:pPr>
            <a:r>
              <a:rPr lang="en-GB" dirty="0">
                <a:solidFill>
                  <a:schemeClr val="tx1"/>
                </a:solidFill>
                <a:latin typeface="Candara" panose="020E0502030303020204" pitchFamily="34" charset="0"/>
              </a:rPr>
              <a:t>Laboratory-specific experimental conditions</a:t>
            </a:r>
          </a:p>
        </p:txBody>
      </p:sp>
      <p:sp>
        <p:nvSpPr>
          <p:cNvPr id="4" name="TextBox 3">
            <a:extLst>
              <a:ext uri="{FF2B5EF4-FFF2-40B4-BE49-F238E27FC236}">
                <a16:creationId xmlns:a16="http://schemas.microsoft.com/office/drawing/2014/main" id="{ADC15776-699F-9B87-46A9-CA60592AFBA5}"/>
              </a:ext>
            </a:extLst>
          </p:cNvPr>
          <p:cNvSpPr txBox="1"/>
          <p:nvPr/>
        </p:nvSpPr>
        <p:spPr>
          <a:xfrm>
            <a:off x="0" y="4835723"/>
            <a:ext cx="9155222" cy="307777"/>
          </a:xfrm>
          <a:prstGeom prst="rect">
            <a:avLst/>
          </a:prstGeom>
          <a:noFill/>
        </p:spPr>
        <p:txBody>
          <a:bodyPr wrap="square" rtlCol="0">
            <a:spAutoFit/>
          </a:bodyPr>
          <a:lstStyle/>
          <a:p>
            <a:pPr algn="ctr"/>
            <a:r>
              <a:rPr lang="en-GB" b="1" dirty="0">
                <a:latin typeface="Chivo" panose="020B0503030202020804" pitchFamily="34" charset="77"/>
              </a:rPr>
              <a:t>4</a:t>
            </a:r>
          </a:p>
        </p:txBody>
      </p:sp>
    </p:spTree>
    <p:extLst>
      <p:ext uri="{BB962C8B-B14F-4D97-AF65-F5344CB8AC3E}">
        <p14:creationId xmlns:p14="http://schemas.microsoft.com/office/powerpoint/2010/main" val="2747220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0 0 L -0.47761 0 " pathEditMode="relative" ptsTypes="AA">
                                      <p:cBhvr>
                                        <p:cTn id="6" dur="1000" fill="hold"/>
                                        <p:tgtEl>
                                          <p:spTgt spid="10"/>
                                        </p:tgtEl>
                                        <p:attrNameLst>
                                          <p:attrName>ppt_x</p:attrName>
                                          <p:attrName>ppt_y</p:attrName>
                                        </p:attrNameLst>
                                      </p:cBhvr>
                                    </p:animMotion>
                                  </p:childTnLst>
                                </p:cTn>
                              </p:par>
                              <p:par>
                                <p:cTn id="7" presetID="0" presetClass="path" presetSubtype="0" accel="50000" decel="50000" fill="hold" grpId="0" nodeType="withEffect">
                                  <p:stCondLst>
                                    <p:cond delay="0"/>
                                  </p:stCondLst>
                                  <p:childTnLst>
                                    <p:animMotion origin="layout" path="M 1.38889E-6 3.82716E-6 L -0.47761 3.82716E-6 " pathEditMode="relative" rAng="0" ptsTypes="AA">
                                      <p:cBhvr>
                                        <p:cTn id="8" dur="1000" fill="hold"/>
                                        <p:tgtEl>
                                          <p:spTgt spid="11"/>
                                        </p:tgtEl>
                                        <p:attrNameLst>
                                          <p:attrName>ppt_x</p:attrName>
                                          <p:attrName>ppt_y</p:attrName>
                                        </p:attrNameLst>
                                      </p:cBhvr>
                                      <p:rCtr x="-23889" y="0"/>
                                    </p:animMotion>
                                  </p:childTnLst>
                                </p:cTn>
                              </p:par>
                              <p:par>
                                <p:cTn id="9" presetID="0" presetClass="path" presetSubtype="0" accel="50000" decel="50000" fill="hold" nodeType="withEffect">
                                  <p:stCondLst>
                                    <p:cond delay="0"/>
                                  </p:stCondLst>
                                  <p:childTnLst>
                                    <p:animMotion origin="layout" path="M 0 0 L -0.47761 0 " pathEditMode="relative" ptsTypes="AA">
                                      <p:cBhvr>
                                        <p:cTn id="10" dur="1000" fill="hold"/>
                                        <p:tgtEl>
                                          <p:spTgt spid="12"/>
                                        </p:tgtEl>
                                        <p:attrNameLst>
                                          <p:attrName>ppt_x</p:attrName>
                                          <p:attrName>ppt_y</p:attrName>
                                        </p:attrNameLst>
                                      </p:cBhvr>
                                    </p:animMotion>
                                  </p:childTnLst>
                                </p:cTn>
                              </p:par>
                              <p:par>
                                <p:cTn id="11" presetID="0" presetClass="path" presetSubtype="0" accel="50000" decel="50000" fill="hold" grpId="0" nodeType="withEffect">
                                  <p:stCondLst>
                                    <p:cond delay="0"/>
                                  </p:stCondLst>
                                  <p:childTnLst>
                                    <p:animMotion origin="layout" path="M 1.11111E-6 4.44444E-6 L -0.47761 4.44444E-6 " pathEditMode="relative" rAng="0" ptsTypes="AA">
                                      <p:cBhvr>
                                        <p:cTn id="12" dur="1000" fill="hold"/>
                                        <p:tgtEl>
                                          <p:spTgt spid="13"/>
                                        </p:tgtEl>
                                        <p:attrNameLst>
                                          <p:attrName>ppt_x</p:attrName>
                                          <p:attrName>ppt_y</p:attrName>
                                        </p:attrNameLst>
                                      </p:cBhvr>
                                      <p:rCtr x="-23889" y="0"/>
                                    </p:animMotion>
                                  </p:childTnLst>
                                </p:cTn>
                              </p:par>
                              <p:par>
                                <p:cTn id="13" presetID="0" presetClass="path" presetSubtype="0" accel="50000" decel="50000" fill="hold" grpId="0" nodeType="withEffect">
                                  <p:stCondLst>
                                    <p:cond delay="0"/>
                                  </p:stCondLst>
                                  <p:childTnLst>
                                    <p:animMotion origin="layout" path="M 0 0 L -0.47761 0 " pathEditMode="relative" ptsTypes="AA">
                                      <p:cBhvr>
                                        <p:cTn id="14" dur="1000" fill="hold"/>
                                        <p:tgtEl>
                                          <p:spTgt spid="14"/>
                                        </p:tgtEl>
                                        <p:attrNameLst>
                                          <p:attrName>ppt_x</p:attrName>
                                          <p:attrName>ppt_y</p:attrName>
                                        </p:attrNameLst>
                                      </p:cBhvr>
                                    </p:animMotion>
                                  </p:childTnLst>
                                </p:cTn>
                              </p:par>
                              <p:par>
                                <p:cTn id="15" presetID="0" presetClass="path" presetSubtype="0" accel="50000" decel="50000" fill="hold" grpId="0" nodeType="withEffect">
                                  <p:stCondLst>
                                    <p:cond delay="0"/>
                                  </p:stCondLst>
                                  <p:childTnLst>
                                    <p:animMotion origin="layout" path="M -2.77778E-6 6.17284E-7 L -0.4776 6.17284E-7 " pathEditMode="relative" rAng="0" ptsTypes="AA">
                                      <p:cBhvr>
                                        <p:cTn id="16" dur="1000" fill="hold"/>
                                        <p:tgtEl>
                                          <p:spTgt spid="15"/>
                                        </p:tgtEl>
                                        <p:attrNameLst>
                                          <p:attrName>ppt_x</p:attrName>
                                          <p:attrName>ppt_y</p:attrName>
                                        </p:attrNameLst>
                                      </p:cBhvr>
                                      <p:rCtr x="-23889" y="0"/>
                                    </p:animMotion>
                                  </p:childTnLst>
                                </p:cTn>
                              </p:par>
                              <p:par>
                                <p:cTn id="17" presetID="0" presetClass="path" presetSubtype="0" accel="50000" decel="50000" fill="hold" grpId="0" nodeType="withEffect">
                                  <p:stCondLst>
                                    <p:cond delay="0"/>
                                  </p:stCondLst>
                                  <p:childTnLst>
                                    <p:animMotion origin="layout" path="M 1.11111E-6 3.82716E-6 L -0.47761 3.82716E-6 " pathEditMode="relative" rAng="0" ptsTypes="AA">
                                      <p:cBhvr>
                                        <p:cTn id="18" dur="1000" fill="hold"/>
                                        <p:tgtEl>
                                          <p:spTgt spid="2"/>
                                        </p:tgtEl>
                                        <p:attrNameLst>
                                          <p:attrName>ppt_x</p:attrName>
                                          <p:attrName>ppt_y</p:attrName>
                                        </p:attrNameLst>
                                      </p:cBhvr>
                                      <p:rCtr x="-23889" y="0"/>
                                    </p:animMotion>
                                  </p:childTnLst>
                                </p:cTn>
                              </p:par>
                              <p:par>
                                <p:cTn id="19" presetID="0" presetClass="path" presetSubtype="0" accel="50000" decel="50000" fill="hold" grpId="0" nodeType="withEffect">
                                  <p:stCondLst>
                                    <p:cond delay="0"/>
                                  </p:stCondLst>
                                  <p:childTnLst>
                                    <p:animMotion origin="layout" path="M 8.33333E-7 -2.59259E-6 L -0.4776 -2.59259E-6 " pathEditMode="relative" rAng="0" ptsTypes="AA">
                                      <p:cBhvr>
                                        <p:cTn id="20" dur="1000" fill="hold"/>
                                        <p:tgtEl>
                                          <p:spTgt spid="3"/>
                                        </p:tgtEl>
                                        <p:attrNameLst>
                                          <p:attrName>ppt_x</p:attrName>
                                          <p:attrName>ppt_y</p:attrName>
                                        </p:attrNameLst>
                                      </p:cBhvr>
                                      <p:rCtr x="-23889"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3" grpId="0"/>
      <p:bldP spid="14" grpId="0"/>
      <p:bldP spid="15" grpId="0"/>
      <p:bldP spid="2" grpId="0"/>
      <p:bldP spid="3" grpId="0"/>
    </p:bldLst>
  </p:timing>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Shape 347"/>
        <p:cNvGrpSpPr/>
        <p:nvPr/>
      </p:nvGrpSpPr>
      <p:grpSpPr>
        <a:xfrm>
          <a:off x="0" y="0"/>
          <a:ext cx="0" cy="0"/>
          <a:chOff x="0" y="0"/>
          <a:chExt cx="0" cy="0"/>
        </a:xfrm>
      </p:grpSpPr>
      <p:sp>
        <p:nvSpPr>
          <p:cNvPr id="6" name="Rectangle 5">
            <a:extLst>
              <a:ext uri="{FF2B5EF4-FFF2-40B4-BE49-F238E27FC236}">
                <a16:creationId xmlns:a16="http://schemas.microsoft.com/office/drawing/2014/main" id="{EF462B2B-5AC6-1CF0-B11C-84AE5071B980}"/>
              </a:ext>
            </a:extLst>
          </p:cNvPr>
          <p:cNvSpPr/>
          <p:nvPr/>
        </p:nvSpPr>
        <p:spPr>
          <a:xfrm>
            <a:off x="8857561" y="0"/>
            <a:ext cx="286439" cy="5143500"/>
          </a:xfrm>
          <a:prstGeom prst="rect">
            <a:avLst/>
          </a:prstGeom>
          <a:solidFill>
            <a:srgbClr val="994269">
              <a:alpha val="6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7" name="Straight Connector 6">
            <a:extLst>
              <a:ext uri="{FF2B5EF4-FFF2-40B4-BE49-F238E27FC236}">
                <a16:creationId xmlns:a16="http://schemas.microsoft.com/office/drawing/2014/main" id="{3F1E0B8A-3618-0245-2691-589D096BE017}"/>
              </a:ext>
            </a:extLst>
          </p:cNvPr>
          <p:cNvCxnSpPr>
            <a:cxnSpLocks/>
          </p:cNvCxnSpPr>
          <p:nvPr/>
        </p:nvCxnSpPr>
        <p:spPr>
          <a:xfrm>
            <a:off x="9003871" y="1185333"/>
            <a:ext cx="0" cy="3958167"/>
          </a:xfrm>
          <a:prstGeom prst="line">
            <a:avLst/>
          </a:prstGeom>
          <a:ln/>
        </p:spPr>
        <p:style>
          <a:lnRef idx="1">
            <a:schemeClr val="dk1"/>
          </a:lnRef>
          <a:fillRef idx="0">
            <a:schemeClr val="dk1"/>
          </a:fillRef>
          <a:effectRef idx="0">
            <a:schemeClr val="dk1"/>
          </a:effectRef>
          <a:fontRef idx="minor">
            <a:schemeClr val="tx1"/>
          </a:fontRef>
        </p:style>
      </p:cxnSp>
      <p:sp>
        <p:nvSpPr>
          <p:cNvPr id="4" name="Google Shape;348;p47">
            <a:extLst>
              <a:ext uri="{FF2B5EF4-FFF2-40B4-BE49-F238E27FC236}">
                <a16:creationId xmlns:a16="http://schemas.microsoft.com/office/drawing/2014/main" id="{CB93F745-FD2D-BE5A-2D6A-C5AAAEA2C1C5}"/>
              </a:ext>
            </a:extLst>
          </p:cNvPr>
          <p:cNvSpPr txBox="1">
            <a:spLocks noGrp="1"/>
          </p:cNvSpPr>
          <p:nvPr>
            <p:ph type="title"/>
          </p:nvPr>
        </p:nvSpPr>
        <p:spPr>
          <a:xfrm>
            <a:off x="713225" y="470650"/>
            <a:ext cx="7717500" cy="549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latin typeface="Chivo" panose="020B0503030202020804" pitchFamily="34" charset="77"/>
              </a:rPr>
              <a:t>Motivation</a:t>
            </a:r>
            <a:endParaRPr dirty="0">
              <a:latin typeface="Chivo" panose="020B0503030202020804" pitchFamily="34" charset="77"/>
            </a:endParaRPr>
          </a:p>
        </p:txBody>
      </p:sp>
      <p:sp>
        <p:nvSpPr>
          <p:cNvPr id="5" name="TextBox 4">
            <a:extLst>
              <a:ext uri="{FF2B5EF4-FFF2-40B4-BE49-F238E27FC236}">
                <a16:creationId xmlns:a16="http://schemas.microsoft.com/office/drawing/2014/main" id="{948E257D-C4BF-7F89-B13A-F2A70F29C282}"/>
              </a:ext>
            </a:extLst>
          </p:cNvPr>
          <p:cNvSpPr txBox="1"/>
          <p:nvPr/>
        </p:nvSpPr>
        <p:spPr>
          <a:xfrm>
            <a:off x="518984" y="1496356"/>
            <a:ext cx="2010764" cy="400110"/>
          </a:xfrm>
          <a:prstGeom prst="rect">
            <a:avLst/>
          </a:prstGeom>
          <a:noFill/>
        </p:spPr>
        <p:txBody>
          <a:bodyPr wrap="square" rtlCol="0" anchor="ctr">
            <a:spAutoFit/>
          </a:bodyPr>
          <a:lstStyle/>
          <a:p>
            <a:pPr>
              <a:spcBef>
                <a:spcPts val="600"/>
              </a:spcBef>
              <a:spcAft>
                <a:spcPts val="600"/>
              </a:spcAft>
            </a:pPr>
            <a:r>
              <a:rPr lang="en-GB" sz="2000" b="1" dirty="0">
                <a:latin typeface="Chivo" panose="020B0503030202020804" pitchFamily="34" charset="77"/>
              </a:rPr>
              <a:t>ASTROCYTES</a:t>
            </a:r>
          </a:p>
        </p:txBody>
      </p:sp>
      <p:sp>
        <p:nvSpPr>
          <p:cNvPr id="8" name="TextBox 7">
            <a:extLst>
              <a:ext uri="{FF2B5EF4-FFF2-40B4-BE49-F238E27FC236}">
                <a16:creationId xmlns:a16="http://schemas.microsoft.com/office/drawing/2014/main" id="{30EF03BE-79A3-F9AD-9E4E-6AFA82B4F6E0}"/>
              </a:ext>
            </a:extLst>
          </p:cNvPr>
          <p:cNvSpPr txBox="1"/>
          <p:nvPr/>
        </p:nvSpPr>
        <p:spPr>
          <a:xfrm>
            <a:off x="518984" y="2113690"/>
            <a:ext cx="4053016" cy="1946687"/>
          </a:xfrm>
          <a:prstGeom prst="rect">
            <a:avLst/>
          </a:prstGeom>
          <a:noFill/>
        </p:spPr>
        <p:txBody>
          <a:bodyPr wrap="square" rtlCol="0">
            <a:spAutoFit/>
          </a:bodyPr>
          <a:lstStyle/>
          <a:p>
            <a:pPr marL="541338" indent="-331788">
              <a:spcAft>
                <a:spcPts val="900"/>
              </a:spcAft>
              <a:buClr>
                <a:srgbClr val="994269"/>
              </a:buClr>
              <a:buSzPct val="70000"/>
              <a:buFont typeface="Wingdings" pitchFamily="2" charset="2"/>
              <a:buChar char="v"/>
            </a:pPr>
            <a:r>
              <a:rPr lang="en-GB" dirty="0">
                <a:solidFill>
                  <a:schemeClr val="tx1"/>
                </a:solidFill>
                <a:latin typeface="Candara" panose="020E0502030303020204" pitchFamily="34" charset="0"/>
              </a:rPr>
              <a:t>Maintaining homeostasis</a:t>
            </a:r>
          </a:p>
          <a:p>
            <a:pPr marL="541338" indent="-331788">
              <a:spcAft>
                <a:spcPts val="900"/>
              </a:spcAft>
              <a:buClr>
                <a:srgbClr val="994269"/>
              </a:buClr>
              <a:buSzPct val="70000"/>
              <a:buFont typeface="Wingdings" pitchFamily="2" charset="2"/>
              <a:buChar char="v"/>
            </a:pPr>
            <a:r>
              <a:rPr lang="en-GB" dirty="0">
                <a:solidFill>
                  <a:schemeClr val="tx1"/>
                </a:solidFill>
                <a:latin typeface="Candara" panose="020E0502030303020204" pitchFamily="34" charset="0"/>
              </a:rPr>
              <a:t>Structural and metabolic functions in the brain</a:t>
            </a:r>
          </a:p>
          <a:p>
            <a:pPr marL="541338" indent="-331788">
              <a:spcAft>
                <a:spcPts val="900"/>
              </a:spcAft>
              <a:buClr>
                <a:srgbClr val="994269"/>
              </a:buClr>
              <a:buSzPct val="70000"/>
              <a:buFont typeface="Wingdings" pitchFamily="2" charset="2"/>
              <a:buChar char="v"/>
            </a:pPr>
            <a:r>
              <a:rPr lang="en-GB" dirty="0">
                <a:solidFill>
                  <a:schemeClr val="tx1"/>
                </a:solidFill>
                <a:latin typeface="Candara" panose="020E0502030303020204" pitchFamily="34" charset="0"/>
              </a:rPr>
              <a:t>Integration of new neurons into existing neural circuits</a:t>
            </a:r>
          </a:p>
          <a:p>
            <a:pPr marL="541338" indent="-331788">
              <a:spcAft>
                <a:spcPts val="900"/>
              </a:spcAft>
              <a:buClr>
                <a:srgbClr val="994269"/>
              </a:buClr>
              <a:buSzPct val="70000"/>
              <a:buFont typeface="Wingdings" pitchFamily="2" charset="2"/>
              <a:buChar char="v"/>
            </a:pPr>
            <a:r>
              <a:rPr lang="en-GB" dirty="0">
                <a:solidFill>
                  <a:schemeClr val="tx1"/>
                </a:solidFill>
                <a:latin typeface="Candara" panose="020E0502030303020204" pitchFamily="34" charset="0"/>
              </a:rPr>
              <a:t>Neural cell precursor through </a:t>
            </a:r>
            <a:r>
              <a:rPr lang="en-GB" i="1" dirty="0">
                <a:solidFill>
                  <a:schemeClr val="tx1"/>
                </a:solidFill>
                <a:latin typeface="Candara" panose="020E0502030303020204" pitchFamily="34" charset="0"/>
              </a:rPr>
              <a:t>dedifferentiation</a:t>
            </a:r>
            <a:r>
              <a:rPr lang="en-GB" dirty="0">
                <a:solidFill>
                  <a:schemeClr val="tx1"/>
                </a:solidFill>
                <a:latin typeface="Candara" panose="020E0502030303020204" pitchFamily="34" charset="0"/>
              </a:rPr>
              <a:t> both </a:t>
            </a:r>
            <a:r>
              <a:rPr lang="en-GB" i="1" dirty="0">
                <a:solidFill>
                  <a:schemeClr val="tx1"/>
                </a:solidFill>
                <a:latin typeface="Candara" panose="020E0502030303020204" pitchFamily="34" charset="0"/>
              </a:rPr>
              <a:t>in vivo </a:t>
            </a:r>
            <a:r>
              <a:rPr lang="en-GB" dirty="0">
                <a:solidFill>
                  <a:schemeClr val="tx1"/>
                </a:solidFill>
                <a:latin typeface="Candara" panose="020E0502030303020204" pitchFamily="34" charset="0"/>
              </a:rPr>
              <a:t>and </a:t>
            </a:r>
            <a:r>
              <a:rPr lang="en-GB" i="1" dirty="0">
                <a:solidFill>
                  <a:schemeClr val="tx1"/>
                </a:solidFill>
                <a:latin typeface="Candara" panose="020E0502030303020204" pitchFamily="34" charset="0"/>
              </a:rPr>
              <a:t>in vitro</a:t>
            </a:r>
          </a:p>
        </p:txBody>
      </p:sp>
      <p:cxnSp>
        <p:nvCxnSpPr>
          <p:cNvPr id="9" name="Elbow Connector 8">
            <a:extLst>
              <a:ext uri="{FF2B5EF4-FFF2-40B4-BE49-F238E27FC236}">
                <a16:creationId xmlns:a16="http://schemas.microsoft.com/office/drawing/2014/main" id="{7F962E7A-8735-FDB8-EC0F-B774D1C68723}"/>
              </a:ext>
            </a:extLst>
          </p:cNvPr>
          <p:cNvCxnSpPr>
            <a:cxnSpLocks/>
          </p:cNvCxnSpPr>
          <p:nvPr/>
        </p:nvCxnSpPr>
        <p:spPr>
          <a:xfrm rot="16200000" flipH="1">
            <a:off x="1244276" y="4142483"/>
            <a:ext cx="292930" cy="214144"/>
          </a:xfrm>
          <a:prstGeom prst="bentConnector3">
            <a:avLst>
              <a:gd name="adj1" fmla="val 100263"/>
            </a:avLst>
          </a:prstGeom>
          <a:ln>
            <a:solidFill>
              <a:srgbClr val="883D5B"/>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B45B009B-B8B9-8082-2D77-4D6CD7D1A416}"/>
              </a:ext>
            </a:extLst>
          </p:cNvPr>
          <p:cNvSpPr txBox="1"/>
          <p:nvPr/>
        </p:nvSpPr>
        <p:spPr>
          <a:xfrm>
            <a:off x="1283669" y="4103632"/>
            <a:ext cx="3145112" cy="523220"/>
          </a:xfrm>
          <a:prstGeom prst="rect">
            <a:avLst/>
          </a:prstGeom>
          <a:noFill/>
        </p:spPr>
        <p:txBody>
          <a:bodyPr wrap="square" rtlCol="0">
            <a:spAutoFit/>
          </a:bodyPr>
          <a:lstStyle/>
          <a:p>
            <a:pPr marL="209550">
              <a:spcAft>
                <a:spcPts val="900"/>
              </a:spcAft>
              <a:buClr>
                <a:srgbClr val="994269"/>
              </a:buClr>
              <a:buSzPct val="70000"/>
            </a:pPr>
            <a:r>
              <a:rPr lang="en-GB" i="1" dirty="0">
                <a:latin typeface="Candara" panose="020E0502030303020204" pitchFamily="34" charset="0"/>
              </a:rPr>
              <a:t>Astrocytes are fundamental to understand neurogenesis</a:t>
            </a:r>
          </a:p>
        </p:txBody>
      </p:sp>
      <p:sp>
        <p:nvSpPr>
          <p:cNvPr id="17" name="TextBox 16">
            <a:extLst>
              <a:ext uri="{FF2B5EF4-FFF2-40B4-BE49-F238E27FC236}">
                <a16:creationId xmlns:a16="http://schemas.microsoft.com/office/drawing/2014/main" id="{F319FB33-132E-8C2D-81AB-6AA029CC0CBE}"/>
              </a:ext>
            </a:extLst>
          </p:cNvPr>
          <p:cNvSpPr txBox="1"/>
          <p:nvPr/>
        </p:nvSpPr>
        <p:spPr>
          <a:xfrm>
            <a:off x="4885934" y="1408715"/>
            <a:ext cx="3858750" cy="677108"/>
          </a:xfrm>
          <a:prstGeom prst="rect">
            <a:avLst/>
          </a:prstGeom>
          <a:noFill/>
        </p:spPr>
        <p:txBody>
          <a:bodyPr wrap="square" rtlCol="0">
            <a:spAutoFit/>
          </a:bodyPr>
          <a:lstStyle/>
          <a:p>
            <a:r>
              <a:rPr lang="en-GB" sz="2000" b="1" dirty="0">
                <a:latin typeface="Chivo" panose="020B0503030202020804" pitchFamily="34" charset="77"/>
              </a:rPr>
              <a:t>CHARACTERIZATION </a:t>
            </a:r>
          </a:p>
          <a:p>
            <a:r>
              <a:rPr lang="en-GB" sz="1800" dirty="0">
                <a:latin typeface="Chivo" panose="020B0503030202020804" pitchFamily="34" charset="77"/>
              </a:rPr>
              <a:t>of astrocyte cultures </a:t>
            </a:r>
          </a:p>
        </p:txBody>
      </p:sp>
      <p:sp>
        <p:nvSpPr>
          <p:cNvPr id="18" name="TextBox 17">
            <a:extLst>
              <a:ext uri="{FF2B5EF4-FFF2-40B4-BE49-F238E27FC236}">
                <a16:creationId xmlns:a16="http://schemas.microsoft.com/office/drawing/2014/main" id="{E0046E98-1865-64E1-79B3-E0D0D43D59A5}"/>
              </a:ext>
            </a:extLst>
          </p:cNvPr>
          <p:cNvSpPr txBox="1"/>
          <p:nvPr/>
        </p:nvSpPr>
        <p:spPr>
          <a:xfrm>
            <a:off x="4885933" y="2095928"/>
            <a:ext cx="4053016" cy="1962076"/>
          </a:xfrm>
          <a:prstGeom prst="rect">
            <a:avLst/>
          </a:prstGeom>
          <a:noFill/>
        </p:spPr>
        <p:txBody>
          <a:bodyPr wrap="square" rtlCol="0">
            <a:spAutoFit/>
          </a:bodyPr>
          <a:lstStyle/>
          <a:p>
            <a:pPr marL="541338" indent="-331788">
              <a:spcAft>
                <a:spcPts val="900"/>
              </a:spcAft>
              <a:buClr>
                <a:srgbClr val="994269"/>
              </a:buClr>
              <a:buSzPct val="70000"/>
              <a:buFont typeface="Wingdings" pitchFamily="2" charset="2"/>
              <a:buChar char="v"/>
            </a:pPr>
            <a:r>
              <a:rPr lang="en-GB" dirty="0">
                <a:solidFill>
                  <a:schemeClr val="tx1"/>
                </a:solidFill>
                <a:latin typeface="Candara" panose="020E0502030303020204" pitchFamily="34" charset="0"/>
              </a:rPr>
              <a:t>Detection</a:t>
            </a:r>
          </a:p>
          <a:p>
            <a:pPr marL="541338" indent="-331788">
              <a:spcAft>
                <a:spcPts val="900"/>
              </a:spcAft>
              <a:buClr>
                <a:srgbClr val="994269"/>
              </a:buClr>
              <a:buSzPct val="70000"/>
              <a:buFont typeface="Wingdings" pitchFamily="2" charset="2"/>
              <a:buChar char="v"/>
            </a:pPr>
            <a:r>
              <a:rPr lang="en-GB" dirty="0">
                <a:solidFill>
                  <a:schemeClr val="tx1"/>
                </a:solidFill>
                <a:latin typeface="Candara" panose="020E0502030303020204" pitchFamily="34" charset="0"/>
              </a:rPr>
              <a:t>Segmentation</a:t>
            </a:r>
          </a:p>
          <a:p>
            <a:pPr marL="541338" indent="-331788">
              <a:spcAft>
                <a:spcPts val="900"/>
              </a:spcAft>
              <a:buClr>
                <a:srgbClr val="994269"/>
              </a:buClr>
              <a:buSzPct val="70000"/>
              <a:buFont typeface="Wingdings" pitchFamily="2" charset="2"/>
              <a:buChar char="v"/>
            </a:pPr>
            <a:r>
              <a:rPr lang="en-GB" dirty="0">
                <a:solidFill>
                  <a:schemeClr val="tx1"/>
                </a:solidFill>
                <a:latin typeface="Candara" panose="020E0502030303020204" pitchFamily="34" charset="0"/>
              </a:rPr>
              <a:t>Morphological analysis</a:t>
            </a:r>
          </a:p>
          <a:p>
            <a:pPr marL="541338" indent="-331788">
              <a:spcAft>
                <a:spcPts val="900"/>
              </a:spcAft>
              <a:buClr>
                <a:srgbClr val="994269"/>
              </a:buClr>
              <a:buSzPct val="70000"/>
              <a:buFont typeface="Wingdings" pitchFamily="2" charset="2"/>
              <a:buChar char="v"/>
            </a:pPr>
            <a:r>
              <a:rPr lang="en-GB" dirty="0">
                <a:solidFill>
                  <a:schemeClr val="tx1"/>
                </a:solidFill>
                <a:latin typeface="Candara" panose="020E0502030303020204" pitchFamily="34" charset="0"/>
              </a:rPr>
              <a:t>Spatial profiling</a:t>
            </a:r>
          </a:p>
          <a:p>
            <a:pPr marL="541338" indent="-331788">
              <a:spcAft>
                <a:spcPts val="900"/>
              </a:spcAft>
              <a:buClr>
                <a:srgbClr val="994269"/>
              </a:buClr>
              <a:buSzPct val="70000"/>
              <a:buFont typeface="Wingdings" pitchFamily="2" charset="2"/>
              <a:buChar char="v"/>
            </a:pPr>
            <a:r>
              <a:rPr lang="en-GB" dirty="0">
                <a:solidFill>
                  <a:schemeClr val="tx1"/>
                </a:solidFill>
                <a:latin typeface="Candara" panose="020E0502030303020204" pitchFamily="34" charset="0"/>
              </a:rPr>
              <a:t>Cell-cell contacts</a:t>
            </a:r>
          </a:p>
          <a:p>
            <a:pPr marL="541338" indent="-331788">
              <a:spcAft>
                <a:spcPts val="900"/>
              </a:spcAft>
              <a:buClr>
                <a:srgbClr val="994269"/>
              </a:buClr>
              <a:buSzPct val="70000"/>
              <a:buFont typeface="Wingdings" pitchFamily="2" charset="2"/>
              <a:buChar char="v"/>
            </a:pPr>
            <a:r>
              <a:rPr lang="en-GB" dirty="0">
                <a:solidFill>
                  <a:schemeClr val="tx1"/>
                </a:solidFill>
                <a:latin typeface="Candara" panose="020E0502030303020204" pitchFamily="34" charset="0"/>
              </a:rPr>
              <a:t>Classification</a:t>
            </a:r>
          </a:p>
        </p:txBody>
      </p:sp>
    </p:spTree>
    <p:extLst>
      <p:ext uri="{BB962C8B-B14F-4D97-AF65-F5344CB8AC3E}">
        <p14:creationId xmlns:p14="http://schemas.microsoft.com/office/powerpoint/2010/main" val="2011176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0 0 L -0.47761 0 " pathEditMode="relative" ptsTypes="AA">
                                      <p:cBhvr>
                                        <p:cTn id="6" dur="1000" fill="hold"/>
                                        <p:tgtEl>
                                          <p:spTgt spid="5"/>
                                        </p:tgtEl>
                                        <p:attrNameLst>
                                          <p:attrName>ppt_x</p:attrName>
                                          <p:attrName>ppt_y</p:attrName>
                                        </p:attrNameLst>
                                      </p:cBhvr>
                                    </p:animMotion>
                                  </p:childTnLst>
                                </p:cTn>
                              </p:par>
                              <p:par>
                                <p:cTn id="7" presetID="0" presetClass="path" presetSubtype="0" accel="50000" decel="50000" fill="hold" grpId="0" nodeType="withEffect">
                                  <p:stCondLst>
                                    <p:cond delay="0"/>
                                  </p:stCondLst>
                                  <p:childTnLst>
                                    <p:animMotion origin="layout" path="M 1.38889E-6 3.82716E-6 L -0.47761 3.82716E-6 " pathEditMode="relative" rAng="0" ptsTypes="AA">
                                      <p:cBhvr>
                                        <p:cTn id="8" dur="1000" fill="hold"/>
                                        <p:tgtEl>
                                          <p:spTgt spid="8"/>
                                        </p:tgtEl>
                                        <p:attrNameLst>
                                          <p:attrName>ppt_x</p:attrName>
                                          <p:attrName>ppt_y</p:attrName>
                                        </p:attrNameLst>
                                      </p:cBhvr>
                                      <p:rCtr x="-23889" y="0"/>
                                    </p:animMotion>
                                  </p:childTnLst>
                                </p:cTn>
                              </p:par>
                              <p:par>
                                <p:cTn id="9" presetID="0" presetClass="path" presetSubtype="0" accel="50000" decel="50000" fill="hold" nodeType="withEffect">
                                  <p:stCondLst>
                                    <p:cond delay="0"/>
                                  </p:stCondLst>
                                  <p:childTnLst>
                                    <p:animMotion origin="layout" path="M 0 0 L -0.47761 0 " pathEditMode="relative" ptsTypes="AA">
                                      <p:cBhvr>
                                        <p:cTn id="10" dur="1000" fill="hold"/>
                                        <p:tgtEl>
                                          <p:spTgt spid="9"/>
                                        </p:tgtEl>
                                        <p:attrNameLst>
                                          <p:attrName>ppt_x</p:attrName>
                                          <p:attrName>ppt_y</p:attrName>
                                        </p:attrNameLst>
                                      </p:cBhvr>
                                    </p:animMotion>
                                  </p:childTnLst>
                                </p:cTn>
                              </p:par>
                              <p:par>
                                <p:cTn id="11" presetID="0" presetClass="path" presetSubtype="0" accel="50000" decel="50000" fill="hold" grpId="0" nodeType="withEffect">
                                  <p:stCondLst>
                                    <p:cond delay="0"/>
                                  </p:stCondLst>
                                  <p:childTnLst>
                                    <p:animMotion origin="layout" path="M 1.11111E-6 4.44444E-6 L -0.47761 4.44444E-6 " pathEditMode="relative" rAng="0" ptsTypes="AA">
                                      <p:cBhvr>
                                        <p:cTn id="12" dur="1000" fill="hold"/>
                                        <p:tgtEl>
                                          <p:spTgt spid="16"/>
                                        </p:tgtEl>
                                        <p:attrNameLst>
                                          <p:attrName>ppt_x</p:attrName>
                                          <p:attrName>ppt_y</p:attrName>
                                        </p:attrNameLst>
                                      </p:cBhvr>
                                      <p:rCtr x="-23889" y="0"/>
                                    </p:animMotion>
                                  </p:childTnLst>
                                </p:cTn>
                              </p:par>
                              <p:par>
                                <p:cTn id="13" presetID="0" presetClass="path" presetSubtype="0" accel="50000" decel="50000" fill="hold" grpId="0" nodeType="withEffect">
                                  <p:stCondLst>
                                    <p:cond delay="0"/>
                                  </p:stCondLst>
                                  <p:childTnLst>
                                    <p:animMotion origin="layout" path="M 0 0 L -0.47761 0 " pathEditMode="relative" ptsTypes="AA">
                                      <p:cBhvr>
                                        <p:cTn id="14" dur="1000" fill="hold"/>
                                        <p:tgtEl>
                                          <p:spTgt spid="17"/>
                                        </p:tgtEl>
                                        <p:attrNameLst>
                                          <p:attrName>ppt_x</p:attrName>
                                          <p:attrName>ppt_y</p:attrName>
                                        </p:attrNameLst>
                                      </p:cBhvr>
                                    </p:animMotion>
                                  </p:childTnLst>
                                </p:cTn>
                              </p:par>
                              <p:par>
                                <p:cTn id="15" presetID="0" presetClass="path" presetSubtype="0" accel="50000" decel="50000" fill="hold" grpId="0" nodeType="withEffect">
                                  <p:stCondLst>
                                    <p:cond delay="0"/>
                                  </p:stCondLst>
                                  <p:childTnLst>
                                    <p:animMotion origin="layout" path="M -2.77778E-6 6.17284E-7 L -0.4776 6.17284E-7 " pathEditMode="relative" rAng="0" ptsTypes="AA">
                                      <p:cBhvr>
                                        <p:cTn id="16" dur="1000" fill="hold"/>
                                        <p:tgtEl>
                                          <p:spTgt spid="18"/>
                                        </p:tgtEl>
                                        <p:attrNameLst>
                                          <p:attrName>ppt_x</p:attrName>
                                          <p:attrName>ppt_y</p:attrName>
                                        </p:attrNameLst>
                                      </p:cBhvr>
                                      <p:rCtr x="-23889"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16" grpId="0"/>
      <p:bldP spid="17" grpId="0"/>
      <p:bldP spid="18" grpId="0"/>
    </p:bld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Shape 347"/>
        <p:cNvGrpSpPr/>
        <p:nvPr/>
      </p:nvGrpSpPr>
      <p:grpSpPr>
        <a:xfrm>
          <a:off x="0" y="0"/>
          <a:ext cx="0" cy="0"/>
          <a:chOff x="0" y="0"/>
          <a:chExt cx="0" cy="0"/>
        </a:xfrm>
      </p:grpSpPr>
      <p:sp>
        <p:nvSpPr>
          <p:cNvPr id="10" name="TextBox 9">
            <a:extLst>
              <a:ext uri="{FF2B5EF4-FFF2-40B4-BE49-F238E27FC236}">
                <a16:creationId xmlns:a16="http://schemas.microsoft.com/office/drawing/2014/main" id="{B8B08929-97B2-A3C6-72C3-4A4714D62876}"/>
              </a:ext>
            </a:extLst>
          </p:cNvPr>
          <p:cNvSpPr txBox="1"/>
          <p:nvPr/>
        </p:nvSpPr>
        <p:spPr>
          <a:xfrm>
            <a:off x="518985" y="1344507"/>
            <a:ext cx="3858750" cy="677108"/>
          </a:xfrm>
          <a:prstGeom prst="rect">
            <a:avLst/>
          </a:prstGeom>
          <a:noFill/>
        </p:spPr>
        <p:txBody>
          <a:bodyPr wrap="square" rtlCol="0">
            <a:spAutoFit/>
          </a:bodyPr>
          <a:lstStyle/>
          <a:p>
            <a:r>
              <a:rPr lang="en-GB" sz="2000" b="1" dirty="0">
                <a:latin typeface="Chivo" panose="020B0503030202020804" pitchFamily="34" charset="77"/>
              </a:rPr>
              <a:t>CHARACTERIZATION </a:t>
            </a:r>
          </a:p>
          <a:p>
            <a:r>
              <a:rPr lang="en-GB" sz="1800" dirty="0">
                <a:latin typeface="Chivo" panose="020B0503030202020804" pitchFamily="34" charset="77"/>
              </a:rPr>
              <a:t>of astrocyte cultures </a:t>
            </a:r>
          </a:p>
        </p:txBody>
      </p:sp>
      <p:sp>
        <p:nvSpPr>
          <p:cNvPr id="6" name="Rectangle 5">
            <a:extLst>
              <a:ext uri="{FF2B5EF4-FFF2-40B4-BE49-F238E27FC236}">
                <a16:creationId xmlns:a16="http://schemas.microsoft.com/office/drawing/2014/main" id="{EF462B2B-5AC6-1CF0-B11C-84AE5071B980}"/>
              </a:ext>
            </a:extLst>
          </p:cNvPr>
          <p:cNvSpPr/>
          <p:nvPr/>
        </p:nvSpPr>
        <p:spPr>
          <a:xfrm>
            <a:off x="8857561" y="0"/>
            <a:ext cx="286439" cy="5143500"/>
          </a:xfrm>
          <a:prstGeom prst="rect">
            <a:avLst/>
          </a:prstGeom>
          <a:solidFill>
            <a:srgbClr val="994269">
              <a:alpha val="6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7" name="Straight Connector 6">
            <a:extLst>
              <a:ext uri="{FF2B5EF4-FFF2-40B4-BE49-F238E27FC236}">
                <a16:creationId xmlns:a16="http://schemas.microsoft.com/office/drawing/2014/main" id="{3F1E0B8A-3618-0245-2691-589D096BE017}"/>
              </a:ext>
            </a:extLst>
          </p:cNvPr>
          <p:cNvCxnSpPr>
            <a:cxnSpLocks/>
          </p:cNvCxnSpPr>
          <p:nvPr/>
        </p:nvCxnSpPr>
        <p:spPr>
          <a:xfrm>
            <a:off x="9003871" y="1185333"/>
            <a:ext cx="0" cy="3958167"/>
          </a:xfrm>
          <a:prstGeom prst="line">
            <a:avLst/>
          </a:prstGeom>
          <a:ln/>
        </p:spPr>
        <p:style>
          <a:lnRef idx="1">
            <a:schemeClr val="dk1"/>
          </a:lnRef>
          <a:fillRef idx="0">
            <a:schemeClr val="dk1"/>
          </a:fillRef>
          <a:effectRef idx="0">
            <a:schemeClr val="dk1"/>
          </a:effectRef>
          <a:fontRef idx="minor">
            <a:schemeClr val="tx1"/>
          </a:fontRef>
        </p:style>
      </p:cxnSp>
      <p:sp>
        <p:nvSpPr>
          <p:cNvPr id="8" name="Google Shape;348;p47">
            <a:extLst>
              <a:ext uri="{FF2B5EF4-FFF2-40B4-BE49-F238E27FC236}">
                <a16:creationId xmlns:a16="http://schemas.microsoft.com/office/drawing/2014/main" id="{A11A6764-A6A1-05CD-37E4-27C2ABF425E8}"/>
              </a:ext>
            </a:extLst>
          </p:cNvPr>
          <p:cNvSpPr txBox="1">
            <a:spLocks noGrp="1"/>
          </p:cNvSpPr>
          <p:nvPr>
            <p:ph type="title"/>
          </p:nvPr>
        </p:nvSpPr>
        <p:spPr>
          <a:xfrm>
            <a:off x="713225" y="470650"/>
            <a:ext cx="7717500" cy="549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latin typeface="Chivo" panose="020B0503030202020804" pitchFamily="34" charset="77"/>
              </a:rPr>
              <a:t>Motivation</a:t>
            </a:r>
            <a:endParaRPr dirty="0">
              <a:latin typeface="Chivo" panose="020B0503030202020804" pitchFamily="34" charset="77"/>
            </a:endParaRPr>
          </a:p>
        </p:txBody>
      </p:sp>
      <p:sp>
        <p:nvSpPr>
          <p:cNvPr id="11" name="TextBox 10">
            <a:extLst>
              <a:ext uri="{FF2B5EF4-FFF2-40B4-BE49-F238E27FC236}">
                <a16:creationId xmlns:a16="http://schemas.microsoft.com/office/drawing/2014/main" id="{98C5E57F-EC83-AE7A-FA8E-7029699E6D0A}"/>
              </a:ext>
            </a:extLst>
          </p:cNvPr>
          <p:cNvSpPr txBox="1"/>
          <p:nvPr/>
        </p:nvSpPr>
        <p:spPr>
          <a:xfrm>
            <a:off x="518984" y="2031720"/>
            <a:ext cx="4053016" cy="1962076"/>
          </a:xfrm>
          <a:prstGeom prst="rect">
            <a:avLst/>
          </a:prstGeom>
          <a:noFill/>
        </p:spPr>
        <p:txBody>
          <a:bodyPr wrap="square" rtlCol="0">
            <a:spAutoFit/>
          </a:bodyPr>
          <a:lstStyle/>
          <a:p>
            <a:pPr marL="541338" indent="-331788">
              <a:spcAft>
                <a:spcPts val="900"/>
              </a:spcAft>
              <a:buClr>
                <a:srgbClr val="994269"/>
              </a:buClr>
              <a:buSzPct val="70000"/>
              <a:buFont typeface="Wingdings" pitchFamily="2" charset="2"/>
              <a:buChar char="v"/>
            </a:pPr>
            <a:r>
              <a:rPr lang="en-GB" dirty="0">
                <a:solidFill>
                  <a:schemeClr val="tx1"/>
                </a:solidFill>
                <a:latin typeface="Candara" panose="020E0502030303020204" pitchFamily="34" charset="0"/>
              </a:rPr>
              <a:t>Detection</a:t>
            </a:r>
          </a:p>
          <a:p>
            <a:pPr marL="541338" indent="-331788">
              <a:spcAft>
                <a:spcPts val="900"/>
              </a:spcAft>
              <a:buClr>
                <a:srgbClr val="994269"/>
              </a:buClr>
              <a:buSzPct val="70000"/>
              <a:buFont typeface="Wingdings" pitchFamily="2" charset="2"/>
              <a:buChar char="v"/>
            </a:pPr>
            <a:r>
              <a:rPr lang="en-GB" dirty="0">
                <a:solidFill>
                  <a:schemeClr val="tx1"/>
                </a:solidFill>
                <a:latin typeface="Candara" panose="020E0502030303020204" pitchFamily="34" charset="0"/>
              </a:rPr>
              <a:t>Segmentation</a:t>
            </a:r>
          </a:p>
          <a:p>
            <a:pPr marL="541338" indent="-331788">
              <a:spcAft>
                <a:spcPts val="900"/>
              </a:spcAft>
              <a:buClr>
                <a:srgbClr val="994269"/>
              </a:buClr>
              <a:buSzPct val="70000"/>
              <a:buFont typeface="Wingdings" pitchFamily="2" charset="2"/>
              <a:buChar char="v"/>
            </a:pPr>
            <a:r>
              <a:rPr lang="en-GB" dirty="0">
                <a:solidFill>
                  <a:schemeClr val="tx1"/>
                </a:solidFill>
                <a:latin typeface="Candara" panose="020E0502030303020204" pitchFamily="34" charset="0"/>
              </a:rPr>
              <a:t>Morphological analysis</a:t>
            </a:r>
          </a:p>
          <a:p>
            <a:pPr marL="541338" indent="-331788">
              <a:spcAft>
                <a:spcPts val="900"/>
              </a:spcAft>
              <a:buClr>
                <a:srgbClr val="994269"/>
              </a:buClr>
              <a:buSzPct val="70000"/>
              <a:buFont typeface="Wingdings" pitchFamily="2" charset="2"/>
              <a:buChar char="v"/>
            </a:pPr>
            <a:r>
              <a:rPr lang="en-GB" dirty="0">
                <a:solidFill>
                  <a:schemeClr val="tx1"/>
                </a:solidFill>
                <a:latin typeface="Candara" panose="020E0502030303020204" pitchFamily="34" charset="0"/>
              </a:rPr>
              <a:t>Spatial profiling</a:t>
            </a:r>
          </a:p>
          <a:p>
            <a:pPr marL="541338" indent="-331788">
              <a:spcAft>
                <a:spcPts val="900"/>
              </a:spcAft>
              <a:buClr>
                <a:srgbClr val="994269"/>
              </a:buClr>
              <a:buSzPct val="70000"/>
              <a:buFont typeface="Wingdings" pitchFamily="2" charset="2"/>
              <a:buChar char="v"/>
            </a:pPr>
            <a:r>
              <a:rPr lang="en-GB" dirty="0">
                <a:solidFill>
                  <a:schemeClr val="tx1"/>
                </a:solidFill>
                <a:latin typeface="Candara" panose="020E0502030303020204" pitchFamily="34" charset="0"/>
              </a:rPr>
              <a:t>Cell-cell contacts</a:t>
            </a:r>
          </a:p>
          <a:p>
            <a:pPr marL="541338" indent="-331788">
              <a:spcAft>
                <a:spcPts val="900"/>
              </a:spcAft>
              <a:buClr>
                <a:srgbClr val="994269"/>
              </a:buClr>
              <a:buSzPct val="70000"/>
              <a:buFont typeface="Wingdings" pitchFamily="2" charset="2"/>
              <a:buChar char="v"/>
            </a:pPr>
            <a:r>
              <a:rPr lang="en-GB" dirty="0">
                <a:solidFill>
                  <a:schemeClr val="tx1"/>
                </a:solidFill>
                <a:latin typeface="Candara" panose="020E0502030303020204" pitchFamily="34" charset="0"/>
              </a:rPr>
              <a:t>Classification</a:t>
            </a:r>
          </a:p>
        </p:txBody>
      </p:sp>
      <p:sp>
        <p:nvSpPr>
          <p:cNvPr id="12" name="TextBox 11">
            <a:extLst>
              <a:ext uri="{FF2B5EF4-FFF2-40B4-BE49-F238E27FC236}">
                <a16:creationId xmlns:a16="http://schemas.microsoft.com/office/drawing/2014/main" id="{14B9CD82-DFF5-F5E9-9575-C36D0D96ECD9}"/>
              </a:ext>
            </a:extLst>
          </p:cNvPr>
          <p:cNvSpPr txBox="1"/>
          <p:nvPr/>
        </p:nvSpPr>
        <p:spPr>
          <a:xfrm>
            <a:off x="4804572" y="1344507"/>
            <a:ext cx="3858750" cy="677108"/>
          </a:xfrm>
          <a:prstGeom prst="rect">
            <a:avLst/>
          </a:prstGeom>
          <a:noFill/>
        </p:spPr>
        <p:txBody>
          <a:bodyPr wrap="square" rtlCol="0">
            <a:spAutoFit/>
          </a:bodyPr>
          <a:lstStyle/>
          <a:p>
            <a:r>
              <a:rPr lang="en-GB" sz="2000" b="1" dirty="0">
                <a:latin typeface="Chivo" panose="020B0503030202020804" pitchFamily="34" charset="77"/>
              </a:rPr>
              <a:t>CHALLENGES</a:t>
            </a:r>
          </a:p>
          <a:p>
            <a:r>
              <a:rPr lang="en-GB" sz="1800" dirty="0">
                <a:latin typeface="Chivo" panose="020B0503030202020804" pitchFamily="34" charset="77"/>
              </a:rPr>
              <a:t>for automatization</a:t>
            </a:r>
          </a:p>
        </p:txBody>
      </p:sp>
      <p:sp>
        <p:nvSpPr>
          <p:cNvPr id="13" name="TextBox 12">
            <a:extLst>
              <a:ext uri="{FF2B5EF4-FFF2-40B4-BE49-F238E27FC236}">
                <a16:creationId xmlns:a16="http://schemas.microsoft.com/office/drawing/2014/main" id="{FE1F6D6A-B441-D6B4-3825-E6D63F3523ED}"/>
              </a:ext>
            </a:extLst>
          </p:cNvPr>
          <p:cNvSpPr txBox="1"/>
          <p:nvPr/>
        </p:nvSpPr>
        <p:spPr>
          <a:xfrm>
            <a:off x="4804571" y="2031720"/>
            <a:ext cx="4053016" cy="1515800"/>
          </a:xfrm>
          <a:prstGeom prst="rect">
            <a:avLst/>
          </a:prstGeom>
          <a:noFill/>
        </p:spPr>
        <p:txBody>
          <a:bodyPr wrap="square" rtlCol="0">
            <a:spAutoFit/>
          </a:bodyPr>
          <a:lstStyle/>
          <a:p>
            <a:pPr marL="541338" indent="-331788">
              <a:spcAft>
                <a:spcPts val="900"/>
              </a:spcAft>
              <a:buClr>
                <a:srgbClr val="994269"/>
              </a:buClr>
              <a:buSzPct val="70000"/>
              <a:buFont typeface="Wingdings" pitchFamily="2" charset="2"/>
              <a:buChar char="v"/>
            </a:pPr>
            <a:r>
              <a:rPr lang="en-GB" dirty="0">
                <a:solidFill>
                  <a:schemeClr val="tx1"/>
                </a:solidFill>
                <a:latin typeface="Candara" panose="020E0502030303020204" pitchFamily="34" charset="0"/>
              </a:rPr>
              <a:t>Astrocytes’ morphological complexity</a:t>
            </a:r>
          </a:p>
          <a:p>
            <a:pPr marL="541338" indent="-331788">
              <a:spcAft>
                <a:spcPts val="900"/>
              </a:spcAft>
              <a:buClr>
                <a:srgbClr val="994269"/>
              </a:buClr>
              <a:buSzPct val="70000"/>
              <a:buFont typeface="Wingdings" pitchFamily="2" charset="2"/>
              <a:buChar char="v"/>
            </a:pPr>
            <a:r>
              <a:rPr lang="en-GB" dirty="0">
                <a:solidFill>
                  <a:schemeClr val="tx1"/>
                </a:solidFill>
                <a:latin typeface="Candara" panose="020E0502030303020204" pitchFamily="34" charset="0"/>
              </a:rPr>
              <a:t>Astrocytes’ heterogeneity</a:t>
            </a:r>
          </a:p>
          <a:p>
            <a:pPr marL="541338" indent="-331788">
              <a:spcAft>
                <a:spcPts val="900"/>
              </a:spcAft>
              <a:buClr>
                <a:srgbClr val="994269"/>
              </a:buClr>
              <a:buSzPct val="70000"/>
              <a:buFont typeface="Wingdings" pitchFamily="2" charset="2"/>
              <a:buChar char="v"/>
            </a:pPr>
            <a:r>
              <a:rPr lang="en-GB" dirty="0">
                <a:solidFill>
                  <a:schemeClr val="tx1"/>
                </a:solidFill>
                <a:latin typeface="Candara" panose="020E0502030303020204" pitchFamily="34" charset="0"/>
              </a:rPr>
              <a:t>Laboratory-specific experimental conditions</a:t>
            </a:r>
          </a:p>
          <a:p>
            <a:pPr marL="541338" indent="-331788">
              <a:spcAft>
                <a:spcPts val="900"/>
              </a:spcAft>
              <a:buClr>
                <a:srgbClr val="994269"/>
              </a:buClr>
              <a:buSzPct val="70000"/>
              <a:buFont typeface="Wingdings" pitchFamily="2" charset="2"/>
              <a:buChar char="v"/>
            </a:pPr>
            <a:r>
              <a:rPr lang="en-GB" dirty="0">
                <a:solidFill>
                  <a:schemeClr val="tx1"/>
                </a:solidFill>
                <a:latin typeface="Candara" panose="020E0502030303020204" pitchFamily="34" charset="0"/>
              </a:rPr>
              <a:t>Scarcity of annotated data (specially of 3D images)</a:t>
            </a:r>
          </a:p>
        </p:txBody>
      </p:sp>
    </p:spTree>
    <p:extLst>
      <p:ext uri="{BB962C8B-B14F-4D97-AF65-F5344CB8AC3E}">
        <p14:creationId xmlns:p14="http://schemas.microsoft.com/office/powerpoint/2010/main" val="1027305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grpId="0" nodeType="withEffect">
                                  <p:stCondLst>
                                    <p:cond delay="0"/>
                                  </p:stCondLst>
                                  <p:childTnLst>
                                    <p:animMotion origin="layout" path="M 0 0 L -0.47761 0 " pathEditMode="relative" ptsTypes="AA">
                                      <p:cBhvr>
                                        <p:cTn id="6" dur="1000" fill="hold"/>
                                        <p:tgtEl>
                                          <p:spTgt spid="10"/>
                                        </p:tgtEl>
                                        <p:attrNameLst>
                                          <p:attrName>ppt_x</p:attrName>
                                          <p:attrName>ppt_y</p:attrName>
                                        </p:attrNameLst>
                                      </p:cBhvr>
                                    </p:animMotion>
                                  </p:childTnLst>
                                </p:cTn>
                              </p:par>
                              <p:par>
                                <p:cTn id="7" presetID="0" presetClass="path" presetSubtype="0" accel="50000" decel="50000" fill="hold" grpId="0" nodeType="withEffect">
                                  <p:stCondLst>
                                    <p:cond delay="0"/>
                                  </p:stCondLst>
                                  <p:childTnLst>
                                    <p:animMotion origin="layout" path="M -2.77778E-6 6.17284E-7 L -0.4776 6.17284E-7 " pathEditMode="relative" rAng="0" ptsTypes="AA">
                                      <p:cBhvr>
                                        <p:cTn id="8" dur="1000" fill="hold"/>
                                        <p:tgtEl>
                                          <p:spTgt spid="11"/>
                                        </p:tgtEl>
                                        <p:attrNameLst>
                                          <p:attrName>ppt_x</p:attrName>
                                          <p:attrName>ppt_y</p:attrName>
                                        </p:attrNameLst>
                                      </p:cBhvr>
                                      <p:rCtr x="-23889" y="0"/>
                                    </p:animMotion>
                                  </p:childTnLst>
                                </p:cTn>
                              </p:par>
                              <p:par>
                                <p:cTn id="9" presetID="0" presetClass="path" presetSubtype="0" accel="50000" decel="50000" fill="hold" grpId="0" nodeType="withEffect">
                                  <p:stCondLst>
                                    <p:cond delay="0"/>
                                  </p:stCondLst>
                                  <p:childTnLst>
                                    <p:animMotion origin="layout" path="M 1.11111E-6 3.82716E-6 L -0.47761 3.82716E-6 " pathEditMode="relative" rAng="0" ptsTypes="AA">
                                      <p:cBhvr>
                                        <p:cTn id="10" dur="1000" fill="hold"/>
                                        <p:tgtEl>
                                          <p:spTgt spid="12"/>
                                        </p:tgtEl>
                                        <p:attrNameLst>
                                          <p:attrName>ppt_x</p:attrName>
                                          <p:attrName>ppt_y</p:attrName>
                                        </p:attrNameLst>
                                      </p:cBhvr>
                                      <p:rCtr x="-23889" y="0"/>
                                    </p:animMotion>
                                  </p:childTnLst>
                                </p:cTn>
                              </p:par>
                              <p:par>
                                <p:cTn id="11" presetID="0" presetClass="path" presetSubtype="0" accel="50000" decel="50000" fill="hold" grpId="0" nodeType="withEffect">
                                  <p:stCondLst>
                                    <p:cond delay="0"/>
                                  </p:stCondLst>
                                  <p:childTnLst>
                                    <p:animMotion origin="layout" path="M 8.33333E-7 -2.59259E-6 L -0.4776 -2.59259E-6 " pathEditMode="relative" rAng="0" ptsTypes="AA">
                                      <p:cBhvr>
                                        <p:cTn id="12" dur="1000" fill="hold"/>
                                        <p:tgtEl>
                                          <p:spTgt spid="13"/>
                                        </p:tgtEl>
                                        <p:attrNameLst>
                                          <p:attrName>ppt_x</p:attrName>
                                          <p:attrName>ppt_y</p:attrName>
                                        </p:attrNameLst>
                                      </p:cBhvr>
                                      <p:rCtr x="-23889"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06"/>
        <p:cNvGrpSpPr/>
        <p:nvPr/>
      </p:nvGrpSpPr>
      <p:grpSpPr>
        <a:xfrm>
          <a:off x="0" y="0"/>
          <a:ext cx="0" cy="0"/>
          <a:chOff x="0" y="0"/>
          <a:chExt cx="0" cy="0"/>
        </a:xfrm>
      </p:grpSpPr>
      <p:sp>
        <p:nvSpPr>
          <p:cNvPr id="507" name="Google Shape;507;p54"/>
          <p:cNvSpPr txBox="1">
            <a:spLocks noGrp="1"/>
          </p:cNvSpPr>
          <p:nvPr>
            <p:ph type="title"/>
          </p:nvPr>
        </p:nvSpPr>
        <p:spPr>
          <a:xfrm>
            <a:off x="713225" y="470650"/>
            <a:ext cx="7717500" cy="549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latin typeface="Chivo" panose="020B0503030202020804" pitchFamily="34" charset="77"/>
              </a:rPr>
              <a:t>Objectives and Deliverables</a:t>
            </a:r>
            <a:endParaRPr dirty="0">
              <a:latin typeface="Chivo" panose="020B0503030202020804" pitchFamily="34" charset="77"/>
            </a:endParaRPr>
          </a:p>
        </p:txBody>
      </p:sp>
      <p:sp>
        <p:nvSpPr>
          <p:cNvPr id="2" name="Rectangle 1">
            <a:extLst>
              <a:ext uri="{FF2B5EF4-FFF2-40B4-BE49-F238E27FC236}">
                <a16:creationId xmlns:a16="http://schemas.microsoft.com/office/drawing/2014/main" id="{7131950F-FCE0-535F-EDB4-B092E6205871}"/>
              </a:ext>
            </a:extLst>
          </p:cNvPr>
          <p:cNvSpPr/>
          <p:nvPr/>
        </p:nvSpPr>
        <p:spPr>
          <a:xfrm rot="16200000">
            <a:off x="4079286" y="792060"/>
            <a:ext cx="272153" cy="8430728"/>
          </a:xfrm>
          <a:prstGeom prst="rect">
            <a:avLst/>
          </a:prstGeom>
          <a:solidFill>
            <a:srgbClr val="994269">
              <a:alpha val="6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 name="Straight Connector 2">
            <a:extLst>
              <a:ext uri="{FF2B5EF4-FFF2-40B4-BE49-F238E27FC236}">
                <a16:creationId xmlns:a16="http://schemas.microsoft.com/office/drawing/2014/main" id="{2011C110-3324-AF8B-B08A-A36CD08E71CF}"/>
              </a:ext>
            </a:extLst>
          </p:cNvPr>
          <p:cNvCxnSpPr>
            <a:cxnSpLocks/>
          </p:cNvCxnSpPr>
          <p:nvPr/>
        </p:nvCxnSpPr>
        <p:spPr>
          <a:xfrm>
            <a:off x="285750" y="2571750"/>
            <a:ext cx="0" cy="2571750"/>
          </a:xfrm>
          <a:prstGeom prst="line">
            <a:avLst/>
          </a:prstGeom>
          <a:ln/>
        </p:spPr>
        <p:style>
          <a:lnRef idx="1">
            <a:schemeClr val="dk1"/>
          </a:lnRef>
          <a:fillRef idx="0">
            <a:schemeClr val="dk1"/>
          </a:fillRef>
          <a:effectRef idx="0">
            <a:schemeClr val="dk1"/>
          </a:effectRef>
          <a:fontRef idx="minor">
            <a:schemeClr val="tx1"/>
          </a:fontRef>
        </p:style>
      </p:cxnSp>
      <p:pic>
        <p:nvPicPr>
          <p:cNvPr id="26" name="Picture 25">
            <a:extLst>
              <a:ext uri="{FF2B5EF4-FFF2-40B4-BE49-F238E27FC236}">
                <a16:creationId xmlns:a16="http://schemas.microsoft.com/office/drawing/2014/main" id="{35892D3D-8327-9526-523B-6AE3591116FF}"/>
              </a:ext>
            </a:extLst>
          </p:cNvPr>
          <p:cNvPicPr>
            <a:picLocks noChangeAspect="1"/>
          </p:cNvPicPr>
          <p:nvPr/>
        </p:nvPicPr>
        <p:blipFill rotWithShape="1">
          <a:blip r:embed="rId3"/>
          <a:srcRect l="5876" t="7652" r="5876" b="8613"/>
          <a:stretch/>
        </p:blipFill>
        <p:spPr>
          <a:xfrm>
            <a:off x="571503" y="1410427"/>
            <a:ext cx="3071043" cy="3071043"/>
          </a:xfrm>
          <a:prstGeom prst="rect">
            <a:avLst/>
          </a:prstGeom>
        </p:spPr>
      </p:pic>
      <p:sp>
        <p:nvSpPr>
          <p:cNvPr id="27" name="TextBox 26">
            <a:extLst>
              <a:ext uri="{FF2B5EF4-FFF2-40B4-BE49-F238E27FC236}">
                <a16:creationId xmlns:a16="http://schemas.microsoft.com/office/drawing/2014/main" id="{A58CB855-5665-73EB-49BB-E48774A3EC46}"/>
              </a:ext>
            </a:extLst>
          </p:cNvPr>
          <p:cNvSpPr txBox="1"/>
          <p:nvPr/>
        </p:nvSpPr>
        <p:spPr>
          <a:xfrm>
            <a:off x="3928297" y="1449254"/>
            <a:ext cx="4502427" cy="400110"/>
          </a:xfrm>
          <a:prstGeom prst="rect">
            <a:avLst/>
          </a:prstGeom>
          <a:noFill/>
        </p:spPr>
        <p:txBody>
          <a:bodyPr wrap="square" rtlCol="0" anchor="ctr">
            <a:spAutoFit/>
          </a:bodyPr>
          <a:lstStyle/>
          <a:p>
            <a:pPr>
              <a:spcBef>
                <a:spcPts val="600"/>
              </a:spcBef>
              <a:spcAft>
                <a:spcPts val="600"/>
              </a:spcAft>
            </a:pPr>
            <a:r>
              <a:rPr lang="en-GB" sz="2000" b="1" i="1" dirty="0">
                <a:solidFill>
                  <a:srgbClr val="994269"/>
                </a:solidFill>
                <a:latin typeface="Chivo" panose="020B0503030202020804" pitchFamily="34" charset="77"/>
              </a:rPr>
              <a:t>In Silico </a:t>
            </a:r>
            <a:r>
              <a:rPr lang="en-GB" sz="2000" b="1" dirty="0">
                <a:solidFill>
                  <a:srgbClr val="994269"/>
                </a:solidFill>
                <a:latin typeface="Chivo" panose="020B0503030202020804" pitchFamily="34" charset="77"/>
              </a:rPr>
              <a:t>Characterization Pipeline</a:t>
            </a:r>
            <a:endParaRPr lang="en-GB" sz="2000" b="1" i="1" dirty="0">
              <a:solidFill>
                <a:srgbClr val="994269"/>
              </a:solidFill>
              <a:latin typeface="Chivo" panose="020B0503030202020804" pitchFamily="34" charset="77"/>
            </a:endParaRPr>
          </a:p>
        </p:txBody>
      </p:sp>
      <p:sp>
        <p:nvSpPr>
          <p:cNvPr id="28" name="TextBox 27">
            <a:extLst>
              <a:ext uri="{FF2B5EF4-FFF2-40B4-BE49-F238E27FC236}">
                <a16:creationId xmlns:a16="http://schemas.microsoft.com/office/drawing/2014/main" id="{702B2A39-B29F-EBE4-2DF7-3A882701D718}"/>
              </a:ext>
            </a:extLst>
          </p:cNvPr>
          <p:cNvSpPr txBox="1"/>
          <p:nvPr/>
        </p:nvSpPr>
        <p:spPr>
          <a:xfrm>
            <a:off x="3928296" y="1849364"/>
            <a:ext cx="4644197" cy="2385268"/>
          </a:xfrm>
          <a:prstGeom prst="rect">
            <a:avLst/>
          </a:prstGeom>
          <a:noFill/>
        </p:spPr>
        <p:txBody>
          <a:bodyPr wrap="square" rtlCol="0">
            <a:spAutoFit/>
          </a:bodyPr>
          <a:lstStyle/>
          <a:p>
            <a:pPr marL="552450" indent="-342900">
              <a:spcAft>
                <a:spcPts val="900"/>
              </a:spcAft>
              <a:buClr>
                <a:srgbClr val="994269"/>
              </a:buClr>
              <a:buSzPct val="100000"/>
              <a:buFont typeface="+mj-lt"/>
              <a:buAutoNum type="arabicPeriod"/>
            </a:pPr>
            <a:r>
              <a:rPr lang="en-GB" sz="1600" dirty="0">
                <a:solidFill>
                  <a:schemeClr val="tx1"/>
                </a:solidFill>
                <a:latin typeface="Candara" panose="020E0502030303020204" pitchFamily="34" charset="0"/>
              </a:rPr>
              <a:t>Nuclei quantification</a:t>
            </a:r>
          </a:p>
          <a:p>
            <a:pPr marL="552450" indent="-342900">
              <a:spcAft>
                <a:spcPts val="900"/>
              </a:spcAft>
              <a:buClr>
                <a:srgbClr val="994269"/>
              </a:buClr>
              <a:buSzPct val="100000"/>
              <a:buFont typeface="+mj-lt"/>
              <a:buAutoNum type="arabicPeriod"/>
            </a:pPr>
            <a:r>
              <a:rPr lang="en-GB" sz="1600" dirty="0">
                <a:solidFill>
                  <a:schemeClr val="tx1"/>
                </a:solidFill>
                <a:latin typeface="Candara" panose="020E0502030303020204" pitchFamily="34" charset="0"/>
              </a:rPr>
              <a:t>Astrocyte detection</a:t>
            </a:r>
          </a:p>
          <a:p>
            <a:pPr marL="552450" indent="-342900">
              <a:spcAft>
                <a:spcPts val="900"/>
              </a:spcAft>
              <a:buClr>
                <a:srgbClr val="994269"/>
              </a:buClr>
              <a:buSzPct val="100000"/>
              <a:buFont typeface="+mj-lt"/>
              <a:buAutoNum type="arabicPeriod"/>
            </a:pPr>
            <a:r>
              <a:rPr lang="en-GB" sz="1600" dirty="0">
                <a:solidFill>
                  <a:schemeClr val="tx1"/>
                </a:solidFill>
                <a:latin typeface="Candara" panose="020E0502030303020204" pitchFamily="34" charset="0"/>
              </a:rPr>
              <a:t>Astrocyte classification</a:t>
            </a:r>
          </a:p>
          <a:p>
            <a:pPr marL="942975" lvl="3" indent="-217488">
              <a:spcAft>
                <a:spcPts val="900"/>
              </a:spcAft>
              <a:buClr>
                <a:srgbClr val="994269"/>
              </a:buClr>
              <a:buSzPct val="70000"/>
              <a:buFont typeface="Arial" panose="020B0604020202020204" pitchFamily="34" charset="0"/>
              <a:buChar char="•"/>
            </a:pPr>
            <a:r>
              <a:rPr lang="en-GB" sz="1200" dirty="0">
                <a:solidFill>
                  <a:schemeClr val="tx1"/>
                </a:solidFill>
                <a:latin typeface="Candara" panose="020E0502030303020204" pitchFamily="34" charset="0"/>
              </a:rPr>
              <a:t>Protoplasmic-like or fibrous-like?</a:t>
            </a:r>
          </a:p>
          <a:p>
            <a:pPr marL="942975" lvl="3" indent="-217488">
              <a:spcAft>
                <a:spcPts val="900"/>
              </a:spcAft>
              <a:buClr>
                <a:srgbClr val="994269"/>
              </a:buClr>
              <a:buSzPct val="70000"/>
              <a:buFont typeface="Arial" panose="020B0604020202020204" pitchFamily="34" charset="0"/>
              <a:buChar char="•"/>
            </a:pPr>
            <a:r>
              <a:rPr lang="en-GB" sz="1200" dirty="0">
                <a:solidFill>
                  <a:schemeClr val="tx1"/>
                </a:solidFill>
                <a:latin typeface="Candara" panose="020E0502030303020204" pitchFamily="34" charset="0"/>
              </a:rPr>
              <a:t>Mononucleated or multinucleated?</a:t>
            </a:r>
          </a:p>
          <a:p>
            <a:pPr marL="552450" indent="-342900">
              <a:spcAft>
                <a:spcPts val="900"/>
              </a:spcAft>
              <a:buClr>
                <a:srgbClr val="994269"/>
              </a:buClr>
              <a:buSzPct val="100000"/>
              <a:buFont typeface="+mj-lt"/>
              <a:buAutoNum type="arabicPeriod"/>
            </a:pPr>
            <a:r>
              <a:rPr lang="en-GB" sz="1600" dirty="0">
                <a:solidFill>
                  <a:schemeClr val="tx1"/>
                </a:solidFill>
                <a:latin typeface="Candara" panose="020E0502030303020204" pitchFamily="34" charset="0"/>
              </a:rPr>
              <a:t>Cell-cell interactions</a:t>
            </a:r>
          </a:p>
          <a:p>
            <a:pPr marL="552450" indent="-342900">
              <a:spcAft>
                <a:spcPts val="900"/>
              </a:spcAft>
              <a:buClr>
                <a:srgbClr val="994269"/>
              </a:buClr>
              <a:buSzPct val="100000"/>
              <a:buFont typeface="+mj-lt"/>
              <a:buAutoNum type="arabicPeriod"/>
            </a:pPr>
            <a:r>
              <a:rPr lang="en-GB" sz="1600" i="1" dirty="0">
                <a:solidFill>
                  <a:schemeClr val="tx1"/>
                </a:solidFill>
                <a:latin typeface="Candara" panose="020E0502030303020204" pitchFamily="34" charset="0"/>
              </a:rPr>
              <a:t>In silico </a:t>
            </a:r>
            <a:r>
              <a:rPr lang="en-GB" sz="1600" dirty="0">
                <a:solidFill>
                  <a:schemeClr val="tx1"/>
                </a:solidFill>
                <a:latin typeface="Candara" panose="020E0502030303020204" pitchFamily="34" charset="0"/>
              </a:rPr>
              <a:t>staining</a:t>
            </a:r>
            <a:endParaRPr lang="en-GB" sz="1600" i="1" dirty="0">
              <a:solidFill>
                <a:schemeClr val="tx1"/>
              </a:solidFill>
              <a:latin typeface="Candara" panose="020E0502030303020204" pitchFamily="34" charset="0"/>
            </a:endParaRPr>
          </a:p>
        </p:txBody>
      </p:sp>
      <p:sp>
        <p:nvSpPr>
          <p:cNvPr id="30" name="TextBox 29">
            <a:extLst>
              <a:ext uri="{FF2B5EF4-FFF2-40B4-BE49-F238E27FC236}">
                <a16:creationId xmlns:a16="http://schemas.microsoft.com/office/drawing/2014/main" id="{E8306E9C-015A-5167-B9EA-1ACE0865341E}"/>
              </a:ext>
            </a:extLst>
          </p:cNvPr>
          <p:cNvSpPr txBox="1"/>
          <p:nvPr/>
        </p:nvSpPr>
        <p:spPr>
          <a:xfrm>
            <a:off x="3928295" y="2768160"/>
            <a:ext cx="4644197" cy="584775"/>
          </a:xfrm>
          <a:prstGeom prst="rect">
            <a:avLst/>
          </a:prstGeom>
          <a:noFill/>
        </p:spPr>
        <p:txBody>
          <a:bodyPr wrap="square" rtlCol="0">
            <a:spAutoFit/>
          </a:bodyPr>
          <a:lstStyle/>
          <a:p>
            <a:pPr marL="209550">
              <a:spcAft>
                <a:spcPts val="900"/>
              </a:spcAft>
              <a:buClr>
                <a:srgbClr val="994269"/>
              </a:buClr>
              <a:buSzPct val="100000"/>
            </a:pPr>
            <a:r>
              <a:rPr lang="en-GB" sz="1600" dirty="0">
                <a:solidFill>
                  <a:schemeClr val="tx1"/>
                </a:solidFill>
                <a:latin typeface="Candara" panose="020E0502030303020204" pitchFamily="34" charset="0"/>
              </a:rPr>
              <a:t>Quantification, classification, cell-cell interactions,</a:t>
            </a:r>
            <a:r>
              <a:rPr lang="en-GB" sz="1600" i="1" dirty="0">
                <a:solidFill>
                  <a:schemeClr val="tx1"/>
                </a:solidFill>
                <a:latin typeface="Candara" panose="020E0502030303020204" pitchFamily="34" charset="0"/>
              </a:rPr>
              <a:t> in silico </a:t>
            </a:r>
            <a:r>
              <a:rPr lang="en-GB" sz="1600" dirty="0">
                <a:solidFill>
                  <a:schemeClr val="tx1"/>
                </a:solidFill>
                <a:latin typeface="Candara" panose="020E0502030303020204" pitchFamily="34" charset="0"/>
              </a:rPr>
              <a:t>staining</a:t>
            </a:r>
          </a:p>
        </p:txBody>
      </p:sp>
      <p:sp>
        <p:nvSpPr>
          <p:cNvPr id="31" name="TextBox 30">
            <a:extLst>
              <a:ext uri="{FF2B5EF4-FFF2-40B4-BE49-F238E27FC236}">
                <a16:creationId xmlns:a16="http://schemas.microsoft.com/office/drawing/2014/main" id="{EBDEF825-3323-918B-325E-5E85B24E80EB}"/>
              </a:ext>
            </a:extLst>
          </p:cNvPr>
          <p:cNvSpPr txBox="1"/>
          <p:nvPr/>
        </p:nvSpPr>
        <p:spPr>
          <a:xfrm>
            <a:off x="3928297" y="1413802"/>
            <a:ext cx="4502427" cy="400110"/>
          </a:xfrm>
          <a:prstGeom prst="rect">
            <a:avLst/>
          </a:prstGeom>
          <a:noFill/>
        </p:spPr>
        <p:txBody>
          <a:bodyPr wrap="square" rtlCol="0" anchor="ctr">
            <a:spAutoFit/>
          </a:bodyPr>
          <a:lstStyle/>
          <a:p>
            <a:pPr>
              <a:spcBef>
                <a:spcPts val="600"/>
              </a:spcBef>
              <a:spcAft>
                <a:spcPts val="600"/>
              </a:spcAft>
            </a:pPr>
            <a:r>
              <a:rPr lang="en-GB" sz="2000" b="1" dirty="0">
                <a:solidFill>
                  <a:schemeClr val="bg1">
                    <a:lumMod val="25000"/>
                  </a:schemeClr>
                </a:solidFill>
                <a:latin typeface="Chivo" panose="020B0503030202020804" pitchFamily="34" charset="77"/>
              </a:rPr>
              <a:t>High-throughput</a:t>
            </a:r>
          </a:p>
        </p:txBody>
      </p:sp>
      <p:sp>
        <p:nvSpPr>
          <p:cNvPr id="32" name="TextBox 31">
            <a:extLst>
              <a:ext uri="{FF2B5EF4-FFF2-40B4-BE49-F238E27FC236}">
                <a16:creationId xmlns:a16="http://schemas.microsoft.com/office/drawing/2014/main" id="{E45EF976-DC74-2D8A-02BA-174A1C44D979}"/>
              </a:ext>
            </a:extLst>
          </p:cNvPr>
          <p:cNvSpPr txBox="1"/>
          <p:nvPr/>
        </p:nvSpPr>
        <p:spPr>
          <a:xfrm>
            <a:off x="3928296" y="1813912"/>
            <a:ext cx="4644197" cy="338554"/>
          </a:xfrm>
          <a:prstGeom prst="rect">
            <a:avLst/>
          </a:prstGeom>
          <a:noFill/>
        </p:spPr>
        <p:txBody>
          <a:bodyPr wrap="square" rtlCol="0">
            <a:spAutoFit/>
          </a:bodyPr>
          <a:lstStyle/>
          <a:p>
            <a:pPr marL="209550">
              <a:spcAft>
                <a:spcPts val="900"/>
              </a:spcAft>
              <a:buClr>
                <a:srgbClr val="994269"/>
              </a:buClr>
              <a:buSzPct val="100000"/>
            </a:pPr>
            <a:r>
              <a:rPr lang="en-GB" sz="1600" dirty="0">
                <a:solidFill>
                  <a:schemeClr val="tx1"/>
                </a:solidFill>
                <a:latin typeface="Candara" panose="020E0502030303020204" pitchFamily="34" charset="0"/>
              </a:rPr>
              <a:t>Confocal microscopy platform</a:t>
            </a:r>
          </a:p>
        </p:txBody>
      </p:sp>
      <p:sp>
        <p:nvSpPr>
          <p:cNvPr id="33" name="TextBox 32">
            <a:extLst>
              <a:ext uri="{FF2B5EF4-FFF2-40B4-BE49-F238E27FC236}">
                <a16:creationId xmlns:a16="http://schemas.microsoft.com/office/drawing/2014/main" id="{73B4DBB3-FE00-4A32-FE28-4BCF96B06AA0}"/>
              </a:ext>
            </a:extLst>
          </p:cNvPr>
          <p:cNvSpPr txBox="1"/>
          <p:nvPr/>
        </p:nvSpPr>
        <p:spPr>
          <a:xfrm>
            <a:off x="3928296" y="3506963"/>
            <a:ext cx="4502427" cy="400110"/>
          </a:xfrm>
          <a:prstGeom prst="rect">
            <a:avLst/>
          </a:prstGeom>
          <a:noFill/>
        </p:spPr>
        <p:txBody>
          <a:bodyPr wrap="square" rtlCol="0" anchor="ctr">
            <a:spAutoFit/>
          </a:bodyPr>
          <a:lstStyle/>
          <a:p>
            <a:pPr>
              <a:spcBef>
                <a:spcPts val="600"/>
              </a:spcBef>
              <a:spcAft>
                <a:spcPts val="600"/>
              </a:spcAft>
            </a:pPr>
            <a:r>
              <a:rPr lang="en-GB" sz="2000" b="1" dirty="0">
                <a:solidFill>
                  <a:schemeClr val="bg1">
                    <a:lumMod val="25000"/>
                  </a:schemeClr>
                </a:solidFill>
                <a:latin typeface="Chivo" panose="020B0503030202020804" pitchFamily="34" charset="77"/>
              </a:rPr>
              <a:t>Astrocyte-Neuron Cell Cultures</a:t>
            </a:r>
          </a:p>
        </p:txBody>
      </p:sp>
      <p:sp>
        <p:nvSpPr>
          <p:cNvPr id="34" name="TextBox 33">
            <a:extLst>
              <a:ext uri="{FF2B5EF4-FFF2-40B4-BE49-F238E27FC236}">
                <a16:creationId xmlns:a16="http://schemas.microsoft.com/office/drawing/2014/main" id="{CE28D886-EB1B-1A1A-D821-E05EFE39558A}"/>
              </a:ext>
            </a:extLst>
          </p:cNvPr>
          <p:cNvSpPr txBox="1"/>
          <p:nvPr/>
        </p:nvSpPr>
        <p:spPr>
          <a:xfrm>
            <a:off x="3928295" y="3907073"/>
            <a:ext cx="4644197" cy="584775"/>
          </a:xfrm>
          <a:prstGeom prst="rect">
            <a:avLst/>
          </a:prstGeom>
          <a:noFill/>
        </p:spPr>
        <p:txBody>
          <a:bodyPr wrap="square" rtlCol="0">
            <a:spAutoFit/>
          </a:bodyPr>
          <a:lstStyle/>
          <a:p>
            <a:pPr marL="209550">
              <a:spcAft>
                <a:spcPts val="900"/>
              </a:spcAft>
              <a:buClr>
                <a:srgbClr val="994269"/>
              </a:buClr>
              <a:buSzPct val="100000"/>
            </a:pPr>
            <a:r>
              <a:rPr lang="en-GB" sz="1600" dirty="0">
                <a:solidFill>
                  <a:schemeClr val="tx1"/>
                </a:solidFill>
                <a:latin typeface="Candara" panose="020E0502030303020204" pitchFamily="34" charset="0"/>
              </a:rPr>
              <a:t>Murine-derived astrocytes embedded in 3D hydrogels</a:t>
            </a:r>
          </a:p>
        </p:txBody>
      </p:sp>
      <p:sp>
        <p:nvSpPr>
          <p:cNvPr id="4" name="TextBox 3">
            <a:extLst>
              <a:ext uri="{FF2B5EF4-FFF2-40B4-BE49-F238E27FC236}">
                <a16:creationId xmlns:a16="http://schemas.microsoft.com/office/drawing/2014/main" id="{FDCCAC05-C378-1854-E786-238C92C37ED3}"/>
              </a:ext>
            </a:extLst>
          </p:cNvPr>
          <p:cNvSpPr txBox="1"/>
          <p:nvPr/>
        </p:nvSpPr>
        <p:spPr>
          <a:xfrm>
            <a:off x="0" y="4835723"/>
            <a:ext cx="9155222" cy="307777"/>
          </a:xfrm>
          <a:prstGeom prst="rect">
            <a:avLst/>
          </a:prstGeom>
          <a:noFill/>
        </p:spPr>
        <p:txBody>
          <a:bodyPr wrap="square" rtlCol="0">
            <a:spAutoFit/>
          </a:bodyPr>
          <a:lstStyle/>
          <a:p>
            <a:pPr algn="ctr"/>
            <a:r>
              <a:rPr lang="en-GB" b="1" dirty="0">
                <a:latin typeface="Chivo" panose="020B0503030202020804" pitchFamily="34" charset="77"/>
              </a:rPr>
              <a:t>5</a:t>
            </a:r>
          </a:p>
        </p:txBody>
      </p:sp>
      <p:sp>
        <p:nvSpPr>
          <p:cNvPr id="5" name="TextBox 4">
            <a:extLst>
              <a:ext uri="{FF2B5EF4-FFF2-40B4-BE49-F238E27FC236}">
                <a16:creationId xmlns:a16="http://schemas.microsoft.com/office/drawing/2014/main" id="{EEA173F5-CCE0-4F95-9914-1667AF9AAE82}"/>
              </a:ext>
            </a:extLst>
          </p:cNvPr>
          <p:cNvSpPr txBox="1"/>
          <p:nvPr/>
        </p:nvSpPr>
        <p:spPr>
          <a:xfrm>
            <a:off x="571500" y="4477603"/>
            <a:ext cx="3071041" cy="338554"/>
          </a:xfrm>
          <a:prstGeom prst="rect">
            <a:avLst/>
          </a:prstGeom>
          <a:noFill/>
        </p:spPr>
        <p:txBody>
          <a:bodyPr wrap="square" rtlCol="0">
            <a:spAutoFit/>
          </a:bodyPr>
          <a:lstStyle/>
          <a:p>
            <a:pPr marL="7938" indent="-7938" algn="just"/>
            <a:r>
              <a:rPr lang="en-GB" sz="800" b="1" dirty="0">
                <a:latin typeface="Candara" panose="020E0502030303020204" pitchFamily="34" charset="0"/>
              </a:rPr>
              <a:t>Figure 1. </a:t>
            </a:r>
            <a:r>
              <a:rPr lang="en-GB" sz="800" dirty="0">
                <a:latin typeface="Candara" panose="020E0502030303020204" pitchFamily="34" charset="0"/>
              </a:rPr>
              <a:t>Illustrative maximum projection astrocyte culture image from the dataset provided (image 16).</a:t>
            </a:r>
          </a:p>
        </p:txBody>
      </p:sp>
    </p:spTree>
    <p:extLst>
      <p:ext uri="{BB962C8B-B14F-4D97-AF65-F5344CB8AC3E}">
        <p14:creationId xmlns:p14="http://schemas.microsoft.com/office/powerpoint/2010/main" val="3393862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1" fill="hold" grpId="0" nodeType="clickEffect">
                                  <p:stCondLst>
                                    <p:cond delay="0"/>
                                  </p:stCondLst>
                                  <p:childTnLst>
                                    <p:animEffect transition="out" filter="wipe(up)">
                                      <p:cBhvr>
                                        <p:cTn id="6" dur="500"/>
                                        <p:tgtEl>
                                          <p:spTgt spid="28"/>
                                        </p:tgtEl>
                                      </p:cBhvr>
                                    </p:animEffect>
                                    <p:set>
                                      <p:cBhvr>
                                        <p:cTn id="7" dur="1" fill="hold">
                                          <p:stCondLst>
                                            <p:cond delay="499"/>
                                          </p:stCondLst>
                                        </p:cTn>
                                        <p:tgtEl>
                                          <p:spTgt spid="28"/>
                                        </p:tgtEl>
                                        <p:attrNameLst>
                                          <p:attrName>style.visibility</p:attrName>
                                        </p:attrNameLst>
                                      </p:cBhvr>
                                      <p:to>
                                        <p:strVal val="hidden"/>
                                      </p:to>
                                    </p:set>
                                  </p:childTnLst>
                                </p:cTn>
                              </p:par>
                              <p:par>
                                <p:cTn id="8" presetID="0" presetClass="path" presetSubtype="0" accel="50000" decel="50000" fill="hold" grpId="0" nodeType="withEffect">
                                  <p:stCondLst>
                                    <p:cond delay="0"/>
                                  </p:stCondLst>
                                  <p:childTnLst>
                                    <p:animMotion origin="layout" path="M 0 0 L 0 0.1787 " pathEditMode="relative" ptsTypes="AA">
                                      <p:cBhvr>
                                        <p:cTn id="9" dur="1000" fill="hold"/>
                                        <p:tgtEl>
                                          <p:spTgt spid="27"/>
                                        </p:tgtEl>
                                        <p:attrNameLst>
                                          <p:attrName>ppt_x</p:attrName>
                                          <p:attrName>ppt_y</p:attrName>
                                        </p:attrNameLst>
                                      </p:cBhvr>
                                    </p:animMotion>
                                  </p:childTnLst>
                                </p:cTn>
                              </p:par>
                              <p:par>
                                <p:cTn id="10" presetID="22" presetClass="entr" presetSubtype="1" fill="hold" grpId="0" nodeType="withEffect">
                                  <p:stCondLst>
                                    <p:cond delay="250"/>
                                  </p:stCondLst>
                                  <p:childTnLst>
                                    <p:set>
                                      <p:cBhvr>
                                        <p:cTn id="11" dur="1" fill="hold">
                                          <p:stCondLst>
                                            <p:cond delay="0"/>
                                          </p:stCondLst>
                                        </p:cTn>
                                        <p:tgtEl>
                                          <p:spTgt spid="30"/>
                                        </p:tgtEl>
                                        <p:attrNameLst>
                                          <p:attrName>style.visibility</p:attrName>
                                        </p:attrNameLst>
                                      </p:cBhvr>
                                      <p:to>
                                        <p:strVal val="visible"/>
                                      </p:to>
                                    </p:set>
                                    <p:animEffect transition="in" filter="wipe(up)">
                                      <p:cBhvr>
                                        <p:cTn id="12" dur="1500"/>
                                        <p:tgtEl>
                                          <p:spTgt spid="30"/>
                                        </p:tgtEl>
                                      </p:cBhvr>
                                    </p:animEffect>
                                  </p:childTnLst>
                                </p:cTn>
                              </p:par>
                              <p:par>
                                <p:cTn id="13" presetID="22" presetClass="entr" presetSubtype="1" fill="hold" grpId="0" nodeType="withEffect">
                                  <p:stCondLst>
                                    <p:cond delay="250"/>
                                  </p:stCondLst>
                                  <p:childTnLst>
                                    <p:set>
                                      <p:cBhvr>
                                        <p:cTn id="14" dur="1" fill="hold">
                                          <p:stCondLst>
                                            <p:cond delay="0"/>
                                          </p:stCondLst>
                                        </p:cTn>
                                        <p:tgtEl>
                                          <p:spTgt spid="31"/>
                                        </p:tgtEl>
                                        <p:attrNameLst>
                                          <p:attrName>style.visibility</p:attrName>
                                        </p:attrNameLst>
                                      </p:cBhvr>
                                      <p:to>
                                        <p:strVal val="visible"/>
                                      </p:to>
                                    </p:set>
                                    <p:animEffect transition="in" filter="wipe(up)">
                                      <p:cBhvr>
                                        <p:cTn id="15" dur="1500"/>
                                        <p:tgtEl>
                                          <p:spTgt spid="31"/>
                                        </p:tgtEl>
                                      </p:cBhvr>
                                    </p:animEffect>
                                  </p:childTnLst>
                                </p:cTn>
                              </p:par>
                              <p:par>
                                <p:cTn id="16" presetID="22" presetClass="entr" presetSubtype="1" fill="hold" grpId="0" nodeType="withEffect">
                                  <p:stCondLst>
                                    <p:cond delay="250"/>
                                  </p:stCondLst>
                                  <p:childTnLst>
                                    <p:set>
                                      <p:cBhvr>
                                        <p:cTn id="17" dur="1" fill="hold">
                                          <p:stCondLst>
                                            <p:cond delay="0"/>
                                          </p:stCondLst>
                                        </p:cTn>
                                        <p:tgtEl>
                                          <p:spTgt spid="32"/>
                                        </p:tgtEl>
                                        <p:attrNameLst>
                                          <p:attrName>style.visibility</p:attrName>
                                        </p:attrNameLst>
                                      </p:cBhvr>
                                      <p:to>
                                        <p:strVal val="visible"/>
                                      </p:to>
                                    </p:set>
                                    <p:animEffect transition="in" filter="wipe(up)">
                                      <p:cBhvr>
                                        <p:cTn id="18" dur="1500"/>
                                        <p:tgtEl>
                                          <p:spTgt spid="32"/>
                                        </p:tgtEl>
                                      </p:cBhvr>
                                    </p:animEffect>
                                  </p:childTnLst>
                                </p:cTn>
                              </p:par>
                              <p:par>
                                <p:cTn id="19" presetID="22" presetClass="entr" presetSubtype="1" fill="hold" grpId="0" nodeType="withEffect">
                                  <p:stCondLst>
                                    <p:cond delay="250"/>
                                  </p:stCondLst>
                                  <p:childTnLst>
                                    <p:set>
                                      <p:cBhvr>
                                        <p:cTn id="20" dur="1" fill="hold">
                                          <p:stCondLst>
                                            <p:cond delay="0"/>
                                          </p:stCondLst>
                                        </p:cTn>
                                        <p:tgtEl>
                                          <p:spTgt spid="33"/>
                                        </p:tgtEl>
                                        <p:attrNameLst>
                                          <p:attrName>style.visibility</p:attrName>
                                        </p:attrNameLst>
                                      </p:cBhvr>
                                      <p:to>
                                        <p:strVal val="visible"/>
                                      </p:to>
                                    </p:set>
                                    <p:animEffect transition="in" filter="wipe(up)">
                                      <p:cBhvr>
                                        <p:cTn id="21" dur="1500"/>
                                        <p:tgtEl>
                                          <p:spTgt spid="33"/>
                                        </p:tgtEl>
                                      </p:cBhvr>
                                    </p:animEffect>
                                  </p:childTnLst>
                                </p:cTn>
                              </p:par>
                              <p:par>
                                <p:cTn id="22" presetID="22" presetClass="entr" presetSubtype="1" fill="hold" grpId="0" nodeType="withEffect">
                                  <p:stCondLst>
                                    <p:cond delay="250"/>
                                  </p:stCondLst>
                                  <p:childTnLst>
                                    <p:set>
                                      <p:cBhvr>
                                        <p:cTn id="23" dur="1" fill="hold">
                                          <p:stCondLst>
                                            <p:cond delay="0"/>
                                          </p:stCondLst>
                                        </p:cTn>
                                        <p:tgtEl>
                                          <p:spTgt spid="34"/>
                                        </p:tgtEl>
                                        <p:attrNameLst>
                                          <p:attrName>style.visibility</p:attrName>
                                        </p:attrNameLst>
                                      </p:cBhvr>
                                      <p:to>
                                        <p:strVal val="visible"/>
                                      </p:to>
                                    </p:set>
                                    <p:animEffect transition="in" filter="wipe(up)">
                                      <p:cBhvr>
                                        <p:cTn id="24" dur="1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p:bldP spid="30" grpId="0"/>
      <p:bldP spid="31" grpId="0"/>
      <p:bldP spid="32" grpId="0"/>
      <p:bldP spid="33" grpId="0"/>
      <p:bldP spid="34" grpId="0"/>
    </p:bld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Shape 506"/>
        <p:cNvGrpSpPr/>
        <p:nvPr/>
      </p:nvGrpSpPr>
      <p:grpSpPr>
        <a:xfrm>
          <a:off x="0" y="0"/>
          <a:ext cx="0" cy="0"/>
          <a:chOff x="0" y="0"/>
          <a:chExt cx="0" cy="0"/>
        </a:xfrm>
      </p:grpSpPr>
      <p:sp>
        <p:nvSpPr>
          <p:cNvPr id="507" name="Google Shape;507;p54"/>
          <p:cNvSpPr txBox="1">
            <a:spLocks noGrp="1"/>
          </p:cNvSpPr>
          <p:nvPr>
            <p:ph type="title"/>
          </p:nvPr>
        </p:nvSpPr>
        <p:spPr>
          <a:xfrm>
            <a:off x="713225" y="470650"/>
            <a:ext cx="7717500" cy="549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latin typeface="Chivo" panose="020B0503030202020804" pitchFamily="34" charset="77"/>
              </a:rPr>
              <a:t>Objectives and Deliverables</a:t>
            </a:r>
            <a:endParaRPr dirty="0">
              <a:latin typeface="Chivo" panose="020B0503030202020804" pitchFamily="34" charset="77"/>
            </a:endParaRPr>
          </a:p>
        </p:txBody>
      </p:sp>
      <p:sp>
        <p:nvSpPr>
          <p:cNvPr id="2" name="Rectangle 1">
            <a:extLst>
              <a:ext uri="{FF2B5EF4-FFF2-40B4-BE49-F238E27FC236}">
                <a16:creationId xmlns:a16="http://schemas.microsoft.com/office/drawing/2014/main" id="{7131950F-FCE0-535F-EDB4-B092E6205871}"/>
              </a:ext>
            </a:extLst>
          </p:cNvPr>
          <p:cNvSpPr/>
          <p:nvPr/>
        </p:nvSpPr>
        <p:spPr>
          <a:xfrm rot="16200000">
            <a:off x="4079286" y="792060"/>
            <a:ext cx="272153" cy="8430728"/>
          </a:xfrm>
          <a:prstGeom prst="rect">
            <a:avLst/>
          </a:prstGeom>
          <a:solidFill>
            <a:srgbClr val="994269">
              <a:alpha val="6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 name="Straight Connector 2">
            <a:extLst>
              <a:ext uri="{FF2B5EF4-FFF2-40B4-BE49-F238E27FC236}">
                <a16:creationId xmlns:a16="http://schemas.microsoft.com/office/drawing/2014/main" id="{2011C110-3324-AF8B-B08A-A36CD08E71CF}"/>
              </a:ext>
            </a:extLst>
          </p:cNvPr>
          <p:cNvCxnSpPr>
            <a:cxnSpLocks/>
          </p:cNvCxnSpPr>
          <p:nvPr/>
        </p:nvCxnSpPr>
        <p:spPr>
          <a:xfrm>
            <a:off x="285750" y="2571750"/>
            <a:ext cx="0" cy="2571750"/>
          </a:xfrm>
          <a:prstGeom prst="line">
            <a:avLst/>
          </a:prstGeom>
          <a:ln/>
        </p:spPr>
        <p:style>
          <a:lnRef idx="1">
            <a:schemeClr val="dk1"/>
          </a:lnRef>
          <a:fillRef idx="0">
            <a:schemeClr val="dk1"/>
          </a:fillRef>
          <a:effectRef idx="0">
            <a:schemeClr val="dk1"/>
          </a:effectRef>
          <a:fontRef idx="minor">
            <a:schemeClr val="tx1"/>
          </a:fontRef>
        </p:style>
      </p:cxnSp>
      <p:pic>
        <p:nvPicPr>
          <p:cNvPr id="26" name="Picture 25">
            <a:extLst>
              <a:ext uri="{FF2B5EF4-FFF2-40B4-BE49-F238E27FC236}">
                <a16:creationId xmlns:a16="http://schemas.microsoft.com/office/drawing/2014/main" id="{35892D3D-8327-9526-523B-6AE3591116FF}"/>
              </a:ext>
            </a:extLst>
          </p:cNvPr>
          <p:cNvPicPr>
            <a:picLocks noChangeAspect="1"/>
          </p:cNvPicPr>
          <p:nvPr/>
        </p:nvPicPr>
        <p:blipFill rotWithShape="1">
          <a:blip r:embed="rId3"/>
          <a:srcRect l="5876" t="7652" r="5876" b="8613"/>
          <a:stretch/>
        </p:blipFill>
        <p:spPr>
          <a:xfrm>
            <a:off x="571503" y="1410427"/>
            <a:ext cx="3071043" cy="3071043"/>
          </a:xfrm>
          <a:prstGeom prst="rect">
            <a:avLst/>
          </a:prstGeom>
        </p:spPr>
      </p:pic>
      <p:sp>
        <p:nvSpPr>
          <p:cNvPr id="27" name="TextBox 26">
            <a:extLst>
              <a:ext uri="{FF2B5EF4-FFF2-40B4-BE49-F238E27FC236}">
                <a16:creationId xmlns:a16="http://schemas.microsoft.com/office/drawing/2014/main" id="{A58CB855-5665-73EB-49BB-E48774A3EC46}"/>
              </a:ext>
            </a:extLst>
          </p:cNvPr>
          <p:cNvSpPr txBox="1"/>
          <p:nvPr/>
        </p:nvSpPr>
        <p:spPr>
          <a:xfrm>
            <a:off x="3928297" y="1449254"/>
            <a:ext cx="4502427" cy="400110"/>
          </a:xfrm>
          <a:prstGeom prst="rect">
            <a:avLst/>
          </a:prstGeom>
          <a:noFill/>
        </p:spPr>
        <p:txBody>
          <a:bodyPr wrap="square" rtlCol="0" anchor="ctr">
            <a:spAutoFit/>
          </a:bodyPr>
          <a:lstStyle/>
          <a:p>
            <a:pPr>
              <a:spcBef>
                <a:spcPts val="600"/>
              </a:spcBef>
              <a:spcAft>
                <a:spcPts val="600"/>
              </a:spcAft>
            </a:pPr>
            <a:r>
              <a:rPr lang="en-GB" sz="2000" b="1" i="1" dirty="0">
                <a:solidFill>
                  <a:srgbClr val="994269"/>
                </a:solidFill>
                <a:latin typeface="Chivo" panose="020B0503030202020804" pitchFamily="34" charset="77"/>
              </a:rPr>
              <a:t>In Silico </a:t>
            </a:r>
            <a:r>
              <a:rPr lang="en-GB" sz="2000" b="1" dirty="0">
                <a:solidFill>
                  <a:srgbClr val="994269"/>
                </a:solidFill>
                <a:latin typeface="Chivo" panose="020B0503030202020804" pitchFamily="34" charset="77"/>
              </a:rPr>
              <a:t>Characterization Pipeline</a:t>
            </a:r>
            <a:endParaRPr lang="en-GB" sz="2000" b="1" i="1" dirty="0">
              <a:solidFill>
                <a:srgbClr val="994269"/>
              </a:solidFill>
              <a:latin typeface="Chivo" panose="020B0503030202020804" pitchFamily="34" charset="77"/>
            </a:endParaRPr>
          </a:p>
        </p:txBody>
      </p:sp>
      <p:sp>
        <p:nvSpPr>
          <p:cNvPr id="28" name="TextBox 27">
            <a:extLst>
              <a:ext uri="{FF2B5EF4-FFF2-40B4-BE49-F238E27FC236}">
                <a16:creationId xmlns:a16="http://schemas.microsoft.com/office/drawing/2014/main" id="{702B2A39-B29F-EBE4-2DF7-3A882701D718}"/>
              </a:ext>
            </a:extLst>
          </p:cNvPr>
          <p:cNvSpPr txBox="1"/>
          <p:nvPr/>
        </p:nvSpPr>
        <p:spPr>
          <a:xfrm>
            <a:off x="3928296" y="1849364"/>
            <a:ext cx="4644197" cy="2385268"/>
          </a:xfrm>
          <a:prstGeom prst="rect">
            <a:avLst/>
          </a:prstGeom>
          <a:noFill/>
        </p:spPr>
        <p:txBody>
          <a:bodyPr wrap="square" rtlCol="0">
            <a:spAutoFit/>
          </a:bodyPr>
          <a:lstStyle/>
          <a:p>
            <a:pPr marL="552450" indent="-342900">
              <a:spcAft>
                <a:spcPts val="900"/>
              </a:spcAft>
              <a:buClr>
                <a:srgbClr val="994269"/>
              </a:buClr>
              <a:buSzPct val="100000"/>
              <a:buFont typeface="+mj-lt"/>
              <a:buAutoNum type="arabicPeriod"/>
            </a:pPr>
            <a:r>
              <a:rPr lang="en-GB" sz="1600" dirty="0">
                <a:solidFill>
                  <a:schemeClr val="tx1"/>
                </a:solidFill>
                <a:latin typeface="Candara" panose="020E0502030303020204" pitchFamily="34" charset="0"/>
              </a:rPr>
              <a:t>Nuclei quantification</a:t>
            </a:r>
          </a:p>
          <a:p>
            <a:pPr marL="552450" indent="-342900">
              <a:spcAft>
                <a:spcPts val="900"/>
              </a:spcAft>
              <a:buClr>
                <a:srgbClr val="994269"/>
              </a:buClr>
              <a:buSzPct val="100000"/>
              <a:buFont typeface="+mj-lt"/>
              <a:buAutoNum type="arabicPeriod"/>
            </a:pPr>
            <a:r>
              <a:rPr lang="en-GB" sz="1600" dirty="0">
                <a:solidFill>
                  <a:schemeClr val="tx1"/>
                </a:solidFill>
                <a:latin typeface="Candara" panose="020E0502030303020204" pitchFamily="34" charset="0"/>
              </a:rPr>
              <a:t>Astrocyte detection</a:t>
            </a:r>
          </a:p>
          <a:p>
            <a:pPr marL="552450" indent="-342900">
              <a:spcAft>
                <a:spcPts val="900"/>
              </a:spcAft>
              <a:buClr>
                <a:srgbClr val="994269"/>
              </a:buClr>
              <a:buSzPct val="100000"/>
              <a:buFont typeface="+mj-lt"/>
              <a:buAutoNum type="arabicPeriod"/>
            </a:pPr>
            <a:r>
              <a:rPr lang="en-GB" sz="1600" dirty="0">
                <a:solidFill>
                  <a:schemeClr val="tx1"/>
                </a:solidFill>
                <a:latin typeface="Candara" panose="020E0502030303020204" pitchFamily="34" charset="0"/>
              </a:rPr>
              <a:t>Astrocyte classification</a:t>
            </a:r>
          </a:p>
          <a:p>
            <a:pPr marL="942975" lvl="3" indent="-217488">
              <a:spcAft>
                <a:spcPts val="900"/>
              </a:spcAft>
              <a:buClr>
                <a:srgbClr val="994269"/>
              </a:buClr>
              <a:buSzPct val="70000"/>
              <a:buFont typeface="Arial" panose="020B0604020202020204" pitchFamily="34" charset="0"/>
              <a:buChar char="•"/>
            </a:pPr>
            <a:r>
              <a:rPr lang="en-GB" sz="1200" dirty="0">
                <a:solidFill>
                  <a:schemeClr val="tx1"/>
                </a:solidFill>
                <a:latin typeface="Candara" panose="020E0502030303020204" pitchFamily="34" charset="0"/>
              </a:rPr>
              <a:t>Protoplasmic-like or fibrous-like?</a:t>
            </a:r>
          </a:p>
          <a:p>
            <a:pPr marL="942975" lvl="3" indent="-217488">
              <a:spcAft>
                <a:spcPts val="900"/>
              </a:spcAft>
              <a:buClr>
                <a:srgbClr val="994269"/>
              </a:buClr>
              <a:buSzPct val="70000"/>
              <a:buFont typeface="Arial" panose="020B0604020202020204" pitchFamily="34" charset="0"/>
              <a:buChar char="•"/>
            </a:pPr>
            <a:r>
              <a:rPr lang="en-GB" sz="1200" dirty="0">
                <a:solidFill>
                  <a:schemeClr val="tx1"/>
                </a:solidFill>
                <a:latin typeface="Candara" panose="020E0502030303020204" pitchFamily="34" charset="0"/>
              </a:rPr>
              <a:t>Mononucleated or multinucleated?</a:t>
            </a:r>
          </a:p>
          <a:p>
            <a:pPr marL="552450" indent="-342900">
              <a:spcAft>
                <a:spcPts val="900"/>
              </a:spcAft>
              <a:buClr>
                <a:srgbClr val="994269"/>
              </a:buClr>
              <a:buSzPct val="100000"/>
              <a:buFont typeface="+mj-lt"/>
              <a:buAutoNum type="arabicPeriod"/>
            </a:pPr>
            <a:r>
              <a:rPr lang="en-GB" sz="1600" dirty="0">
                <a:solidFill>
                  <a:schemeClr val="tx1"/>
                </a:solidFill>
                <a:latin typeface="Candara" panose="020E0502030303020204" pitchFamily="34" charset="0"/>
              </a:rPr>
              <a:t>Cell-cell interactions</a:t>
            </a:r>
          </a:p>
          <a:p>
            <a:pPr marL="552450" indent="-342900">
              <a:spcAft>
                <a:spcPts val="900"/>
              </a:spcAft>
              <a:buClr>
                <a:srgbClr val="994269"/>
              </a:buClr>
              <a:buSzPct val="100000"/>
              <a:buFont typeface="+mj-lt"/>
              <a:buAutoNum type="arabicPeriod"/>
            </a:pPr>
            <a:r>
              <a:rPr lang="en-GB" sz="1600" dirty="0">
                <a:solidFill>
                  <a:schemeClr val="tx1"/>
                </a:solidFill>
                <a:latin typeface="Candara" panose="020E0502030303020204" pitchFamily="34" charset="0"/>
              </a:rPr>
              <a:t>I</a:t>
            </a:r>
            <a:r>
              <a:rPr lang="en-GB" sz="1600" i="1" dirty="0">
                <a:solidFill>
                  <a:schemeClr val="tx1"/>
                </a:solidFill>
                <a:latin typeface="Candara" panose="020E0502030303020204" pitchFamily="34" charset="0"/>
              </a:rPr>
              <a:t>n silico </a:t>
            </a:r>
            <a:r>
              <a:rPr lang="en-GB" sz="1600" dirty="0">
                <a:solidFill>
                  <a:schemeClr val="tx1"/>
                </a:solidFill>
                <a:latin typeface="Candara" panose="020E0502030303020204" pitchFamily="34" charset="0"/>
              </a:rPr>
              <a:t>staining</a:t>
            </a:r>
            <a:endParaRPr lang="en-GB" sz="1600" i="1" dirty="0">
              <a:solidFill>
                <a:schemeClr val="tx1"/>
              </a:solidFill>
              <a:latin typeface="Candara" panose="020E0502030303020204" pitchFamily="34" charset="0"/>
            </a:endParaRPr>
          </a:p>
        </p:txBody>
      </p:sp>
      <p:sp>
        <p:nvSpPr>
          <p:cNvPr id="4" name="TextBox 3">
            <a:extLst>
              <a:ext uri="{FF2B5EF4-FFF2-40B4-BE49-F238E27FC236}">
                <a16:creationId xmlns:a16="http://schemas.microsoft.com/office/drawing/2014/main" id="{079DED72-336C-D57D-AE81-10BCFCA60438}"/>
              </a:ext>
            </a:extLst>
          </p:cNvPr>
          <p:cNvSpPr txBox="1"/>
          <p:nvPr/>
        </p:nvSpPr>
        <p:spPr>
          <a:xfrm>
            <a:off x="571500" y="4477603"/>
            <a:ext cx="3071041" cy="338554"/>
          </a:xfrm>
          <a:prstGeom prst="rect">
            <a:avLst/>
          </a:prstGeom>
          <a:noFill/>
        </p:spPr>
        <p:txBody>
          <a:bodyPr wrap="square" rtlCol="0">
            <a:spAutoFit/>
          </a:bodyPr>
          <a:lstStyle/>
          <a:p>
            <a:pPr marL="7938" indent="-7938" algn="just"/>
            <a:r>
              <a:rPr lang="en-GB" sz="800" b="1" dirty="0">
                <a:latin typeface="Candara" panose="020E0502030303020204" pitchFamily="34" charset="0"/>
              </a:rPr>
              <a:t>Figure 1. </a:t>
            </a:r>
            <a:r>
              <a:rPr lang="en-GB" sz="800" dirty="0">
                <a:latin typeface="Candara" panose="020E0502030303020204" pitchFamily="34" charset="0"/>
              </a:rPr>
              <a:t>Illustrative maximum projection astrocyte culture image from the dataset provided (image 16).</a:t>
            </a:r>
          </a:p>
        </p:txBody>
      </p:sp>
    </p:spTree>
    <p:extLst>
      <p:ext uri="{BB962C8B-B14F-4D97-AF65-F5344CB8AC3E}">
        <p14:creationId xmlns:p14="http://schemas.microsoft.com/office/powerpoint/2010/main" val="25284039"/>
      </p:ext>
    </p:extLst>
  </p:cSld>
  <p:clrMapOvr>
    <a:masterClrMapping/>
  </p:clrMapOvr>
</p:sld>
</file>

<file path=ppt/theme/theme1.xml><?xml version="1.0" encoding="utf-8"?>
<a:theme xmlns:a="http://schemas.openxmlformats.org/drawingml/2006/main" name="Formulating a Research Problem for University Students by Slidesgo">
  <a:themeElements>
    <a:clrScheme name="Simple Light">
      <a:dk1>
        <a:srgbClr val="0A0A0A"/>
      </a:dk1>
      <a:lt1>
        <a:srgbClr val="F9F9F9"/>
      </a:lt1>
      <a:dk2>
        <a:srgbClr val="DDDDDD"/>
      </a:dk2>
      <a:lt2>
        <a:srgbClr val="B3B4B3"/>
      </a:lt2>
      <a:accent1>
        <a:srgbClr val="878887"/>
      </a:accent1>
      <a:accent2>
        <a:srgbClr val="5F6160"/>
      </a:accent2>
      <a:accent3>
        <a:srgbClr val="FFFFFF"/>
      </a:accent3>
      <a:accent4>
        <a:srgbClr val="FFFFFF"/>
      </a:accent4>
      <a:accent5>
        <a:srgbClr val="FFFFFF"/>
      </a:accent5>
      <a:accent6>
        <a:srgbClr val="FFFFFF"/>
      </a:accent6>
      <a:hlink>
        <a:srgbClr val="0A0A0A"/>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13890</TotalTime>
  <Words>4573</Words>
  <Application>Microsoft Macintosh PowerPoint</Application>
  <PresentationFormat>On-screen Show (16:9)</PresentationFormat>
  <Paragraphs>679</Paragraphs>
  <Slides>49</Slides>
  <Notes>46</Notes>
  <HiddenSlides>15</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49</vt:i4>
      </vt:variant>
    </vt:vector>
  </HeadingPairs>
  <TitlesOfParts>
    <vt:vector size="62" baseType="lpstr">
      <vt:lpstr>Golos Text</vt:lpstr>
      <vt:lpstr>Courier New</vt:lpstr>
      <vt:lpstr>Arial</vt:lpstr>
      <vt:lpstr>Candara</vt:lpstr>
      <vt:lpstr>Golos Text SemiBold</vt:lpstr>
      <vt:lpstr>Chivo</vt:lpstr>
      <vt:lpstr>Cambria Math</vt:lpstr>
      <vt:lpstr>Chivo Light</vt:lpstr>
      <vt:lpstr>Red Hat Display</vt:lpstr>
      <vt:lpstr>Commissioner</vt:lpstr>
      <vt:lpstr>Calibri</vt:lpstr>
      <vt:lpstr>Wingdings</vt:lpstr>
      <vt:lpstr>Formulating a Research Problem for University Students by Slidesgo</vt:lpstr>
      <vt:lpstr>High-throughput  in silico characterization of astrocyte-neuron cell cultures</vt:lpstr>
      <vt:lpstr>Table of Contents</vt:lpstr>
      <vt:lpstr>Introduction</vt:lpstr>
      <vt:lpstr>Götz Group Neural Stem Cells</vt:lpstr>
      <vt:lpstr>Motivation</vt:lpstr>
      <vt:lpstr>Motivation</vt:lpstr>
      <vt:lpstr>Motivation</vt:lpstr>
      <vt:lpstr>Objectives and Deliverables</vt:lpstr>
      <vt:lpstr>Objectives and Deliverables</vt:lpstr>
      <vt:lpstr>Objectives and Deliverables</vt:lpstr>
      <vt:lpstr>Background</vt:lpstr>
      <vt:lpstr>Artificial Intelligence</vt:lpstr>
      <vt:lpstr>Supervised Learning</vt:lpstr>
      <vt:lpstr>Supervised Learning</vt:lpstr>
      <vt:lpstr>Classification problem</vt:lpstr>
      <vt:lpstr>Artificial Neural Networks</vt:lpstr>
      <vt:lpstr>Training and Data scarcity</vt:lpstr>
      <vt:lpstr>Convolutional Neural Networks</vt:lpstr>
      <vt:lpstr>Convolutional Neural Networks</vt:lpstr>
      <vt:lpstr>Convolutional Neural Networks</vt:lpstr>
      <vt:lpstr>Convolutional Neural Networks</vt:lpstr>
      <vt:lpstr>Related work</vt:lpstr>
      <vt:lpstr>PowerPoint Presentation</vt:lpstr>
      <vt:lpstr>Image Classification</vt:lpstr>
      <vt:lpstr>PowerPoint Presentation</vt:lpstr>
      <vt:lpstr>PowerPoint Presentation</vt:lpstr>
      <vt:lpstr>PowerPoint Presentation</vt:lpstr>
      <vt:lpstr>Region Proposal CNN (R-CNN)</vt:lpstr>
      <vt:lpstr>You Only Look Once (YOLO)</vt:lpstr>
      <vt:lpstr>PowerPoint Presentation</vt:lpstr>
      <vt:lpstr>Image Segmentation</vt:lpstr>
      <vt:lpstr>U-Net</vt:lpstr>
      <vt:lpstr>PowerPoint Presentation</vt:lpstr>
      <vt:lpstr>Instance Segmentation</vt:lpstr>
      <vt:lpstr>PowerPoint Presentation</vt:lpstr>
      <vt:lpstr>Solution Proposal and Preliminary Results</vt:lpstr>
      <vt:lpstr>Objectives and Deliverables</vt:lpstr>
      <vt:lpstr>Dataset</vt:lpstr>
      <vt:lpstr>Nuclei Segmentation</vt:lpstr>
      <vt:lpstr>Nuclei Segmentation</vt:lpstr>
      <vt:lpstr>Nuclei Segmentation</vt:lpstr>
      <vt:lpstr>Nuclei Segmentation</vt:lpstr>
      <vt:lpstr>Nuclei Segmentation</vt:lpstr>
      <vt:lpstr>Nuclei Segmentation</vt:lpstr>
      <vt:lpstr>Nuclei Segmentation</vt:lpstr>
      <vt:lpstr>Astrocyte Classification Tasks</vt:lpstr>
      <vt:lpstr>Conclusions</vt:lpstr>
      <vt:lpstr>References</vt:lpstr>
      <vt:lpstr>High-throughput  in silico characterization of astrocyte-neuron cell cultures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Formulating a Research Problem for University Students</dc:title>
  <cp:lastModifiedBy>Beatriz Sereno Fernandes</cp:lastModifiedBy>
  <cp:revision>14</cp:revision>
  <dcterms:modified xsi:type="dcterms:W3CDTF">2024-01-30T10:00:13Z</dcterms:modified>
</cp:coreProperties>
</file>